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media/image5.png" ContentType="image/png"/>
  <Override PartName="/ppt/media/image4.png" ContentType="image/png"/>
  <Override PartName="/ppt/media/image3.png" ContentType="image/png"/>
  <Override PartName="/ppt/media/image1.png" ContentType="image/png"/>
  <Override PartName="/ppt/media/image2.png" ContentType="image/png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2" descr=""/>
          <p:cNvPicPr/>
          <p:nvPr/>
        </p:nvPicPr>
        <p:blipFill>
          <a:blip r:embed="rId2"/>
          <a:stretch/>
        </p:blipFill>
        <p:spPr>
          <a:xfrm>
            <a:off x="360" y="0"/>
            <a:ext cx="9139320" cy="6627960"/>
          </a:xfrm>
          <a:prstGeom prst="rect">
            <a:avLst/>
          </a:prstGeom>
          <a:ln>
            <a:noFill/>
          </a:ln>
        </p:spPr>
      </p:pic>
      <p:sp>
        <p:nvSpPr>
          <p:cNvPr id="1" name="CustomShape 1"/>
          <p:cNvSpPr/>
          <p:nvPr/>
        </p:nvSpPr>
        <p:spPr>
          <a:xfrm>
            <a:off x="0" y="6000840"/>
            <a:ext cx="9140040" cy="85320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2"/>
          <p:cNvSpPr/>
          <p:nvPr/>
        </p:nvSpPr>
        <p:spPr>
          <a:xfrm>
            <a:off x="0" y="0"/>
            <a:ext cx="9140040" cy="110088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" name="Picture 2" descr=""/>
          <p:cNvPicPr/>
          <p:nvPr/>
        </p:nvPicPr>
        <p:blipFill>
          <a:blip r:embed="rId3"/>
          <a:stretch/>
        </p:blipFill>
        <p:spPr>
          <a:xfrm>
            <a:off x="226440" y="228960"/>
            <a:ext cx="8913600" cy="6396480"/>
          </a:xfrm>
          <a:prstGeom prst="rect">
            <a:avLst/>
          </a:prstGeom>
          <a:ln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"/>
          <p:cNvPicPr/>
          <p:nvPr/>
        </p:nvPicPr>
        <p:blipFill>
          <a:blip r:embed="rId2"/>
          <a:stretch/>
        </p:blipFill>
        <p:spPr>
          <a:xfrm>
            <a:off x="360" y="0"/>
            <a:ext cx="9139320" cy="6627960"/>
          </a:xfrm>
          <a:prstGeom prst="rect">
            <a:avLst/>
          </a:prstGeom>
          <a:ln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hyperlink" Target="https://github.com/MetPX/wmo_mesh" TargetMode="External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hyperlink" Target="https://url.spec.whatwg.org/" TargetMode="External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231840" y="1362240"/>
            <a:ext cx="8679600" cy="2053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2e6480"/>
                </a:solidFill>
                <a:latin typeface="Arial"/>
                <a:ea typeface="DejaVu Sans"/>
              </a:rPr>
              <a:t>WIS 2.0 MQTT Pub/Sub Mesh Demonstration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2e6480"/>
                </a:solidFill>
                <a:latin typeface="Arial"/>
                <a:ea typeface="DejaVu Sans"/>
              </a:rPr>
              <a:t>Https://github.com/MetPX/wmo_mesh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82" name="CustomShape 2"/>
          <p:cNvSpPr/>
          <p:nvPr/>
        </p:nvSpPr>
        <p:spPr>
          <a:xfrm>
            <a:off x="231840" y="3514680"/>
            <a:ext cx="8679600" cy="2053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  <a:spcBef>
                <a:spcPts val="561"/>
              </a:spcBef>
            </a:pPr>
            <a:r>
              <a:rPr b="0" lang="en-US" sz="2800" spc="-1" strike="noStrike">
                <a:solidFill>
                  <a:srgbClr val="8b8b8b"/>
                </a:solidFill>
                <a:latin typeface="Arial"/>
                <a:ea typeface="DejaVu Sans"/>
              </a:rPr>
              <a:t>Briefing for WMO - ET-CTS Meeting – Buenos Aires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r>
              <a:rPr b="0" lang="en-US" sz="2800" spc="-1" strike="noStrike">
                <a:solidFill>
                  <a:srgbClr val="8b8b8b"/>
                </a:solidFill>
                <a:latin typeface="Arial"/>
                <a:ea typeface="DejaVu Sans"/>
              </a:rPr>
              <a:t>February 2019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r>
              <a:rPr b="0" lang="en-US" sz="2800" spc="-1" strike="noStrike">
                <a:solidFill>
                  <a:srgbClr val="8b8b8b"/>
                </a:solidFill>
                <a:latin typeface="Arial"/>
                <a:ea typeface="DejaVu Sans"/>
              </a:rPr>
              <a:t>Peter Silva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231840" y="209520"/>
            <a:ext cx="8679600" cy="76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ts val="3200"/>
              </a:lnSpc>
            </a:pPr>
            <a:r>
              <a:rPr b="1" lang="en-US" sz="3200" spc="-1" strike="noStrike">
                <a:solidFill>
                  <a:srgbClr val="00121d"/>
                </a:solidFill>
                <a:latin typeface="Arial"/>
                <a:ea typeface="DejaVu Sans"/>
              </a:rPr>
              <a:t>Sum validation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08" name="CustomShape 2"/>
          <p:cNvSpPr/>
          <p:nvPr/>
        </p:nvSpPr>
        <p:spPr>
          <a:xfrm>
            <a:off x="190080" y="648000"/>
            <a:ext cx="8679600" cy="5215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  <a:spcBef>
                <a:spcPts val="561"/>
              </a:spcBef>
            </a:pPr>
            <a:endParaRPr b="0" lang="en-US" sz="1800" spc="-1" strike="noStrike">
              <a:latin typeface="Arial"/>
            </a:endParaRPr>
          </a:p>
          <a:p>
            <a:pPr marL="228600" indent="-224640">
              <a:lnSpc>
                <a:spcPct val="100000"/>
              </a:lnSpc>
              <a:spcBef>
                <a:spcPts val="561"/>
              </a:spcBef>
              <a:buClr>
                <a:srgbClr val="44697d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“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sum”: “d,99240486f... d7819ba8100” </a:t>
            </a:r>
            <a:endParaRPr b="0" lang="en-US" sz="2800" spc="-1" strike="noStrike">
              <a:latin typeface="Arial"/>
            </a:endParaRPr>
          </a:p>
          <a:p>
            <a:pPr marL="228600" indent="-224640">
              <a:lnSpc>
                <a:spcPct val="100000"/>
              </a:lnSpc>
              <a:spcBef>
                <a:spcPts val="561"/>
              </a:spcBef>
              <a:buClr>
                <a:srgbClr val="44697d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Validated during republishing: </a:t>
            </a:r>
            <a:endParaRPr b="0" lang="en-US" sz="2800" spc="-1" strike="noStrike">
              <a:latin typeface="Arial"/>
            </a:endParaRPr>
          </a:p>
          <a:p>
            <a:pPr lvl="1" marL="432000" indent="-2145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inaccurate sums result in loops (BAD!)</a:t>
            </a:r>
            <a:endParaRPr b="0" lang="en-US" sz="2800" spc="-1" strike="noStrike">
              <a:latin typeface="Arial"/>
            </a:endParaRPr>
          </a:p>
          <a:p>
            <a:pPr marL="228600" indent="-224640">
              <a:lnSpc>
                <a:spcPct val="100000"/>
              </a:lnSpc>
              <a:spcBef>
                <a:spcPts val="561"/>
              </a:spcBef>
              <a:buClr>
                <a:srgbClr val="44697d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First character selects algorithm.</a:t>
            </a:r>
            <a:endParaRPr b="0" lang="en-US" sz="2800" spc="-1" strike="noStrike">
              <a:latin typeface="Arial"/>
            </a:endParaRPr>
          </a:p>
          <a:p>
            <a:pPr marL="228600" indent="-224640">
              <a:lnSpc>
                <a:spcPct val="100000"/>
              </a:lnSpc>
              <a:spcBef>
                <a:spcPts val="561"/>
              </a:spcBef>
              <a:buClr>
                <a:srgbClr val="44697d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selectable algorithms accommodate data types where equivalent items are not identical. </a:t>
            </a:r>
            <a:endParaRPr b="0" lang="en-US" sz="2800" spc="-1" strike="noStrike">
              <a:latin typeface="Arial"/>
            </a:endParaRPr>
          </a:p>
          <a:p>
            <a:pPr marL="228600" indent="-224640">
              <a:lnSpc>
                <a:spcPct val="100000"/>
              </a:lnSpc>
              <a:spcBef>
                <a:spcPts val="561"/>
              </a:spcBef>
              <a:buClr>
                <a:srgbClr val="44697d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Algorithms must be agreed (validated by subscribers)</a:t>
            </a:r>
            <a:endParaRPr b="0" lang="en-US" sz="2800" spc="-1" strike="noStrike">
              <a:latin typeface="Arial"/>
            </a:endParaRPr>
          </a:p>
          <a:p>
            <a:pPr lvl="1" marL="432000" indent="-2145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d - MD5 – IETF RFC 6151</a:t>
            </a:r>
            <a:endParaRPr b="0" lang="en-US" sz="2800" spc="-1" strike="noStrike">
              <a:latin typeface="Arial"/>
            </a:endParaRPr>
          </a:p>
          <a:p>
            <a:pPr lvl="1" marL="432000" indent="-2145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s - SHA512 – NIST/FIPS/CSE -180</a:t>
            </a:r>
            <a:endParaRPr b="0" lang="en-US" sz="2800" spc="-1" strike="noStrike">
              <a:latin typeface="Arial"/>
            </a:endParaRPr>
          </a:p>
          <a:p>
            <a:pPr lvl="1" marL="432000" indent="-2145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n – MD5 but only on the file name.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en-US" sz="2800" spc="-1" strike="noStrike">
              <a:latin typeface="Arial"/>
            </a:endParaRPr>
          </a:p>
        </p:txBody>
      </p:sp>
      <p:sp>
        <p:nvSpPr>
          <p:cNvPr id="109" name="CustomShape 3"/>
          <p:cNvSpPr/>
          <p:nvPr/>
        </p:nvSpPr>
        <p:spPr>
          <a:xfrm>
            <a:off x="8663040" y="6286320"/>
            <a:ext cx="234000" cy="234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BD91D0E8-51C7-4589-AD1F-033684D2BEA6}" type="slidenum">
              <a:rPr b="0" lang="en-US" sz="1200" spc="-1" strike="noStrike">
                <a:solidFill>
                  <a:srgbClr val="001b2c"/>
                </a:solidFill>
                <a:latin typeface="Arial"/>
                <a:ea typeface="DejaVu Sans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231840" y="209520"/>
            <a:ext cx="8679600" cy="76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ts val="3200"/>
              </a:lnSpc>
            </a:pPr>
            <a:r>
              <a:rPr b="1" lang="en-US" sz="3200" spc="-1" strike="noStrike">
                <a:solidFill>
                  <a:srgbClr val="00121d"/>
                </a:solidFill>
                <a:latin typeface="Arial"/>
                <a:ea typeface="DejaVu Sans"/>
              </a:rPr>
              <a:t>Topic Prefix (base of subscription tree)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11" name="CustomShape 2"/>
          <p:cNvSpPr/>
          <p:nvPr/>
        </p:nvSpPr>
        <p:spPr>
          <a:xfrm>
            <a:off x="190080" y="969840"/>
            <a:ext cx="8679600" cy="489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  <a:spcBef>
                <a:spcPts val="561"/>
              </a:spcBef>
            </a:pPr>
            <a:endParaRPr b="0" lang="en-US" sz="1800" spc="-1" strike="noStrike">
              <a:latin typeface="Arial"/>
            </a:endParaRPr>
          </a:p>
          <a:p>
            <a:pPr marL="228600" indent="-224640">
              <a:lnSpc>
                <a:spcPct val="100000"/>
              </a:lnSpc>
              <a:spcBef>
                <a:spcPts val="561"/>
              </a:spcBef>
              <a:buClr>
                <a:srgbClr val="44697d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xpublic/v03/post/ &lt;relpath without filename&gt;</a:t>
            </a:r>
            <a:endParaRPr b="0" lang="en-US" sz="2800" spc="-1" strike="noStrike">
              <a:latin typeface="Arial"/>
            </a:endParaRPr>
          </a:p>
          <a:p>
            <a:pPr marL="228600" indent="-224640">
              <a:lnSpc>
                <a:spcPct val="100000"/>
              </a:lnSpc>
              <a:spcBef>
                <a:spcPts val="561"/>
              </a:spcBef>
              <a:buClr>
                <a:srgbClr val="44697d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Prefix:   xpublic  </a:t>
            </a:r>
            <a:endParaRPr b="0" lang="en-US" sz="2800" spc="-1" strike="noStrike">
              <a:latin typeface="Arial"/>
            </a:endParaRPr>
          </a:p>
          <a:p>
            <a:pPr lvl="1" marL="432000" indent="-2152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public exchange convention from Sarracenia</a:t>
            </a:r>
            <a:endParaRPr b="0" lang="en-US" sz="2800" spc="-1" strike="noStrike">
              <a:latin typeface="Arial"/>
            </a:endParaRPr>
          </a:p>
          <a:p>
            <a:pPr lvl="1" marL="432000" indent="-2152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Just need a convention.</a:t>
            </a:r>
            <a:endParaRPr b="0" lang="en-US" sz="2800" spc="-1" strike="noStrike">
              <a:latin typeface="Arial"/>
            </a:endParaRPr>
          </a:p>
          <a:p>
            <a:pPr marL="228600" indent="-224640">
              <a:lnSpc>
                <a:spcPct val="100000"/>
              </a:lnSpc>
              <a:spcBef>
                <a:spcPts val="561"/>
              </a:spcBef>
              <a:buClr>
                <a:srgbClr val="44697d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V03  defines the version of the message format.</a:t>
            </a:r>
            <a:endParaRPr b="0" lang="en-US" sz="2800" spc="-1" strike="noStrike">
              <a:latin typeface="Arial"/>
            </a:endParaRPr>
          </a:p>
          <a:p>
            <a:pPr marL="228600" indent="-224640">
              <a:lnSpc>
                <a:spcPct val="100000"/>
              </a:lnSpc>
              <a:spcBef>
                <a:spcPts val="561"/>
              </a:spcBef>
              <a:buClr>
                <a:srgbClr val="44697d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Post defines the message type </a:t>
            </a:r>
            <a:endParaRPr b="0" lang="en-US" sz="2800" spc="-1" strike="noStrike">
              <a:latin typeface="Arial"/>
            </a:endParaRPr>
          </a:p>
          <a:p>
            <a:pPr lvl="1" marL="432000" indent="-2152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In Sarracenia, there are also:</a:t>
            </a:r>
            <a:endParaRPr b="0" lang="en-US" sz="2800" spc="-1" strike="noStrike">
              <a:latin typeface="Arial"/>
            </a:endParaRPr>
          </a:p>
          <a:p>
            <a:pPr lvl="2" marL="648000" indent="-2152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pulse  (a sort of keepalive)</a:t>
            </a:r>
            <a:endParaRPr b="0" lang="en-US" sz="2800" spc="-1" strike="noStrike">
              <a:latin typeface="Arial"/>
            </a:endParaRPr>
          </a:p>
          <a:p>
            <a:pPr lvl="2" marL="648000" indent="-2152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report (for telemetry returned) 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en-US" sz="2800" spc="-1" strike="noStrike">
              <a:latin typeface="Arial"/>
            </a:endParaRPr>
          </a:p>
        </p:txBody>
      </p:sp>
      <p:sp>
        <p:nvSpPr>
          <p:cNvPr id="112" name="CustomShape 3"/>
          <p:cNvSpPr/>
          <p:nvPr/>
        </p:nvSpPr>
        <p:spPr>
          <a:xfrm>
            <a:off x="8663040" y="6286320"/>
            <a:ext cx="234000" cy="234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BD73C8C5-B9C1-4D4C-8FFF-A86C1E767621}" type="slidenum">
              <a:rPr b="0" lang="en-US" sz="1200" spc="-1" strike="noStrike">
                <a:solidFill>
                  <a:srgbClr val="001b2c"/>
                </a:solidFill>
                <a:latin typeface="Arial"/>
                <a:ea typeface="DejaVu Sans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182880" y="91440"/>
            <a:ext cx="8679600" cy="76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ts val="3200"/>
              </a:lnSpc>
            </a:pPr>
            <a:r>
              <a:rPr b="1" lang="en-US" sz="3200" spc="-1" strike="noStrike">
                <a:solidFill>
                  <a:srgbClr val="00121d"/>
                </a:solidFill>
                <a:latin typeface="Arial"/>
                <a:ea typeface="DejaVu Sans"/>
              </a:rPr>
              <a:t>All nodes using Algorithm gives a mesh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114" name="" descr=""/>
          <p:cNvPicPr/>
          <p:nvPr/>
        </p:nvPicPr>
        <p:blipFill>
          <a:blip r:embed="rId1"/>
          <a:stretch/>
        </p:blipFill>
        <p:spPr>
          <a:xfrm>
            <a:off x="822960" y="1065600"/>
            <a:ext cx="6946200" cy="5123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231840" y="209520"/>
            <a:ext cx="8679600" cy="76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ts val="3200"/>
              </a:lnSpc>
            </a:pPr>
            <a:r>
              <a:rPr b="1" lang="en-US" sz="3200" spc="-1" strike="noStrike">
                <a:solidFill>
                  <a:srgbClr val="00121d"/>
                </a:solidFill>
                <a:latin typeface="Arial"/>
                <a:ea typeface="DejaVu Sans"/>
              </a:rPr>
              <a:t>mesh_peer.py Sample Output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16" name="CustomShape 2"/>
          <p:cNvSpPr/>
          <p:nvPr/>
        </p:nvSpPr>
        <p:spPr>
          <a:xfrm>
            <a:off x="274320" y="640080"/>
            <a:ext cx="8679600" cy="489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  <a:spcBef>
                <a:spcPts val="561"/>
              </a:spcBef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117" name="CustomShape 3"/>
          <p:cNvSpPr/>
          <p:nvPr/>
        </p:nvSpPr>
        <p:spPr>
          <a:xfrm>
            <a:off x="8663040" y="6286320"/>
            <a:ext cx="234000" cy="234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2C825653-57F0-4F3B-9EF5-C0F58CB9437D}" type="slidenum">
              <a:rPr b="0" lang="en-US" sz="1200" spc="-1" strike="noStrike">
                <a:solidFill>
                  <a:srgbClr val="001b2c"/>
                </a:solidFill>
                <a:latin typeface="Arial"/>
                <a:ea typeface="DejaVu Sans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118" name="CustomShape 4"/>
          <p:cNvSpPr/>
          <p:nvPr/>
        </p:nvSpPr>
        <p:spPr>
          <a:xfrm>
            <a:off x="548640" y="1554480"/>
            <a:ext cx="7860600" cy="1733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topic:  xpublic/v03/post/2019013003/AMMC/FT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payload: ['20190130033822.951880', 'http://blacklab:8000/data', '/2019013003/AMMC/FT/FTAU31_AMMC_292300_AAC_c267e44d8cfc52af0bbc425c46738ad7.txt', { 'sum': 'd,c267e44d8cfc52af0bbc425c46738ad7' }]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lag: 33.924   (mean lag of all messages: 43.8674 )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writing attempt 0: data/2019013003/AMMC/FT/FTAU31_AMMC_292300_AAC_c267e44d8cfc52af0bbc425c46738ad7.txt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calculating sum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published: t=xpublic/v03/post/2019013003/AMMC/FT,   body=[ "20190130033822.951880", "http://cwnp:8000/data", "/2019013003/AMMC/FT/FTAU31_AMMC_292300_AAC_c267e44d8cfc52af0bbc425c46738ad7.txt", { "sum": "d,c267e44d8cfc52af0bbc425c46738ad7" }]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19" name="CustomShape 5"/>
          <p:cNvSpPr/>
          <p:nvPr/>
        </p:nvSpPr>
        <p:spPr>
          <a:xfrm>
            <a:off x="274320" y="365760"/>
            <a:ext cx="8679600" cy="535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231840" y="209520"/>
            <a:ext cx="8679600" cy="76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ts val="3200"/>
              </a:lnSpc>
            </a:pPr>
            <a:r>
              <a:rPr b="1" lang="en-US" sz="3200" spc="-1" strike="noStrike">
                <a:solidFill>
                  <a:srgbClr val="00121d"/>
                </a:solidFill>
                <a:latin typeface="Arial"/>
                <a:ea typeface="DejaVu Sans"/>
              </a:rPr>
              <a:t>One Must Take Care of Lag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21" name="CustomShape 2"/>
          <p:cNvSpPr/>
          <p:nvPr/>
        </p:nvSpPr>
        <p:spPr>
          <a:xfrm>
            <a:off x="190080" y="648000"/>
            <a:ext cx="8679600" cy="5215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  <a:spcBef>
                <a:spcPts val="561"/>
              </a:spcBef>
            </a:pPr>
            <a:endParaRPr b="0" lang="en-US" sz="1800" spc="-1" strike="noStrike">
              <a:latin typeface="Arial"/>
            </a:endParaRPr>
          </a:p>
          <a:p>
            <a:pPr marL="228600" indent="-224640">
              <a:lnSpc>
                <a:spcPct val="100000"/>
              </a:lnSpc>
              <a:spcBef>
                <a:spcPts val="561"/>
              </a:spcBef>
              <a:buClr>
                <a:srgbClr val="44697d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regardless of protocol (MQTT, AMQP, ...)</a:t>
            </a:r>
            <a:endParaRPr b="0" lang="en-US" sz="2800" spc="-1" strike="noStrike">
              <a:latin typeface="Arial"/>
            </a:endParaRPr>
          </a:p>
          <a:p>
            <a:pPr marL="228600" indent="-224640">
              <a:lnSpc>
                <a:spcPct val="100000"/>
              </a:lnSpc>
              <a:spcBef>
                <a:spcPts val="561"/>
              </a:spcBef>
              <a:buClr>
                <a:srgbClr val="44697d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Subscribers must keep up with publishers</a:t>
            </a:r>
            <a:endParaRPr b="0" lang="en-US" sz="2800" spc="-1" strike="noStrike">
              <a:latin typeface="Arial"/>
            </a:endParaRPr>
          </a:p>
          <a:p>
            <a:pPr lvl="1" marL="432000" indent="-2145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Otherwise queueing builds up.</a:t>
            </a:r>
            <a:endParaRPr b="0" lang="en-US" sz="2800" spc="-1" strike="noStrike">
              <a:latin typeface="Arial"/>
            </a:endParaRPr>
          </a:p>
          <a:p>
            <a:pPr lvl="1" marL="432000" indent="-2145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Eventually messages are lost.</a:t>
            </a:r>
            <a:endParaRPr b="0" lang="en-US" sz="2800" spc="-1" strike="noStrike">
              <a:latin typeface="Arial"/>
            </a:endParaRPr>
          </a:p>
          <a:p>
            <a:pPr marL="228600" indent="-224640">
              <a:lnSpc>
                <a:spcPct val="100000"/>
              </a:lnSpc>
              <a:spcBef>
                <a:spcPts val="561"/>
              </a:spcBef>
              <a:buClr>
                <a:srgbClr val="44697d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If a subscriber is too slow, one must either:</a:t>
            </a:r>
            <a:endParaRPr b="0" lang="en-US" sz="2800" spc="-1" strike="noStrike">
              <a:latin typeface="Arial"/>
            </a:endParaRPr>
          </a:p>
          <a:p>
            <a:pPr lvl="1" marL="432000" indent="-2145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Subscribe to less (divide and conquer)</a:t>
            </a:r>
            <a:endParaRPr b="0" lang="en-US" sz="2800" spc="-1" strike="noStrike">
              <a:latin typeface="Arial"/>
            </a:endParaRPr>
          </a:p>
          <a:p>
            <a:pPr lvl="1" marL="432000" indent="-2145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Get more workers. (AMQP consumers)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en-US" sz="2800" spc="-1" strike="noStrike">
              <a:latin typeface="Arial"/>
            </a:endParaRPr>
          </a:p>
        </p:txBody>
      </p:sp>
      <p:sp>
        <p:nvSpPr>
          <p:cNvPr id="122" name="CustomShape 3"/>
          <p:cNvSpPr/>
          <p:nvPr/>
        </p:nvSpPr>
        <p:spPr>
          <a:xfrm>
            <a:off x="8663040" y="6286320"/>
            <a:ext cx="234000" cy="234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378173A3-8855-4E1E-BA10-29D867A6790E}" type="slidenum">
              <a:rPr b="0" lang="en-US" sz="1200" spc="-1" strike="noStrike">
                <a:solidFill>
                  <a:srgbClr val="001b2c"/>
                </a:solidFill>
                <a:latin typeface="Arial"/>
                <a:ea typeface="DejaVu Sans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231840" y="209520"/>
            <a:ext cx="8679600" cy="76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ts val="3200"/>
              </a:lnSpc>
            </a:pPr>
            <a:r>
              <a:rPr b="1" lang="en-US" sz="3200" spc="-1" strike="noStrike">
                <a:solidFill>
                  <a:srgbClr val="00121d"/>
                </a:solidFill>
                <a:latin typeface="Arial"/>
                <a:ea typeface="DejaVu Sans"/>
              </a:rPr>
              <a:t>In MQTT by Tuning Topic Subscriptions.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190080" y="648000"/>
            <a:ext cx="8679600" cy="5215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  <a:spcBef>
                <a:spcPts val="561"/>
              </a:spcBef>
            </a:pPr>
            <a:endParaRPr b="0" lang="en-US" sz="1800" spc="-1" strike="noStrike">
              <a:latin typeface="Arial"/>
            </a:endParaRPr>
          </a:p>
          <a:p>
            <a:pPr marL="228600" indent="-224640">
              <a:lnSpc>
                <a:spcPct val="100000"/>
              </a:lnSpc>
              <a:spcBef>
                <a:spcPts val="561"/>
              </a:spcBef>
              <a:buClr>
                <a:srgbClr val="44697d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Much easier in AMQP (using instances)</a:t>
            </a:r>
            <a:endParaRPr b="0" lang="en-US" sz="2800" spc="-1" strike="noStrike">
              <a:latin typeface="Arial"/>
            </a:endParaRPr>
          </a:p>
          <a:p>
            <a:pPr lvl="1" marL="432000" indent="-2149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Multiple consumers for a single queue</a:t>
            </a:r>
            <a:endParaRPr b="0" lang="en-US" sz="2800" spc="-1" strike="noStrike">
              <a:latin typeface="Arial"/>
            </a:endParaRPr>
          </a:p>
          <a:p>
            <a:pPr marL="228600" indent="-224640">
              <a:lnSpc>
                <a:spcPct val="100000"/>
              </a:lnSpc>
              <a:spcBef>
                <a:spcPts val="561"/>
              </a:spcBef>
              <a:buClr>
                <a:srgbClr val="44697d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--subtopic ‘+/+/IU/#’ </a:t>
            </a:r>
            <a:endParaRPr b="0" lang="en-US" sz="2800" spc="-1" strike="noStrike">
              <a:latin typeface="Arial"/>
            </a:endParaRPr>
          </a:p>
          <a:p>
            <a:pPr lvl="1" marL="432000" indent="-2145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+ wildcard for one topic</a:t>
            </a:r>
            <a:endParaRPr b="0" lang="en-US" sz="2800" spc="-1" strike="noStrike">
              <a:latin typeface="Arial"/>
            </a:endParaRPr>
          </a:p>
          <a:p>
            <a:pPr lvl="1" marL="432000" indent="-2145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# wildcard for rest of topics</a:t>
            </a:r>
            <a:endParaRPr b="0" lang="en-US" sz="2800" spc="-1" strike="noStrike">
              <a:latin typeface="Arial"/>
            </a:endParaRPr>
          </a:p>
          <a:p>
            <a:pPr lvl="1" marL="432000" indent="-2145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selecting BUFR from anywhere</a:t>
            </a:r>
            <a:endParaRPr b="0" lang="en-US" sz="2800" spc="-1" strike="noStrike">
              <a:latin typeface="Arial"/>
            </a:endParaRPr>
          </a:p>
          <a:p>
            <a:pPr marL="228600" indent="-224640">
              <a:lnSpc>
                <a:spcPct val="100000"/>
              </a:lnSpc>
              <a:spcBef>
                <a:spcPts val="561"/>
              </a:spcBef>
              <a:buClr>
                <a:srgbClr val="44697d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--subtopic ‘+/KWBC/#’  </a:t>
            </a:r>
            <a:endParaRPr b="0" lang="en-US" sz="2800" spc="-1" strike="noStrike">
              <a:latin typeface="Arial"/>
            </a:endParaRPr>
          </a:p>
          <a:p>
            <a:pPr lvl="1" marL="432000" indent="-2145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Select all products from KWBC</a:t>
            </a:r>
            <a:endParaRPr b="0" lang="en-US" sz="2800" spc="-1" strike="noStrike">
              <a:latin typeface="Arial"/>
            </a:endParaRPr>
          </a:p>
          <a:p>
            <a:pPr marL="228600" indent="-224640">
              <a:lnSpc>
                <a:spcPct val="100000"/>
              </a:lnSpc>
              <a:spcBef>
                <a:spcPts val="561"/>
              </a:spcBef>
              <a:buClr>
                <a:srgbClr val="44697d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Instead of one process running the connection,</a:t>
            </a:r>
            <a:endParaRPr b="0" lang="en-US" sz="2800" spc="-1" strike="noStrike">
              <a:latin typeface="Arial"/>
            </a:endParaRPr>
          </a:p>
          <a:p>
            <a:pPr marL="228600" indent="-224640">
              <a:lnSpc>
                <a:spcPct val="100000"/>
              </a:lnSpc>
              <a:spcBef>
                <a:spcPts val="561"/>
              </a:spcBef>
              <a:buClr>
                <a:srgbClr val="44697d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multiple processes with partial subscriptions.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en-US" sz="2800" spc="-1" strike="noStrike">
              <a:latin typeface="Arial"/>
            </a:endParaRPr>
          </a:p>
        </p:txBody>
      </p:sp>
      <p:sp>
        <p:nvSpPr>
          <p:cNvPr id="125" name="CustomShape 3"/>
          <p:cNvSpPr/>
          <p:nvPr/>
        </p:nvSpPr>
        <p:spPr>
          <a:xfrm>
            <a:off x="8663040" y="6286320"/>
            <a:ext cx="234000" cy="234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F09B8E1D-9973-4E3B-A5EC-A2C21EDA1800}" type="slidenum">
              <a:rPr b="0" lang="en-US" sz="1200" spc="-1" strike="noStrike">
                <a:solidFill>
                  <a:srgbClr val="001b2c"/>
                </a:solidFill>
                <a:latin typeface="Arial"/>
                <a:ea typeface="DejaVu Sans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9" dur="indefinite" restart="never" nodeType="tmRoot">
          <p:childTnLst>
            <p:seq>
              <p:cTn id="3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231840" y="209520"/>
            <a:ext cx="8679600" cy="76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ts val="3200"/>
              </a:lnSpc>
            </a:pPr>
            <a:r>
              <a:rPr b="1" lang="en-US" sz="3200" spc="-1" strike="noStrike">
                <a:solidFill>
                  <a:srgbClr val="00121d"/>
                </a:solidFill>
                <a:latin typeface="Arial"/>
                <a:ea typeface="DejaVu Sans"/>
              </a:rPr>
              <a:t>Every Node: Subscribe &gt;=2 Others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27" name="CustomShape 2"/>
          <p:cNvSpPr/>
          <p:nvPr/>
        </p:nvSpPr>
        <p:spPr>
          <a:xfrm>
            <a:off x="319320" y="792000"/>
            <a:ext cx="8679600" cy="5215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  <a:spcBef>
                <a:spcPts val="561"/>
              </a:spcBef>
            </a:pPr>
            <a:endParaRPr b="0" lang="en-US" sz="1800" spc="-1" strike="noStrike">
              <a:latin typeface="Arial"/>
            </a:endParaRPr>
          </a:p>
          <a:p>
            <a:pPr marL="228600" indent="-224640">
              <a:lnSpc>
                <a:spcPct val="100000"/>
              </a:lnSpc>
              <a:spcBef>
                <a:spcPts val="561"/>
              </a:spcBef>
              <a:buClr>
                <a:srgbClr val="44697d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if each node subscribes to two others, they are resistant to the failure of any other single node.</a:t>
            </a:r>
            <a:endParaRPr b="0" lang="en-US" sz="2800" spc="-1" strike="noStrike">
              <a:latin typeface="Arial"/>
            </a:endParaRPr>
          </a:p>
          <a:p>
            <a:pPr marL="228600" indent="-224640">
              <a:lnSpc>
                <a:spcPct val="100000"/>
              </a:lnSpc>
              <a:spcBef>
                <a:spcPts val="561"/>
              </a:spcBef>
              <a:buClr>
                <a:srgbClr val="44697d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Those subscriptions do not need to be complete, could ask for different subsets of data from different nodes.</a:t>
            </a:r>
            <a:endParaRPr b="0" lang="en-US" sz="2800" spc="-1" strike="noStrike">
              <a:latin typeface="Arial"/>
            </a:endParaRPr>
          </a:p>
          <a:p>
            <a:pPr marL="228600" indent="-224640">
              <a:lnSpc>
                <a:spcPct val="100000"/>
              </a:lnSpc>
              <a:spcBef>
                <a:spcPts val="561"/>
              </a:spcBef>
              <a:buClr>
                <a:srgbClr val="44697d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The additional subscriptions do not add to volume of data transferred (since all data downloaded only once)</a:t>
            </a:r>
            <a:endParaRPr b="0" lang="en-US" sz="2800" spc="-1" strike="noStrike">
              <a:latin typeface="Arial"/>
            </a:endParaRPr>
          </a:p>
          <a:p>
            <a:pPr marL="228600" indent="-224640">
              <a:lnSpc>
                <a:spcPct val="100000"/>
              </a:lnSpc>
              <a:spcBef>
                <a:spcPts val="561"/>
              </a:spcBef>
              <a:buClr>
                <a:srgbClr val="44697d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But doubles message traffic (messages would be better off small.)</a:t>
            </a:r>
            <a:endParaRPr b="0" lang="en-US" sz="2800" spc="-1" strike="noStrike">
              <a:latin typeface="Arial"/>
            </a:endParaRPr>
          </a:p>
          <a:p>
            <a:pPr marL="228600" indent="-224640">
              <a:lnSpc>
                <a:spcPct val="100000"/>
              </a:lnSpc>
              <a:spcBef>
                <a:spcPts val="561"/>
              </a:spcBef>
              <a:buClr>
                <a:srgbClr val="44697d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More connections reduce lag.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en-US" sz="2800" spc="-1" strike="noStrike">
              <a:latin typeface="Arial"/>
            </a:endParaRPr>
          </a:p>
        </p:txBody>
      </p:sp>
      <p:sp>
        <p:nvSpPr>
          <p:cNvPr id="128" name="CustomShape 3"/>
          <p:cNvSpPr/>
          <p:nvPr/>
        </p:nvSpPr>
        <p:spPr>
          <a:xfrm>
            <a:off x="8663040" y="6286320"/>
            <a:ext cx="234000" cy="234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FDCBEA5D-6230-4994-AD6B-F44FC4CD50B1}" type="slidenum">
              <a:rPr b="0" lang="en-US" sz="1200" spc="-1" strike="noStrike">
                <a:solidFill>
                  <a:srgbClr val="001b2c"/>
                </a:solidFill>
                <a:latin typeface="Arial"/>
                <a:ea typeface="DejaVu Sans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1" dur="indefinite" restart="never" nodeType="tmRoot">
          <p:childTnLst>
            <p:seq>
              <p:cTn id="3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231840" y="209520"/>
            <a:ext cx="8679600" cy="76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ts val="3200"/>
              </a:lnSpc>
            </a:pPr>
            <a:r>
              <a:rPr b="1" lang="en-US" sz="3200" spc="-1" strike="noStrike">
                <a:solidFill>
                  <a:srgbClr val="00121d"/>
                </a:solidFill>
                <a:latin typeface="Arial"/>
                <a:ea typeface="DejaVu Sans"/>
              </a:rPr>
              <a:t>Evolve/Track Progress (1)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30" name="CustomShape 2"/>
          <p:cNvSpPr/>
          <p:nvPr/>
        </p:nvSpPr>
        <p:spPr>
          <a:xfrm>
            <a:off x="319320" y="792000"/>
            <a:ext cx="8679600" cy="5215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  <a:spcBef>
                <a:spcPts val="561"/>
              </a:spcBef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131" name="CustomShape 3"/>
          <p:cNvSpPr/>
          <p:nvPr/>
        </p:nvSpPr>
        <p:spPr>
          <a:xfrm>
            <a:off x="8663040" y="6286320"/>
            <a:ext cx="234000" cy="234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2DED67E5-86A0-44BF-8F0D-2AA7EE155936}" type="slidenum">
              <a:rPr b="0" lang="en-US" sz="1200" spc="-1" strike="noStrike">
                <a:solidFill>
                  <a:srgbClr val="001b2c"/>
                </a:solidFill>
                <a:latin typeface="Arial"/>
                <a:ea typeface="DejaVu Sans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pic>
        <p:nvPicPr>
          <p:cNvPr id="132" name="" descr=""/>
          <p:cNvPicPr/>
          <p:nvPr/>
        </p:nvPicPr>
        <p:blipFill>
          <a:blip r:embed="rId1"/>
          <a:stretch/>
        </p:blipFill>
        <p:spPr>
          <a:xfrm>
            <a:off x="1008000" y="1152000"/>
            <a:ext cx="6695280" cy="4855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3" dur="indefinite" restart="never" nodeType="tmRoot">
          <p:childTnLst>
            <p:seq>
              <p:cTn id="3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231840" y="209520"/>
            <a:ext cx="8679600" cy="76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ts val="3200"/>
              </a:lnSpc>
            </a:pPr>
            <a:r>
              <a:rPr b="1" lang="en-US" sz="3200" spc="-1" strike="noStrike">
                <a:solidFill>
                  <a:srgbClr val="00121d"/>
                </a:solidFill>
                <a:latin typeface="Arial"/>
                <a:ea typeface="DejaVu Sans"/>
              </a:rPr>
              <a:t>Evolve/Track Progress (2)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34" name="CustomShape 2"/>
          <p:cNvSpPr/>
          <p:nvPr/>
        </p:nvSpPr>
        <p:spPr>
          <a:xfrm>
            <a:off x="319320" y="792000"/>
            <a:ext cx="8679600" cy="5215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  <a:spcBef>
                <a:spcPts val="561"/>
              </a:spcBef>
            </a:pPr>
            <a:endParaRPr b="0" lang="en-US" sz="1800" spc="-1" strike="noStrike">
              <a:latin typeface="Arial"/>
            </a:endParaRPr>
          </a:p>
          <a:p>
            <a:pPr marL="228600" indent="-224640">
              <a:lnSpc>
                <a:spcPct val="100000"/>
              </a:lnSpc>
              <a:spcBef>
                <a:spcPts val="561"/>
              </a:spcBef>
              <a:buClr>
                <a:srgbClr val="44697d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Show Don’t Tell: </a:t>
            </a:r>
            <a:endParaRPr b="0" lang="en-US" sz="2800" spc="-1" strike="noStrike">
              <a:latin typeface="Arial"/>
            </a:endParaRPr>
          </a:p>
          <a:p>
            <a:pPr marL="228600" indent="-224640">
              <a:lnSpc>
                <a:spcPct val="100000"/>
              </a:lnSpc>
              <a:spcBef>
                <a:spcPts val="561"/>
              </a:spcBef>
              <a:buClr>
                <a:srgbClr val="44697d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   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git clone </a:t>
            </a:r>
            <a:r>
              <a:rPr b="0" lang="en-US" sz="28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1"/>
              </a:rPr>
              <a:t>https://github.com/MetPX/wmo_mesh</a:t>
            </a:r>
            <a:endParaRPr b="0" lang="en-US" sz="2800" spc="-1" strike="noStrike">
              <a:latin typeface="Arial"/>
            </a:endParaRPr>
          </a:p>
          <a:p>
            <a:pPr marL="228600" indent="-224640">
              <a:lnSpc>
                <a:spcPct val="100000"/>
              </a:lnSpc>
              <a:spcBef>
                <a:spcPts val="561"/>
              </a:spcBef>
              <a:buClr>
                <a:srgbClr val="44697d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Illustrate change with branch</a:t>
            </a:r>
            <a:endParaRPr b="0" lang="en-US" sz="2800" spc="-1" strike="noStrike">
              <a:latin typeface="Arial"/>
            </a:endParaRPr>
          </a:p>
          <a:p>
            <a:pPr marL="228600" indent="-224640">
              <a:lnSpc>
                <a:spcPct val="100000"/>
              </a:lnSpc>
              <a:spcBef>
                <a:spcPts val="561"/>
              </a:spcBef>
              <a:buClr>
                <a:srgbClr val="44697d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When agreed, we accept a pull request.</a:t>
            </a:r>
            <a:endParaRPr b="0" lang="en-US" sz="2800" spc="-1" strike="noStrike">
              <a:latin typeface="Arial"/>
            </a:endParaRPr>
          </a:p>
          <a:p>
            <a:pPr marL="228600" indent="-224640">
              <a:lnSpc>
                <a:spcPct val="100000"/>
              </a:lnSpc>
              <a:spcBef>
                <a:spcPts val="561"/>
              </a:spcBef>
              <a:buClr>
                <a:srgbClr val="44697d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With a reference implementation, members free to re-implement in their preferred stack.</a:t>
            </a:r>
            <a:endParaRPr b="0" lang="en-US" sz="2800" spc="-1" strike="noStrike">
              <a:latin typeface="Arial"/>
            </a:endParaRPr>
          </a:p>
          <a:p>
            <a:pPr marL="228600" indent="-224640">
              <a:lnSpc>
                <a:spcPct val="100000"/>
              </a:lnSpc>
              <a:spcBef>
                <a:spcPts val="561"/>
              </a:spcBef>
              <a:buClr>
                <a:srgbClr val="44697d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easy interop tests.</a:t>
            </a:r>
            <a:endParaRPr b="0" lang="en-US" sz="2800" spc="-1" strike="noStrike">
              <a:latin typeface="Arial"/>
            </a:endParaRPr>
          </a:p>
          <a:p>
            <a:pPr marL="228600" indent="-224640">
              <a:lnSpc>
                <a:spcPct val="100000"/>
              </a:lnSpc>
              <a:spcBef>
                <a:spcPts val="561"/>
              </a:spcBef>
              <a:buClr>
                <a:srgbClr val="44697d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Word documents are awful (binary, viruses, size, etc.)</a:t>
            </a:r>
            <a:endParaRPr b="0" lang="en-US" sz="2800" spc="-1" strike="noStrike">
              <a:latin typeface="Arial"/>
            </a:endParaRPr>
          </a:p>
          <a:p>
            <a:pPr lvl="1" marL="432000" indent="-2152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Could add the draft document as well. See README.rst in repo (just UTF-8 raw text.)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en-US" sz="2800" spc="-1" strike="noStrike">
              <a:latin typeface="Arial"/>
            </a:endParaRPr>
          </a:p>
        </p:txBody>
      </p:sp>
      <p:sp>
        <p:nvSpPr>
          <p:cNvPr id="135" name="CustomShape 3"/>
          <p:cNvSpPr/>
          <p:nvPr/>
        </p:nvSpPr>
        <p:spPr>
          <a:xfrm>
            <a:off x="8663040" y="6286320"/>
            <a:ext cx="234000" cy="234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8A957FE4-5C0E-4854-944E-0A438B21C8A2}" type="slidenum">
              <a:rPr b="0" lang="en-US" sz="1200" spc="-1" strike="noStrike">
                <a:solidFill>
                  <a:srgbClr val="001b2c"/>
                </a:solidFill>
                <a:latin typeface="Arial"/>
                <a:ea typeface="DejaVu Sans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5" dur="indefinite" restart="never" nodeType="tmRoot">
          <p:childTnLst>
            <p:seq>
              <p:cTn id="3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231840" y="209520"/>
            <a:ext cx="8679600" cy="76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ts val="3200"/>
              </a:lnSpc>
            </a:pPr>
            <a:r>
              <a:rPr b="1" lang="en-US" sz="3200" spc="-1" strike="noStrike">
                <a:solidFill>
                  <a:srgbClr val="00121d"/>
                </a:solidFill>
                <a:latin typeface="Arial"/>
                <a:ea typeface="DejaVu Sans"/>
              </a:rPr>
              <a:t>Thanks!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37" name="CustomShape 2"/>
          <p:cNvSpPr/>
          <p:nvPr/>
        </p:nvSpPr>
        <p:spPr>
          <a:xfrm>
            <a:off x="274320" y="640080"/>
            <a:ext cx="8679600" cy="489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  <a:spcBef>
                <a:spcPts val="561"/>
              </a:spcBef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en-US" sz="1800" spc="-1" strike="noStrike">
              <a:latin typeface="Arial"/>
            </a:endParaRPr>
          </a:p>
          <a:p>
            <a:pPr marL="228600" indent="-224640">
              <a:lnSpc>
                <a:spcPct val="100000"/>
              </a:lnSpc>
              <a:spcBef>
                <a:spcPts val="1417"/>
              </a:spcBef>
              <a:buClr>
                <a:srgbClr val="44697d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                          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The End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en-US" sz="2800" spc="-1" strike="noStrike">
              <a:latin typeface="Arial"/>
            </a:endParaRPr>
          </a:p>
          <a:p>
            <a:pPr marL="228600" indent="-224640">
              <a:lnSpc>
                <a:spcPct val="100000"/>
              </a:lnSpc>
              <a:spcBef>
                <a:spcPts val="1417"/>
              </a:spcBef>
              <a:buClr>
                <a:srgbClr val="44697d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       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http://github.com/MetPX/wmo_mesh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en-US" sz="2800" spc="-1" strike="noStrike">
              <a:latin typeface="Arial"/>
            </a:endParaRPr>
          </a:p>
        </p:txBody>
      </p:sp>
      <p:sp>
        <p:nvSpPr>
          <p:cNvPr id="138" name="CustomShape 3"/>
          <p:cNvSpPr/>
          <p:nvPr/>
        </p:nvSpPr>
        <p:spPr>
          <a:xfrm>
            <a:off x="8663040" y="6286320"/>
            <a:ext cx="234000" cy="234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691B7A93-F269-4C1A-BD33-473D9E37142F}" type="slidenum">
              <a:rPr b="0" lang="en-US" sz="1200" spc="-1" strike="noStrike">
                <a:solidFill>
                  <a:srgbClr val="001b2c"/>
                </a:solidFill>
                <a:latin typeface="Arial"/>
                <a:ea typeface="DejaVu Sans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7" dur="indefinite" restart="never" nodeType="tmRoot">
          <p:childTnLst>
            <p:seq>
              <p:cTn id="3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231840" y="209520"/>
            <a:ext cx="8679600" cy="76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ts val="3200"/>
              </a:lnSpc>
            </a:pPr>
            <a:r>
              <a:rPr b="1" lang="en-US" sz="3200" spc="-1" strike="noStrike">
                <a:solidFill>
                  <a:srgbClr val="00121d"/>
                </a:solidFill>
                <a:latin typeface="Arial"/>
                <a:ea typeface="DejaVu Sans"/>
              </a:rPr>
              <a:t>Why MQTT?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84" name="CustomShape 2"/>
          <p:cNvSpPr/>
          <p:nvPr/>
        </p:nvSpPr>
        <p:spPr>
          <a:xfrm>
            <a:off x="231840" y="1228680"/>
            <a:ext cx="8679600" cy="489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  <a:spcBef>
                <a:spcPts val="561"/>
              </a:spcBef>
            </a:pPr>
            <a:endParaRPr b="0" lang="en-US" sz="1800" spc="-1" strike="noStrike">
              <a:latin typeface="Arial"/>
            </a:endParaRPr>
          </a:p>
          <a:p>
            <a:pPr marL="228600" indent="-224640">
              <a:lnSpc>
                <a:spcPct val="100000"/>
              </a:lnSpc>
              <a:spcBef>
                <a:spcPts val="561"/>
              </a:spcBef>
              <a:buClr>
                <a:srgbClr val="44697d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Decades old, originally for oil pipeline monitoring.</a:t>
            </a:r>
            <a:endParaRPr b="0" lang="en-US" sz="2800" spc="-1" strike="noStrike">
              <a:latin typeface="Arial"/>
            </a:endParaRPr>
          </a:p>
          <a:p>
            <a:pPr marL="228600" indent="-224640">
              <a:lnSpc>
                <a:spcPct val="100000"/>
              </a:lnSpc>
              <a:spcBef>
                <a:spcPts val="561"/>
              </a:spcBef>
              <a:buClr>
                <a:srgbClr val="44697d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Efficient for embedded use. Wide adoption</a:t>
            </a:r>
            <a:endParaRPr b="0" lang="en-US" sz="2800" spc="-1" strike="noStrike">
              <a:latin typeface="Arial"/>
            </a:endParaRPr>
          </a:p>
          <a:p>
            <a:pPr marL="228600" indent="-224640">
              <a:lnSpc>
                <a:spcPct val="100000"/>
              </a:lnSpc>
              <a:spcBef>
                <a:spcPts val="561"/>
              </a:spcBef>
              <a:buClr>
                <a:srgbClr val="44697d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Original design is for remote data collection.</a:t>
            </a:r>
            <a:endParaRPr b="0" lang="en-US" sz="2800" spc="-1" strike="noStrike">
              <a:latin typeface="Arial"/>
            </a:endParaRPr>
          </a:p>
          <a:p>
            <a:pPr marL="228600" indent="-224640">
              <a:lnSpc>
                <a:spcPct val="100000"/>
              </a:lnSpc>
              <a:spcBef>
                <a:spcPts val="561"/>
              </a:spcBef>
              <a:buClr>
                <a:srgbClr val="44697d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Originally proprietary, now ISO/IEC 20922:2016</a:t>
            </a:r>
            <a:endParaRPr b="0" lang="en-US" sz="2800" spc="-1" strike="noStrike">
              <a:latin typeface="Arial"/>
            </a:endParaRPr>
          </a:p>
          <a:p>
            <a:pPr marL="228600" indent="-224640">
              <a:lnSpc>
                <a:spcPct val="100000"/>
              </a:lnSpc>
              <a:spcBef>
                <a:spcPts val="561"/>
              </a:spcBef>
              <a:buClr>
                <a:srgbClr val="44697d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native/inherent pub/sub.</a:t>
            </a:r>
            <a:endParaRPr b="0" lang="en-US" sz="2800" spc="-1" strike="noStrike">
              <a:latin typeface="Arial"/>
            </a:endParaRPr>
          </a:p>
          <a:p>
            <a:pPr marL="228600" indent="-224640">
              <a:lnSpc>
                <a:spcPct val="100000"/>
              </a:lnSpc>
              <a:spcBef>
                <a:spcPts val="561"/>
              </a:spcBef>
              <a:buClr>
                <a:srgbClr val="44697d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Good interoperability among implementations (mosquitto &amp; EMQT for example.)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en-US" sz="2800" spc="-1" strike="noStrike">
              <a:latin typeface="Arial"/>
            </a:endParaRPr>
          </a:p>
        </p:txBody>
      </p:sp>
      <p:sp>
        <p:nvSpPr>
          <p:cNvPr id="85" name="CustomShape 3"/>
          <p:cNvSpPr/>
          <p:nvPr/>
        </p:nvSpPr>
        <p:spPr>
          <a:xfrm>
            <a:off x="8663040" y="6286320"/>
            <a:ext cx="234000" cy="234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DBB41EA4-A43D-487D-9F37-7598B055D594}" type="slidenum">
              <a:rPr b="0" lang="en-US" sz="1200" spc="-1" strike="noStrike">
                <a:solidFill>
                  <a:srgbClr val="001b2c"/>
                </a:solidFill>
                <a:latin typeface="Arial"/>
                <a:ea typeface="DejaVu Sans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231840" y="209520"/>
            <a:ext cx="8679600" cy="76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ts val="3200"/>
              </a:lnSpc>
            </a:pPr>
            <a:r>
              <a:rPr b="1" lang="en-US" sz="3200" spc="-1" strike="noStrike">
                <a:solidFill>
                  <a:srgbClr val="00121d"/>
                </a:solidFill>
                <a:latin typeface="Arial"/>
                <a:ea typeface="DejaVu Sans"/>
              </a:rPr>
              <a:t>The Pub/Sub Mesh Algorithm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190080" y="969840"/>
            <a:ext cx="8679600" cy="489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  <a:spcBef>
                <a:spcPts val="561"/>
              </a:spcBef>
            </a:pPr>
            <a:endParaRPr b="0" lang="en-US" sz="1800" spc="-1" strike="noStrike">
              <a:latin typeface="Arial"/>
            </a:endParaRPr>
          </a:p>
          <a:p>
            <a:pPr marL="228600" indent="-224640">
              <a:lnSpc>
                <a:spcPct val="100000"/>
              </a:lnSpc>
              <a:spcBef>
                <a:spcPts val="561"/>
              </a:spcBef>
              <a:buClr>
                <a:srgbClr val="44697d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Web server with date-indexed tree.</a:t>
            </a:r>
            <a:endParaRPr b="0" lang="en-US" sz="2800" spc="-1" strike="noStrike">
              <a:latin typeface="Arial"/>
            </a:endParaRPr>
          </a:p>
          <a:p>
            <a:pPr marL="228600" indent="-224640">
              <a:lnSpc>
                <a:spcPct val="100000"/>
              </a:lnSpc>
              <a:spcBef>
                <a:spcPts val="561"/>
              </a:spcBef>
              <a:buClr>
                <a:srgbClr val="44697d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local/national files uploaded to local server.</a:t>
            </a:r>
            <a:endParaRPr b="0" lang="en-US" sz="2800" spc="-1" strike="noStrike">
              <a:latin typeface="Arial"/>
            </a:endParaRPr>
          </a:p>
          <a:p>
            <a:pPr marL="228600" indent="-224640">
              <a:lnSpc>
                <a:spcPct val="100000"/>
              </a:lnSpc>
              <a:spcBef>
                <a:spcPts val="561"/>
              </a:spcBef>
              <a:buClr>
                <a:srgbClr val="44697d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Local server: web server and message broker.</a:t>
            </a:r>
            <a:endParaRPr b="0" lang="en-US" sz="2800" spc="-1" strike="noStrike">
              <a:latin typeface="Arial"/>
            </a:endParaRPr>
          </a:p>
          <a:p>
            <a:pPr marL="228600" indent="-224640">
              <a:lnSpc>
                <a:spcPct val="100000"/>
              </a:lnSpc>
              <a:spcBef>
                <a:spcPts val="561"/>
              </a:spcBef>
              <a:buClr>
                <a:srgbClr val="44697d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Message posted locally for each file.</a:t>
            </a:r>
            <a:endParaRPr b="0" lang="en-US" sz="2800" spc="-1" strike="noStrike">
              <a:latin typeface="Arial"/>
            </a:endParaRPr>
          </a:p>
          <a:p>
            <a:pPr marL="228600" indent="-224640">
              <a:lnSpc>
                <a:spcPct val="100000"/>
              </a:lnSpc>
              <a:spcBef>
                <a:spcPts val="561"/>
              </a:spcBef>
              <a:buClr>
                <a:srgbClr val="44697d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Peers subscribed, see file, might download</a:t>
            </a:r>
            <a:endParaRPr b="0" lang="en-US" sz="2800" spc="-1" strike="noStrike">
              <a:latin typeface="Arial"/>
            </a:endParaRPr>
          </a:p>
          <a:p>
            <a:pPr marL="228600" indent="-224640">
              <a:lnSpc>
                <a:spcPct val="100000"/>
              </a:lnSpc>
              <a:spcBef>
                <a:spcPts val="561"/>
              </a:spcBef>
              <a:buClr>
                <a:srgbClr val="44697d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If downloaded, post locally for their subscribers.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en-US" sz="2800" spc="-1" strike="noStrike">
              <a:latin typeface="Arial"/>
            </a:endParaRPr>
          </a:p>
        </p:txBody>
      </p:sp>
      <p:sp>
        <p:nvSpPr>
          <p:cNvPr id="88" name="CustomShape 3"/>
          <p:cNvSpPr/>
          <p:nvPr/>
        </p:nvSpPr>
        <p:spPr>
          <a:xfrm>
            <a:off x="8663040" y="6286320"/>
            <a:ext cx="234000" cy="234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69BB275C-3DFB-4FF6-9316-D41A0BD1364B}" type="slidenum">
              <a:rPr b="0" lang="en-US" sz="1200" spc="-1" strike="noStrike">
                <a:solidFill>
                  <a:srgbClr val="001b2c"/>
                </a:solidFill>
                <a:latin typeface="Arial"/>
                <a:ea typeface="DejaVu Sans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231840" y="209520"/>
            <a:ext cx="8679600" cy="76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ts val="3200"/>
              </a:lnSpc>
            </a:pPr>
            <a:r>
              <a:rPr b="1" lang="en-US" sz="3200" spc="-1" strike="noStrike">
                <a:solidFill>
                  <a:srgbClr val="00121d"/>
                </a:solidFill>
                <a:latin typeface="Arial"/>
                <a:ea typeface="DejaVu Sans"/>
              </a:rPr>
              <a:t>YYYYMMDDHH/CCCC/TT/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190080" y="969840"/>
            <a:ext cx="8679600" cy="489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  <a:spcBef>
                <a:spcPts val="561"/>
              </a:spcBef>
            </a:pPr>
            <a:endParaRPr b="0" lang="en-US" sz="1800" spc="-1" strike="noStrike">
              <a:latin typeface="Arial"/>
            </a:endParaRPr>
          </a:p>
          <a:p>
            <a:pPr marL="228600" indent="-224640">
              <a:lnSpc>
                <a:spcPct val="100000"/>
              </a:lnSpc>
              <a:spcBef>
                <a:spcPts val="561"/>
              </a:spcBef>
              <a:buClr>
                <a:srgbClr val="44697d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Web server with date-indexed tree.</a:t>
            </a:r>
            <a:endParaRPr b="0" lang="en-US" sz="2800" spc="-1" strike="noStrike">
              <a:latin typeface="Arial"/>
            </a:endParaRPr>
          </a:p>
          <a:p>
            <a:pPr marL="228600" indent="-224640">
              <a:lnSpc>
                <a:spcPct val="100000"/>
              </a:lnSpc>
              <a:spcBef>
                <a:spcPts val="561"/>
              </a:spcBef>
              <a:buClr>
                <a:srgbClr val="44697d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local/national files uploaded to local server.</a:t>
            </a:r>
            <a:endParaRPr b="0" lang="en-US" sz="2800" spc="-1" strike="noStrike">
              <a:latin typeface="Arial"/>
            </a:endParaRPr>
          </a:p>
          <a:p>
            <a:pPr marL="228600" indent="-224640">
              <a:lnSpc>
                <a:spcPct val="100000"/>
              </a:lnSpc>
              <a:spcBef>
                <a:spcPts val="561"/>
              </a:spcBef>
              <a:buClr>
                <a:srgbClr val="44697d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Local server is both web server and message broker.</a:t>
            </a:r>
            <a:endParaRPr b="0" lang="en-US" sz="2800" spc="-1" strike="noStrike">
              <a:latin typeface="Arial"/>
            </a:endParaRPr>
          </a:p>
          <a:p>
            <a:pPr marL="228600" indent="-224640">
              <a:lnSpc>
                <a:spcPct val="100000"/>
              </a:lnSpc>
              <a:spcBef>
                <a:spcPts val="561"/>
              </a:spcBef>
              <a:buClr>
                <a:srgbClr val="44697d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Message posted locally for each file.</a:t>
            </a:r>
            <a:endParaRPr b="0" lang="en-US" sz="2800" spc="-1" strike="noStrike">
              <a:latin typeface="Arial"/>
            </a:endParaRPr>
          </a:p>
          <a:p>
            <a:pPr marL="228600" indent="-224640">
              <a:lnSpc>
                <a:spcPct val="100000"/>
              </a:lnSpc>
              <a:spcBef>
                <a:spcPts val="561"/>
              </a:spcBef>
              <a:buClr>
                <a:srgbClr val="44697d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Peers subscribed, see file, might download</a:t>
            </a:r>
            <a:endParaRPr b="0" lang="en-US" sz="2800" spc="-1" strike="noStrike">
              <a:latin typeface="Arial"/>
            </a:endParaRPr>
          </a:p>
          <a:p>
            <a:pPr marL="228600" indent="-224640">
              <a:lnSpc>
                <a:spcPct val="100000"/>
              </a:lnSpc>
              <a:spcBef>
                <a:spcPts val="561"/>
              </a:spcBef>
              <a:buClr>
                <a:srgbClr val="44697d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If downloaded, post locally for their peers.</a:t>
            </a:r>
            <a:endParaRPr b="0" lang="en-US" sz="2800" spc="-1" strike="noStrike">
              <a:latin typeface="Arial"/>
            </a:endParaRPr>
          </a:p>
          <a:p>
            <a:pPr marL="228600" indent="-224640">
              <a:lnSpc>
                <a:spcPct val="100000"/>
              </a:lnSpc>
              <a:spcBef>
                <a:spcPts val="561"/>
              </a:spcBef>
              <a:buClr>
                <a:srgbClr val="44697d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What do the messages look like?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en-US" sz="2800" spc="-1" strike="noStrike">
              <a:latin typeface="Arial"/>
            </a:endParaRPr>
          </a:p>
        </p:txBody>
      </p:sp>
      <p:sp>
        <p:nvSpPr>
          <p:cNvPr id="91" name="CustomShape 3"/>
          <p:cNvSpPr/>
          <p:nvPr/>
        </p:nvSpPr>
        <p:spPr>
          <a:xfrm>
            <a:off x="8663040" y="6286320"/>
            <a:ext cx="234000" cy="234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CAB30352-DA60-4D98-B2E4-7D70F9C62F7C}" type="slidenum">
              <a:rPr b="0" lang="en-US" sz="1200" spc="-1" strike="noStrike">
                <a:solidFill>
                  <a:srgbClr val="001b2c"/>
                </a:solidFill>
                <a:latin typeface="Arial"/>
                <a:ea typeface="DejaVu Sans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231840" y="209520"/>
            <a:ext cx="8679600" cy="76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ts val="3200"/>
              </a:lnSpc>
            </a:pPr>
            <a:r>
              <a:rPr b="1" lang="en-US" sz="3200" spc="-1" strike="noStrike">
                <a:solidFill>
                  <a:srgbClr val="00121d"/>
                </a:solidFill>
                <a:latin typeface="Arial"/>
                <a:ea typeface="DejaVu Sans"/>
              </a:rPr>
              <a:t>[ timestamp, baseurl, relpath, headers ]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93" name="CustomShape 2"/>
          <p:cNvSpPr/>
          <p:nvPr/>
        </p:nvSpPr>
        <p:spPr>
          <a:xfrm>
            <a:off x="190080" y="969840"/>
            <a:ext cx="8679600" cy="489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  <a:spcBef>
                <a:spcPts val="561"/>
              </a:spcBef>
            </a:pPr>
            <a:endParaRPr b="0" lang="en-US" sz="1800" spc="-1" strike="noStrike">
              <a:latin typeface="Arial"/>
            </a:endParaRPr>
          </a:p>
          <a:p>
            <a:pPr marL="228600" indent="-224640">
              <a:lnSpc>
                <a:spcPct val="100000"/>
              </a:lnSpc>
              <a:spcBef>
                <a:spcPts val="561"/>
              </a:spcBef>
              <a:buClr>
                <a:srgbClr val="44697d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JSON ( IETF RFC 7159 )</a:t>
            </a:r>
            <a:endParaRPr b="0" lang="en-US" sz="2800" spc="-1" strike="noStrike">
              <a:latin typeface="Arial"/>
            </a:endParaRPr>
          </a:p>
          <a:p>
            <a:pPr lvl="1" marL="432000" indent="-2152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Restrict to UTF-8 encoding only (avoid BOM)</a:t>
            </a:r>
            <a:endParaRPr b="0" lang="en-US" sz="2800" spc="-1" strike="noStrike">
              <a:latin typeface="Arial"/>
            </a:endParaRPr>
          </a:p>
          <a:p>
            <a:pPr marL="228600" indent="-224640">
              <a:lnSpc>
                <a:spcPct val="100000"/>
              </a:lnSpc>
              <a:spcBef>
                <a:spcPts val="561"/>
              </a:spcBef>
              <a:buClr>
                <a:srgbClr val="44697d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tuple for fixed fields, Array for variable ones.</a:t>
            </a:r>
            <a:endParaRPr b="0" lang="en-US" sz="2800" spc="-1" strike="noStrike">
              <a:latin typeface="Arial"/>
            </a:endParaRPr>
          </a:p>
          <a:p>
            <a:pPr marL="228600" indent="-224640">
              <a:lnSpc>
                <a:spcPct val="100000"/>
              </a:lnSpc>
              <a:spcBef>
                <a:spcPts val="561"/>
              </a:spcBef>
              <a:buClr>
                <a:srgbClr val="44697d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Timestamp: "20190120045018.314854383"</a:t>
            </a:r>
            <a:endParaRPr b="0" lang="en-US" sz="2800" spc="-1" strike="noStrike">
              <a:latin typeface="Arial"/>
            </a:endParaRPr>
          </a:p>
          <a:p>
            <a:pPr marL="228600" indent="-224640">
              <a:lnSpc>
                <a:spcPct val="100000"/>
              </a:lnSpc>
              <a:spcBef>
                <a:spcPts val="561"/>
              </a:spcBef>
              <a:buClr>
                <a:srgbClr val="44697d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Baseurl: "http://CCCC.tld/data"</a:t>
            </a:r>
            <a:endParaRPr b="0" lang="en-US" sz="2800" spc="-1" strike="noStrike">
              <a:latin typeface="Arial"/>
            </a:endParaRPr>
          </a:p>
          <a:p>
            <a:pPr marL="228600" indent="-224640">
              <a:lnSpc>
                <a:spcPct val="100000"/>
              </a:lnSpc>
              <a:spcBef>
                <a:spcPts val="561"/>
              </a:spcBef>
              <a:buClr>
                <a:srgbClr val="44697d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Relpath: “2019012300/KWNB/SX/SXUS22_KWNB_230000_RRX_e12080ee6aaf254ab0cd97069be3812b.txt”</a:t>
            </a:r>
            <a:endParaRPr b="0" lang="en-US" sz="2800" spc="-1" strike="noStrike">
              <a:latin typeface="Arial"/>
            </a:endParaRPr>
          </a:p>
          <a:p>
            <a:pPr marL="228600" indent="-224640">
              <a:lnSpc>
                <a:spcPct val="100000"/>
              </a:lnSpc>
              <a:spcBef>
                <a:spcPts val="561"/>
              </a:spcBef>
              <a:buClr>
                <a:srgbClr val="44697d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Headers:  { “sum”: “99240486f422b0cb2dcead7819ba8100” }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en-US" sz="2800" spc="-1" strike="noStrike">
              <a:latin typeface="Arial"/>
            </a:endParaRPr>
          </a:p>
        </p:txBody>
      </p:sp>
      <p:sp>
        <p:nvSpPr>
          <p:cNvPr id="94" name="CustomShape 3"/>
          <p:cNvSpPr/>
          <p:nvPr/>
        </p:nvSpPr>
        <p:spPr>
          <a:xfrm>
            <a:off x="8663040" y="6286320"/>
            <a:ext cx="234000" cy="234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CF2604A9-ECDC-4DAA-9153-50B6C117FA96}" type="slidenum">
              <a:rPr b="0" lang="en-US" sz="1200" spc="-1" strike="noStrike">
                <a:solidFill>
                  <a:srgbClr val="001b2c"/>
                </a:solidFill>
                <a:latin typeface="Arial"/>
                <a:ea typeface="DejaVu Sans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231840" y="209520"/>
            <a:ext cx="8679600" cy="76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ts val="3200"/>
              </a:lnSpc>
            </a:pPr>
            <a:r>
              <a:rPr b="1" lang="en-US" sz="3200" spc="-1" strike="noStrike">
                <a:solidFill>
                  <a:srgbClr val="00121d"/>
                </a:solidFill>
                <a:latin typeface="Arial"/>
                <a:ea typeface="DejaVu Sans"/>
              </a:rPr>
              <a:t>Timestamp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96" name="CustomShape 2"/>
          <p:cNvSpPr/>
          <p:nvPr/>
        </p:nvSpPr>
        <p:spPr>
          <a:xfrm>
            <a:off x="190080" y="969840"/>
            <a:ext cx="8679600" cy="489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  <a:spcBef>
                <a:spcPts val="561"/>
              </a:spcBef>
            </a:pPr>
            <a:endParaRPr b="0" lang="en-US" sz="1800" spc="-1" strike="noStrike">
              <a:latin typeface="Arial"/>
            </a:endParaRPr>
          </a:p>
          <a:p>
            <a:pPr marL="228600" indent="-224640">
              <a:lnSpc>
                <a:spcPct val="100000"/>
              </a:lnSpc>
              <a:spcBef>
                <a:spcPts val="561"/>
              </a:spcBef>
              <a:buClr>
                <a:srgbClr val="44697d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"20190120045018.314854383"</a:t>
            </a:r>
            <a:endParaRPr b="0" lang="en-US" sz="2800" spc="-1" strike="noStrike">
              <a:latin typeface="Arial"/>
            </a:endParaRPr>
          </a:p>
          <a:p>
            <a:pPr marL="228600" indent="-224640">
              <a:lnSpc>
                <a:spcPct val="100000"/>
              </a:lnSpc>
              <a:spcBef>
                <a:spcPts val="561"/>
              </a:spcBef>
              <a:buClr>
                <a:srgbClr val="44697d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exact moment when data was inserted into network.</a:t>
            </a:r>
            <a:endParaRPr b="0" lang="en-US" sz="2800" spc="-1" strike="noStrike">
              <a:latin typeface="Arial"/>
            </a:endParaRPr>
          </a:p>
          <a:p>
            <a:pPr marL="228600" indent="-224640">
              <a:lnSpc>
                <a:spcPct val="100000"/>
              </a:lnSpc>
              <a:spcBef>
                <a:spcPts val="561"/>
              </a:spcBef>
              <a:buClr>
                <a:srgbClr val="44697d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Used to evaluate propagation delay (aka: lag)</a:t>
            </a:r>
            <a:endParaRPr b="0" lang="en-US" sz="2800" spc="-1" strike="noStrike">
              <a:latin typeface="Arial"/>
            </a:endParaRPr>
          </a:p>
          <a:p>
            <a:pPr marL="228600" indent="-224640">
              <a:lnSpc>
                <a:spcPct val="100000"/>
              </a:lnSpc>
              <a:spcBef>
                <a:spcPts val="561"/>
              </a:spcBef>
              <a:buClr>
                <a:srgbClr val="44697d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YYYYMMDDHHMMSS.fff...</a:t>
            </a:r>
            <a:endParaRPr b="0" lang="en-US" sz="2800" spc="-1" strike="noStrike">
              <a:latin typeface="Arial"/>
            </a:endParaRPr>
          </a:p>
          <a:p>
            <a:pPr marL="228600" indent="-224640">
              <a:lnSpc>
                <a:spcPct val="100000"/>
              </a:lnSpc>
              <a:spcBef>
                <a:spcPts val="561"/>
              </a:spcBef>
              <a:buClr>
                <a:srgbClr val="44697d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ISO8601 based. </a:t>
            </a:r>
            <a:endParaRPr b="0" lang="en-US" sz="2800" spc="-1" strike="noStrike">
              <a:latin typeface="Arial"/>
            </a:endParaRPr>
          </a:p>
          <a:p>
            <a:pPr marL="228600" indent="-224640">
              <a:lnSpc>
                <a:spcPct val="100000"/>
              </a:lnSpc>
              <a:spcBef>
                <a:spcPts val="561"/>
              </a:spcBef>
              <a:buClr>
                <a:srgbClr val="44697d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Used for the base of file tree.</a:t>
            </a:r>
            <a:endParaRPr b="0" lang="en-US" sz="2800" spc="-1" strike="noStrike">
              <a:latin typeface="Arial"/>
            </a:endParaRPr>
          </a:p>
          <a:p>
            <a:pPr marL="228600" indent="-224640">
              <a:lnSpc>
                <a:spcPct val="100000"/>
              </a:lnSpc>
              <a:spcBef>
                <a:spcPts val="561"/>
              </a:spcBef>
              <a:buClr>
                <a:srgbClr val="44697d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Unchanged when re-publishing.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en-US" sz="2800" spc="-1" strike="noStrike">
              <a:latin typeface="Arial"/>
            </a:endParaRPr>
          </a:p>
        </p:txBody>
      </p:sp>
      <p:sp>
        <p:nvSpPr>
          <p:cNvPr id="97" name="CustomShape 3"/>
          <p:cNvSpPr/>
          <p:nvPr/>
        </p:nvSpPr>
        <p:spPr>
          <a:xfrm>
            <a:off x="8663040" y="6286320"/>
            <a:ext cx="234000" cy="234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D48F4828-72A5-4DF0-9FFF-508012BA426B}" type="slidenum">
              <a:rPr b="0" lang="en-US" sz="1200" spc="-1" strike="noStrike">
                <a:solidFill>
                  <a:srgbClr val="001b2c"/>
                </a:solidFill>
                <a:latin typeface="Arial"/>
                <a:ea typeface="DejaVu Sans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231840" y="209520"/>
            <a:ext cx="8679600" cy="76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ts val="3200"/>
              </a:lnSpc>
            </a:pPr>
            <a:r>
              <a:rPr b="1" lang="en-US" sz="3200" spc="-1" strike="noStrike">
                <a:solidFill>
                  <a:srgbClr val="00121d"/>
                </a:solidFill>
                <a:latin typeface="Arial"/>
                <a:ea typeface="DejaVu Sans"/>
              </a:rPr>
              <a:t>Baseurl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99" name="CustomShape 2"/>
          <p:cNvSpPr/>
          <p:nvPr/>
        </p:nvSpPr>
        <p:spPr>
          <a:xfrm>
            <a:off x="190080" y="969840"/>
            <a:ext cx="8679600" cy="489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  <a:spcBef>
                <a:spcPts val="561"/>
              </a:spcBef>
            </a:pPr>
            <a:endParaRPr b="0" lang="en-US" sz="1800" spc="-1" strike="noStrike">
              <a:latin typeface="Arial"/>
            </a:endParaRPr>
          </a:p>
          <a:p>
            <a:pPr marL="228600" indent="-224640">
              <a:lnSpc>
                <a:spcPct val="100000"/>
              </a:lnSpc>
              <a:spcBef>
                <a:spcPts val="561"/>
              </a:spcBef>
              <a:buClr>
                <a:srgbClr val="44697d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Baseurl: "http://CCCC.tld/data"</a:t>
            </a:r>
            <a:endParaRPr b="0" lang="en-US" sz="2800" spc="-1" strike="noStrike">
              <a:latin typeface="Arial"/>
            </a:endParaRPr>
          </a:p>
          <a:p>
            <a:pPr marL="228600" indent="-224640">
              <a:lnSpc>
                <a:spcPct val="100000"/>
              </a:lnSpc>
              <a:spcBef>
                <a:spcPts val="561"/>
              </a:spcBef>
              <a:buClr>
                <a:srgbClr val="44697d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Static root of retrieval URL</a:t>
            </a:r>
            <a:endParaRPr b="0" lang="en-US" sz="2800" spc="-1" strike="noStrike">
              <a:latin typeface="Arial"/>
            </a:endParaRPr>
          </a:p>
          <a:p>
            <a:pPr marL="228600" indent="-224640">
              <a:lnSpc>
                <a:spcPct val="100000"/>
              </a:lnSpc>
              <a:spcBef>
                <a:spcPts val="561"/>
              </a:spcBef>
              <a:buClr>
                <a:srgbClr val="44697d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( </a:t>
            </a:r>
            <a:r>
              <a:rPr b="0" lang="en-US" sz="28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1"/>
              </a:rPr>
              <a:t>https://url.spec.whatwg.org/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 )</a:t>
            </a:r>
            <a:endParaRPr b="0" lang="en-US" sz="2800" spc="-1" strike="noStrike">
              <a:latin typeface="Arial"/>
            </a:endParaRPr>
          </a:p>
          <a:p>
            <a:pPr marL="228600" indent="-224640">
              <a:lnSpc>
                <a:spcPct val="100000"/>
              </a:lnSpc>
              <a:spcBef>
                <a:spcPts val="561"/>
              </a:spcBef>
              <a:buClr>
                <a:srgbClr val="44697d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Allows variety of transports to be used...</a:t>
            </a:r>
            <a:endParaRPr b="0" lang="en-US" sz="2800" spc="-1" strike="noStrike">
              <a:latin typeface="Arial"/>
            </a:endParaRPr>
          </a:p>
          <a:p>
            <a:pPr lvl="1" marL="432000" indent="-2145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Http, ftp, sftp, ... ipfs (future...)</a:t>
            </a:r>
            <a:endParaRPr b="0" lang="en-US" sz="2800" spc="-1" strike="noStrike">
              <a:latin typeface="Arial"/>
            </a:endParaRPr>
          </a:p>
          <a:p>
            <a:pPr marL="228600" indent="-224640">
              <a:lnSpc>
                <a:spcPct val="100000"/>
              </a:lnSpc>
              <a:spcBef>
                <a:spcPts val="561"/>
              </a:spcBef>
              <a:buClr>
                <a:srgbClr val="44697d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Enables third party transfer</a:t>
            </a:r>
            <a:endParaRPr b="0" lang="en-US" sz="2800" spc="-1" strike="noStrike">
              <a:latin typeface="Arial"/>
            </a:endParaRPr>
          </a:p>
          <a:p>
            <a:pPr lvl="1" marL="432000" indent="-2145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Load balancing</a:t>
            </a:r>
            <a:endParaRPr b="0" lang="en-US" sz="2800" spc="-1" strike="noStrike">
              <a:latin typeface="Arial"/>
            </a:endParaRPr>
          </a:p>
          <a:p>
            <a:pPr lvl="1" marL="432000" indent="-2145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Publishing on behalf of other centres</a:t>
            </a:r>
            <a:endParaRPr b="0" lang="en-US" sz="2800" spc="-1" strike="noStrike">
              <a:latin typeface="Arial"/>
            </a:endParaRPr>
          </a:p>
          <a:p>
            <a:pPr marL="228600" indent="-224640">
              <a:lnSpc>
                <a:spcPct val="100000"/>
              </a:lnSpc>
              <a:spcBef>
                <a:spcPts val="561"/>
              </a:spcBef>
              <a:buClr>
                <a:srgbClr val="44697d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Replaced when republishing.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en-US" sz="2800" spc="-1" strike="noStrike">
              <a:latin typeface="Arial"/>
            </a:endParaRPr>
          </a:p>
        </p:txBody>
      </p:sp>
      <p:sp>
        <p:nvSpPr>
          <p:cNvPr id="100" name="CustomShape 3"/>
          <p:cNvSpPr/>
          <p:nvPr/>
        </p:nvSpPr>
        <p:spPr>
          <a:xfrm>
            <a:off x="8663040" y="6286320"/>
            <a:ext cx="234000" cy="234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4D9A740F-41BC-4B03-B333-33F85D79B64B}" type="slidenum">
              <a:rPr b="0" lang="en-US" sz="1200" spc="-1" strike="noStrike">
                <a:solidFill>
                  <a:srgbClr val="001b2c"/>
                </a:solidFill>
                <a:latin typeface="Arial"/>
                <a:ea typeface="DejaVu Sans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231840" y="209520"/>
            <a:ext cx="8679600" cy="76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ts val="3200"/>
              </a:lnSpc>
            </a:pPr>
            <a:r>
              <a:rPr b="1" lang="en-US" sz="3200" spc="-1" strike="noStrike">
                <a:solidFill>
                  <a:srgbClr val="00121d"/>
                </a:solidFill>
                <a:latin typeface="Arial"/>
                <a:ea typeface="DejaVu Sans"/>
              </a:rPr>
              <a:t>Relative path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190080" y="969840"/>
            <a:ext cx="8679600" cy="489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  <a:spcBef>
                <a:spcPts val="561"/>
              </a:spcBef>
            </a:pPr>
            <a:endParaRPr b="0" lang="en-US" sz="1800" spc="-1" strike="noStrike">
              <a:latin typeface="Arial"/>
            </a:endParaRPr>
          </a:p>
          <a:p>
            <a:pPr marL="228600" indent="-224640">
              <a:lnSpc>
                <a:spcPct val="100000"/>
              </a:lnSpc>
              <a:spcBef>
                <a:spcPts val="561"/>
              </a:spcBef>
              <a:buClr>
                <a:srgbClr val="44697d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Relpath: “2019012300/KWNB/SX/SXUS22_KWNB_230000_RRX_e12080ee6aaf254ab0cd97069be3812b.txt”</a:t>
            </a:r>
            <a:endParaRPr b="0" lang="en-US" sz="2800" spc="-1" strike="noStrike">
              <a:latin typeface="Arial"/>
            </a:endParaRPr>
          </a:p>
          <a:p>
            <a:pPr marL="228600" indent="-224640">
              <a:lnSpc>
                <a:spcPct val="100000"/>
              </a:lnSpc>
              <a:spcBef>
                <a:spcPts val="561"/>
              </a:spcBef>
              <a:buClr>
                <a:srgbClr val="44697d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Relative path (from the base)</a:t>
            </a:r>
            <a:endParaRPr b="0" lang="en-US" sz="2800" spc="-1" strike="noStrike">
              <a:latin typeface="Arial"/>
            </a:endParaRPr>
          </a:p>
          <a:p>
            <a:pPr marL="228600" indent="-224640">
              <a:lnSpc>
                <a:spcPct val="100000"/>
              </a:lnSpc>
              <a:spcBef>
                <a:spcPts val="561"/>
              </a:spcBef>
              <a:buClr>
                <a:srgbClr val="44697d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Unchanged on re-publishing. 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en-US" sz="2800" spc="-1" strike="noStrike">
              <a:latin typeface="Arial"/>
            </a:endParaRPr>
          </a:p>
        </p:txBody>
      </p:sp>
      <p:sp>
        <p:nvSpPr>
          <p:cNvPr id="103" name="CustomShape 3"/>
          <p:cNvSpPr/>
          <p:nvPr/>
        </p:nvSpPr>
        <p:spPr>
          <a:xfrm>
            <a:off x="8663040" y="6286320"/>
            <a:ext cx="234000" cy="234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98B7AC61-A53F-4A38-A7C9-DEE8242EF926}" type="slidenum">
              <a:rPr b="0" lang="en-US" sz="1200" spc="-1" strike="noStrike">
                <a:solidFill>
                  <a:srgbClr val="001b2c"/>
                </a:solidFill>
                <a:latin typeface="Arial"/>
                <a:ea typeface="DejaVu Sans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231840" y="209520"/>
            <a:ext cx="8679600" cy="76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ts val="3200"/>
              </a:lnSpc>
            </a:pPr>
            <a:r>
              <a:rPr b="1" lang="en-US" sz="3200" spc="-1" strike="noStrike">
                <a:solidFill>
                  <a:srgbClr val="00121d"/>
                </a:solidFill>
                <a:latin typeface="Arial"/>
                <a:ea typeface="DejaVu Sans"/>
              </a:rPr>
              <a:t>headers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05" name="CustomShape 2"/>
          <p:cNvSpPr/>
          <p:nvPr/>
        </p:nvSpPr>
        <p:spPr>
          <a:xfrm>
            <a:off x="190080" y="969840"/>
            <a:ext cx="8679600" cy="489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  <a:spcBef>
                <a:spcPts val="561"/>
              </a:spcBef>
            </a:pPr>
            <a:endParaRPr b="0" lang="en-US" sz="1800" spc="-1" strike="noStrike">
              <a:latin typeface="Arial"/>
            </a:endParaRPr>
          </a:p>
          <a:p>
            <a:pPr marL="228600" indent="-224640">
              <a:lnSpc>
                <a:spcPct val="100000"/>
              </a:lnSpc>
              <a:spcBef>
                <a:spcPts val="561"/>
              </a:spcBef>
              <a:buClr>
                <a:srgbClr val="44697d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Headers:  { “sum”: “d,99240486f... d7819ba8100” }</a:t>
            </a:r>
            <a:endParaRPr b="0" lang="en-US" sz="2800" spc="-1" strike="noStrike">
              <a:latin typeface="Arial"/>
            </a:endParaRPr>
          </a:p>
          <a:p>
            <a:pPr marL="228600" indent="-224640">
              <a:lnSpc>
                <a:spcPct val="100000"/>
              </a:lnSpc>
              <a:spcBef>
                <a:spcPts val="561"/>
              </a:spcBef>
              <a:buClr>
                <a:srgbClr val="44697d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JSON array  ( name:value pairs )</a:t>
            </a:r>
            <a:endParaRPr b="0" lang="en-US" sz="2800" spc="-1" strike="noStrike">
              <a:latin typeface="Arial"/>
            </a:endParaRPr>
          </a:p>
          <a:p>
            <a:pPr marL="228600" indent="-224640">
              <a:lnSpc>
                <a:spcPct val="100000"/>
              </a:lnSpc>
              <a:spcBef>
                <a:spcPts val="561"/>
              </a:spcBef>
              <a:buClr>
                <a:srgbClr val="44697d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One mandatory one: the checksum.</a:t>
            </a:r>
            <a:endParaRPr b="0" lang="en-US" sz="2800" spc="-1" strike="noStrike">
              <a:latin typeface="Arial"/>
            </a:endParaRPr>
          </a:p>
          <a:p>
            <a:pPr marL="228600" indent="-224640">
              <a:lnSpc>
                <a:spcPct val="100000"/>
              </a:lnSpc>
              <a:spcBef>
                <a:spcPts val="561"/>
              </a:spcBef>
              <a:buClr>
                <a:srgbClr val="44697d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Additional keys may include arbitrary metadata:</a:t>
            </a:r>
            <a:endParaRPr b="0" lang="en-US" sz="2800" spc="-1" strike="noStrike">
              <a:latin typeface="Arial"/>
            </a:endParaRPr>
          </a:p>
          <a:p>
            <a:pPr lvl="2" marL="648000" indent="-2145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“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from_cluster”: &lt;node&gt; &lt;--- where to return telemetry to.</a:t>
            </a:r>
            <a:endParaRPr b="0" lang="en-US" sz="2800" spc="-1" strike="noStrike">
              <a:latin typeface="Arial"/>
            </a:endParaRPr>
          </a:p>
          <a:p>
            <a:pPr lvl="2" marL="648000" indent="-2145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“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mtime”: &lt;-- modification time of file at source.</a:t>
            </a:r>
            <a:endParaRPr b="0" lang="en-US" sz="2800" spc="-1" strike="noStrike">
              <a:latin typeface="Arial"/>
            </a:endParaRPr>
          </a:p>
          <a:p>
            <a:pPr lvl="2" marL="648000" indent="-2145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“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source”: &lt;-- authority on data referenced.</a:t>
            </a:r>
            <a:endParaRPr b="0" lang="en-US" sz="2800" spc="-1" strike="noStrike">
              <a:latin typeface="Arial"/>
            </a:endParaRPr>
          </a:p>
          <a:p>
            <a:pPr lvl="2" marL="648000" indent="-2145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Etc...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en-US" sz="2800" spc="-1" strike="noStrike">
              <a:latin typeface="Arial"/>
            </a:endParaRPr>
          </a:p>
        </p:txBody>
      </p:sp>
      <p:sp>
        <p:nvSpPr>
          <p:cNvPr id="106" name="CustomShape 3"/>
          <p:cNvSpPr/>
          <p:nvPr/>
        </p:nvSpPr>
        <p:spPr>
          <a:xfrm>
            <a:off x="8663040" y="6286320"/>
            <a:ext cx="234000" cy="234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DF0EB7D2-6537-48DC-B982-DE31A6F9178B}" type="slidenum">
              <a:rPr b="0" lang="en-US" sz="1200" spc="-1" strike="noStrike">
                <a:solidFill>
                  <a:srgbClr val="001b2c"/>
                </a:solidFill>
                <a:latin typeface="Arial"/>
                <a:ea typeface="DejaVu Sans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1293</TotalTime>
  <Application>LibreOffice/6.1.4.2$Linux_X86_64 LibreOffice_project/10$Build-2</Application>
  <Company>Government of Canada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2011-07-12T19:58:01Z</dcterms:created>
  <dc:creator>ouelled4</dc:creator>
  <dc:description/>
  <dc:language>en-US</dc:language>
  <cp:lastModifiedBy/>
  <dcterms:modified xsi:type="dcterms:W3CDTF">2019-02-09T23:02:27Z</dcterms:modified>
  <cp:revision>81</cp:revision>
  <dc:subject/>
  <dc:title>Slide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Government of Canada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On-screen Show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2</vt:i4>
  </property>
</Properties>
</file>