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26.xml.rels" ContentType="application/vnd.openxmlformats-package.relationships+xml"/>
  <Override PartName="/ppt/notesSlides/_rels/notesSlide13.xml.rels" ContentType="application/vnd.openxmlformats-package.relationships+xml"/>
  <Override PartName="/ppt/notesSlides/_rels/notesSlide10.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9.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19.xml" ContentType="application/vnd.openxmlformats-officedocument.presentationml.notesSlide+xml"/>
  <Override PartName="/ppt/notesSlides/notesSlide7.xml" ContentType="application/vnd.openxmlformats-officedocument.presentationml.notesSlide+xml"/>
  <Override PartName="/ppt/media/image8.png" ContentType="image/png"/>
  <Override PartName="/ppt/media/image7.png" ContentType="image/png"/>
  <Override PartName="/ppt/media/image2.png" ContentType="image/png"/>
  <Override PartName="/ppt/media/image1.png" ContentType="image/png"/>
  <Override PartName="/ppt/media/image3.png" ContentType="image/png"/>
  <Override PartName="/ppt/media/image4.png" ContentType="image/png"/>
  <Override PartName="/ppt/media/image5.png" ContentType="image/png"/>
  <Override PartName="/ppt/media/image6.png" ContentType="image/png"/>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s/_rels/slide29.xml.rels" ContentType="application/vnd.openxmlformats-package.relationships+xml"/>
  <Override PartName="/ppt/slides/_rels/slide28.xml.rels" ContentType="application/vnd.openxmlformats-package.relationships+xml"/>
  <Override PartName="/ppt/slides/_rels/slide32.xml.rels" ContentType="application/vnd.openxmlformats-package.relationships+xml"/>
  <Override PartName="/ppt/slides/_rels/slide27.xml.rels" ContentType="application/vnd.openxmlformats-package.relationships+xml"/>
  <Override PartName="/ppt/slides/_rels/slide26.xml.rels" ContentType="application/vnd.openxmlformats-package.relationships+xml"/>
  <Override PartName="/ppt/slides/_rels/slide31.xml.rels" ContentType="application/vnd.openxmlformats-package.relationships+xml"/>
  <Override PartName="/ppt/slides/_rels/slide25.xml.rels" ContentType="application/vnd.openxmlformats-package.relationships+xml"/>
  <Override PartName="/ppt/slides/_rels/slide30.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21"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22"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23"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124"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125"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9A7BD22B-FA1E-43F1-9F08-1A541AFBD5EB}"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hyperlink" Target="http://www.amqp.org/" TargetMode="External"/><Relationship Id="rId2" Type="http://schemas.openxmlformats.org/officeDocument/2006/relationships/hyperlink" Target="http://www.mqtt.org/" TargetMode="External"/><Relationship Id="rId3" Type="http://schemas.openxmlformats.org/officeDocument/2006/relationships/slide" Target="../slides/slide10.xml"/><Relationship Id="rId4"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hyperlink" Target="https://www.icao.int/safety/acp/Pages/AMHS.aspx" TargetMode="External"/><Relationship Id="rId2" Type="http://schemas.openxmlformats.org/officeDocument/2006/relationships/slide" Target="../slides/slide26.xml"/><Relationship Id="rId3"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sldImg"/>
          </p:nvPr>
        </p:nvSpPr>
        <p:spPr>
          <a:xfrm>
            <a:off x="533520" y="764280"/>
            <a:ext cx="6703920" cy="3770640"/>
          </a:xfrm>
          <a:prstGeom prst="rect">
            <a:avLst/>
          </a:prstGeom>
        </p:spPr>
      </p:sp>
      <p:sp>
        <p:nvSpPr>
          <p:cNvPr id="270" name="PlaceHolder 2"/>
          <p:cNvSpPr>
            <a:spLocks noGrp="1"/>
          </p:cNvSpPr>
          <p:nvPr>
            <p:ph type="body"/>
          </p:nvPr>
        </p:nvSpPr>
        <p:spPr>
          <a:xfrm>
            <a:off x="777240" y="4777560"/>
            <a:ext cx="6216840" cy="4879080"/>
          </a:xfrm>
          <a:prstGeom prst="rect">
            <a:avLst/>
          </a:prstGeom>
        </p:spPr>
        <p:txBody>
          <a:bodyPr lIns="0" rIns="0" tIns="0" bIns="0">
            <a:spAutoFit/>
          </a:bodyPr>
          <a:p>
            <a:pPr marL="216000" indent="-215640">
              <a:lnSpc>
                <a:spcPct val="100000"/>
              </a:lnSpc>
            </a:pPr>
            <a:r>
              <a:rPr b="0" lang="en-US" sz="2000" spc="-1" strike="noStrike">
                <a:latin typeface="Arial"/>
              </a:rPr>
              <a:t>Sorry for WMO people… other reviewers don’t know the lingo…</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WMO – World Meteorological Organization</a:t>
            </a:r>
            <a:endParaRPr b="0" lang="en-US" sz="2000" spc="-1" strike="noStrike">
              <a:latin typeface="Arial"/>
            </a:endParaRPr>
          </a:p>
          <a:p>
            <a:pPr marL="216000" indent="-215640">
              <a:lnSpc>
                <a:spcPct val="100000"/>
              </a:lnSpc>
            </a:pPr>
            <a:r>
              <a:rPr b="0" lang="en-US" sz="2000" spc="-1" strike="noStrike">
                <a:latin typeface="Arial"/>
              </a:rPr>
              <a:t>ET – expert team</a:t>
            </a:r>
            <a:endParaRPr b="0" lang="en-US" sz="2000" spc="-1" strike="noStrike">
              <a:latin typeface="Arial"/>
            </a:endParaRPr>
          </a:p>
          <a:p>
            <a:pPr marL="216000" indent="-215640">
              <a:lnSpc>
                <a:spcPct val="100000"/>
              </a:lnSpc>
            </a:pPr>
            <a:r>
              <a:rPr b="0" lang="en-US" sz="2000" spc="-1" strike="noStrike">
                <a:latin typeface="Arial"/>
              </a:rPr>
              <a:t>CTS – computing and telecommunications systems.</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ET-CTS used to be a technical sub-committtee of the Committee for Basic Systems of the WMO.</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It might still be, there are reorganizations in the works of which I am only dimly aware.</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endParaRPr b="0" lang="en-US"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sldImg"/>
          </p:nvPr>
        </p:nvSpPr>
        <p:spPr>
          <a:xfrm>
            <a:off x="1371600" y="764280"/>
            <a:ext cx="5028480" cy="3771360"/>
          </a:xfrm>
          <a:prstGeom prst="rect">
            <a:avLst/>
          </a:prstGeom>
        </p:spPr>
      </p:sp>
      <p:sp>
        <p:nvSpPr>
          <p:cNvPr id="282" name="PlaceHolder 2"/>
          <p:cNvSpPr>
            <a:spLocks noGrp="1"/>
          </p:cNvSpPr>
          <p:nvPr>
            <p:ph type="body"/>
          </p:nvPr>
        </p:nvSpPr>
        <p:spPr>
          <a:xfrm>
            <a:off x="777240" y="4777560"/>
            <a:ext cx="6217560" cy="4816800"/>
          </a:xfrm>
          <a:prstGeom prst="rect">
            <a:avLst/>
          </a:prstGeom>
        </p:spPr>
        <p:txBody>
          <a:bodyPr lIns="0" rIns="0" tIns="0" bIns="0">
            <a:spAutoFit/>
          </a:bodyPr>
          <a:p>
            <a:r>
              <a:rPr b="0" lang="en-US" sz="2000" spc="-1" strike="noStrike">
                <a:latin typeface="Arial"/>
              </a:rPr>
              <a:t>Google will define most of these. They are mentioned merely as examples among dozens of others available.</a:t>
            </a:r>
            <a:endParaRPr b="0" lang="en-US" sz="2000" spc="-1" strike="noStrike">
              <a:latin typeface="Arial"/>
            </a:endParaRPr>
          </a:p>
          <a:p>
            <a:endParaRPr b="0" lang="en-US" sz="2000" spc="-1" strike="noStrike">
              <a:latin typeface="Arial"/>
            </a:endParaRPr>
          </a:p>
          <a:p>
            <a:r>
              <a:rPr b="0" lang="en-US" sz="2000" spc="-1" strike="noStrike">
                <a:latin typeface="Arial"/>
              </a:rPr>
              <a:t>AMQP – Advanced Message Queuing Protocol – a messaging protocol that arose out of the financial industry in the early 2000’s.  </a:t>
            </a:r>
            <a:r>
              <a:rPr b="0" lang="en-US" sz="2000" spc="-1" strike="noStrike">
                <a:latin typeface="Arial"/>
                <a:hlinkClick r:id="rId1"/>
              </a:rPr>
              <a:t>http://www.amqp.org</a:t>
            </a:r>
            <a:r>
              <a:rPr b="0" lang="en-US" sz="2000" spc="-1" strike="noStrike">
                <a:latin typeface="Arial"/>
              </a:rPr>
              <a:t> </a:t>
            </a:r>
            <a:endParaRPr b="0" lang="en-US" sz="2000" spc="-1" strike="noStrike">
              <a:latin typeface="Arial"/>
            </a:endParaRPr>
          </a:p>
          <a:p>
            <a:endParaRPr b="0" lang="en-US" sz="2000" spc="-1" strike="noStrike">
              <a:latin typeface="Arial"/>
            </a:endParaRPr>
          </a:p>
          <a:p>
            <a:r>
              <a:rPr b="0" lang="en-US" sz="2000" spc="-1" strike="noStrike">
                <a:latin typeface="Arial"/>
              </a:rPr>
              <a:t>MQTT – used to be Message Queue Telemetry Transport, but now is officially just the name of the protocol and does not stand for anything. </a:t>
            </a:r>
            <a:r>
              <a:rPr b="0" lang="en-US" sz="2000" spc="-1" strike="noStrike">
                <a:latin typeface="Arial"/>
                <a:hlinkClick r:id="rId2"/>
              </a:rPr>
              <a:t>http://www.mqtt.org</a:t>
            </a:r>
            <a:r>
              <a:rPr b="0" lang="en-US" sz="2000" spc="-1" strike="noStrike">
                <a:latin typeface="Arial"/>
              </a:rPr>
              <a:t>, started in the late ‘90’s to transmit oil pipeline monitoring data via satellite, was proprietary through the 2000’s, has recently (2016) become a ISO standard. </a:t>
            </a:r>
            <a:endParaRPr b="0" lang="en-US" sz="2000" spc="-1" strike="noStrike">
              <a:latin typeface="Arial"/>
            </a:endParaRPr>
          </a:p>
          <a:p>
            <a:endParaRPr b="0" lang="en-US" sz="2000" spc="-1" strike="noStrike">
              <a:latin typeface="Arial"/>
            </a:endParaRPr>
          </a:p>
          <a:p>
            <a:endParaRPr b="0" lang="en-US"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sldImg"/>
          </p:nvPr>
        </p:nvSpPr>
        <p:spPr>
          <a:xfrm>
            <a:off x="1371600" y="764280"/>
            <a:ext cx="5026680" cy="3769560"/>
          </a:xfrm>
          <a:prstGeom prst="rect">
            <a:avLst/>
          </a:prstGeom>
        </p:spPr>
      </p:sp>
      <p:sp>
        <p:nvSpPr>
          <p:cNvPr id="284" name="PlaceHolder 2"/>
          <p:cNvSpPr>
            <a:spLocks noGrp="1"/>
          </p:cNvSpPr>
          <p:nvPr>
            <p:ph type="body"/>
          </p:nvPr>
        </p:nvSpPr>
        <p:spPr>
          <a:xfrm>
            <a:off x="777240" y="4777560"/>
            <a:ext cx="6215760" cy="4524120"/>
          </a:xfrm>
          <a:prstGeom prst="rect">
            <a:avLst/>
          </a:prstGeom>
        </p:spPr>
        <p:txBody>
          <a:bodyPr lIns="0" rIns="0" tIns="0" bIns="0">
            <a:noAutofit/>
          </a:bodyPr>
          <a:p>
            <a:pPr marL="216000" indent="-214560">
              <a:lnSpc>
                <a:spcPct val="100000"/>
              </a:lnSpc>
            </a:pPr>
            <a:r>
              <a:rPr b="0" lang="en-US" sz="2000" spc="-1" strike="noStrike">
                <a:latin typeface="Arial"/>
              </a:rPr>
              <a:t>Diagram courtesy of rabbitmq.com.</a:t>
            </a:r>
            <a:endParaRPr b="0" lang="en-US" sz="20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sldImg"/>
          </p:nvPr>
        </p:nvSpPr>
        <p:spPr>
          <a:xfrm>
            <a:off x="1371600" y="764280"/>
            <a:ext cx="5028480" cy="3771360"/>
          </a:xfrm>
          <a:prstGeom prst="rect">
            <a:avLst/>
          </a:prstGeom>
        </p:spPr>
      </p:sp>
      <p:sp>
        <p:nvSpPr>
          <p:cNvPr id="286" name="PlaceHolder 2"/>
          <p:cNvSpPr>
            <a:spLocks noGrp="1"/>
          </p:cNvSpPr>
          <p:nvPr>
            <p:ph type="body"/>
          </p:nvPr>
        </p:nvSpPr>
        <p:spPr>
          <a:xfrm>
            <a:off x="777240" y="4777560"/>
            <a:ext cx="6217560" cy="4533480"/>
          </a:xfrm>
          <a:prstGeom prst="rect">
            <a:avLst/>
          </a:prstGeom>
        </p:spPr>
        <p:txBody>
          <a:bodyPr lIns="0" rIns="0" tIns="0" bIns="0">
            <a:spAutoFit/>
          </a:bodyPr>
          <a:p>
            <a:r>
              <a:rPr b="0" lang="en-US" sz="2000" spc="-1" strike="noStrike">
                <a:latin typeface="Arial"/>
              </a:rPr>
              <a:t>GTS – Global Telecommunications Service (of the WMO) current obsolete standards for international exchange of data between WMO members.</a:t>
            </a:r>
            <a:endParaRPr b="0" lang="en-US" sz="2000" spc="-1" strike="noStrike">
              <a:latin typeface="Arial"/>
            </a:endParaRPr>
          </a:p>
          <a:p>
            <a:endParaRPr b="0" lang="en-US" sz="2000" spc="-1" strike="noStrike">
              <a:latin typeface="Arial"/>
            </a:endParaRPr>
          </a:p>
          <a:p>
            <a:r>
              <a:rPr b="0" lang="en-US" sz="2000" spc="-1" strike="noStrike">
                <a:latin typeface="Arial"/>
              </a:rPr>
              <a:t>RMDCN – Regional Main Data Communications Network.  An MPLS (Multi-Protocol Lan Service) procured by ECMWF originally for region VI (Europe.) Being adopted world-wide as defacto physical connection to support GTS.</a:t>
            </a:r>
            <a:endParaRPr b="0" lang="en-US" sz="2000" spc="-1" strike="noStrike">
              <a:latin typeface="Arial"/>
            </a:endParaRPr>
          </a:p>
          <a:p>
            <a:endParaRPr b="0" lang="en-US" sz="2000" spc="-1" strike="noStrike">
              <a:latin typeface="Arial"/>
            </a:endParaRPr>
          </a:p>
          <a:p>
            <a:r>
              <a:rPr b="0" lang="en-US" sz="2000" spc="-1" strike="noStrike">
                <a:latin typeface="Arial"/>
              </a:rPr>
              <a:t>RTH – in the GTS, a Regional Telecommunications Hub, where countries on the same continent receive their data using a point-to-point link from their local RTH.  The point-to-point leased line connections have largely been de-commissioned in favour of higher bandwidth RMDCN connections.</a:t>
            </a:r>
            <a:endParaRPr b="0" lang="en-US" sz="20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sldImg"/>
          </p:nvPr>
        </p:nvSpPr>
        <p:spPr>
          <a:xfrm>
            <a:off x="1371600" y="764280"/>
            <a:ext cx="5027760" cy="3770640"/>
          </a:xfrm>
          <a:prstGeom prst="rect">
            <a:avLst/>
          </a:prstGeom>
        </p:spPr>
      </p:sp>
      <p:sp>
        <p:nvSpPr>
          <p:cNvPr id="288" name="PlaceHolder 2"/>
          <p:cNvSpPr>
            <a:spLocks noGrp="1"/>
          </p:cNvSpPr>
          <p:nvPr>
            <p:ph type="body"/>
          </p:nvPr>
        </p:nvSpPr>
        <p:spPr>
          <a:xfrm>
            <a:off x="777240" y="4777560"/>
            <a:ext cx="6216840" cy="4526280"/>
          </a:xfrm>
          <a:prstGeom prst="rect">
            <a:avLst/>
          </a:prstGeom>
        </p:spPr>
        <p:txBody>
          <a:bodyPr lIns="0" rIns="0" tIns="0" bIns="0">
            <a:spAutoFit/>
          </a:bodyPr>
          <a:p>
            <a:endParaRPr b="0" lang="en-US" sz="2000" spc="-1" strike="noStrike">
              <a:latin typeface="Arial"/>
            </a:endParaRPr>
          </a:p>
        </p:txBody>
      </p:sp>
      <p:sp>
        <p:nvSpPr>
          <p:cNvPr id="289" name="CustomShape 3"/>
          <p:cNvSpPr/>
          <p:nvPr/>
        </p:nvSpPr>
        <p:spPr>
          <a:xfrm>
            <a:off x="2926080" y="1371600"/>
            <a:ext cx="1736640" cy="273600"/>
          </a:xfrm>
          <a:prstGeom prst="rect">
            <a:avLst/>
          </a:prstGeom>
          <a:solidFill>
            <a:srgbClr val="ffffff"/>
          </a:solidFill>
          <a:ln>
            <a:noFill/>
          </a:ln>
        </p:spPr>
        <p:style>
          <a:lnRef idx="0"/>
          <a:fillRef idx="0"/>
          <a:effectRef idx="0"/>
          <a:fontRef idx="minor"/>
        </p:style>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sldImg"/>
          </p:nvPr>
        </p:nvSpPr>
        <p:spPr>
          <a:xfrm>
            <a:off x="533520" y="764280"/>
            <a:ext cx="6703920" cy="3770640"/>
          </a:xfrm>
          <a:prstGeom prst="rect">
            <a:avLst/>
          </a:prstGeom>
        </p:spPr>
      </p:sp>
      <p:sp>
        <p:nvSpPr>
          <p:cNvPr id="272" name="PlaceHolder 2"/>
          <p:cNvSpPr>
            <a:spLocks noGrp="1"/>
          </p:cNvSpPr>
          <p:nvPr>
            <p:ph type="body"/>
          </p:nvPr>
        </p:nvSpPr>
        <p:spPr>
          <a:xfrm>
            <a:off x="777240" y="4777560"/>
            <a:ext cx="6216840" cy="5793840"/>
          </a:xfrm>
          <a:prstGeom prst="rect">
            <a:avLst/>
          </a:prstGeom>
        </p:spPr>
        <p:txBody>
          <a:bodyPr lIns="0" rIns="0" tIns="0" bIns="0">
            <a:spAutoFit/>
          </a:bodyPr>
          <a:p>
            <a:pPr marL="216000" indent="-215640">
              <a:lnSpc>
                <a:spcPct val="100000"/>
              </a:lnSpc>
            </a:pPr>
            <a:r>
              <a:rPr b="0" lang="en-US" sz="2000" spc="-1" strike="noStrike">
                <a:latin typeface="Arial"/>
              </a:rPr>
              <a:t>WIS – WMO Information Service intended to replace:</a:t>
            </a:r>
            <a:endParaRPr b="0" lang="en-US" sz="2000" spc="-1" strike="noStrike">
              <a:latin typeface="Arial"/>
            </a:endParaRPr>
          </a:p>
          <a:p>
            <a:pPr marL="216000" indent="-215640">
              <a:lnSpc>
                <a:spcPct val="100000"/>
              </a:lnSpc>
            </a:pPr>
            <a:r>
              <a:rPr b="0" lang="en-US" sz="2000" spc="-1" strike="noStrike">
                <a:latin typeface="Arial"/>
              </a:rPr>
              <a:t>GTS – Global Telecommunications System  (the way members of the WMO exchange *essential* weather data in real-time)  it’s really old, and about the only thing left in service is the naming of products, by using </a:t>
            </a:r>
            <a:r>
              <a:rPr b="1" lang="en-US" sz="2000" spc="-1" strike="noStrike">
                <a:latin typeface="Arial"/>
              </a:rPr>
              <a:t>Abbreviated Header Lines</a:t>
            </a:r>
            <a:r>
              <a:rPr b="0" lang="en-US" sz="2000" spc="-1" strike="noStrike">
                <a:latin typeface="Arial"/>
              </a:rPr>
              <a:t> (AHL’s)</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ASCII – American Standard Code for Information Interchange basis for all common character sets used to send alphanumeric data.  These days it has been replaced by UTF-8 a Unicode character encoding.  Older data formats are sometimes informally referred to as ASCII or Traditional Alphanumeric Code (TAC.)  </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XML Extensible Markup Language,  Very popular last decade, more structured format than TAC.  Voluble.</a:t>
            </a:r>
            <a:endParaRPr b="0" lang="en-US" sz="2000" spc="-1" strike="noStrike">
              <a:latin typeface="Arial"/>
            </a:endParaRPr>
          </a:p>
          <a:p>
            <a:pPr marL="216000" indent="-215640">
              <a:lnSpc>
                <a:spcPct val="100000"/>
              </a:lnSpc>
            </a:pPr>
            <a:endParaRPr b="0" lang="en-US" sz="2000" spc="-1" strike="noStrike">
              <a:latin typeface="Arial"/>
            </a:endParaRPr>
          </a:p>
          <a:p>
            <a:pPr marL="216000" indent="-215640">
              <a:lnSpc>
                <a:spcPct val="100000"/>
              </a:lnSpc>
            </a:pPr>
            <a:r>
              <a:rPr b="0" lang="en-US" sz="2000" spc="-1" strike="noStrike">
                <a:latin typeface="Arial"/>
              </a:rPr>
              <a:t>    </a:t>
            </a:r>
            <a:endParaRPr b="0" lang="en-US" sz="20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PlaceHolder 1"/>
          <p:cNvSpPr>
            <a:spLocks noGrp="1"/>
          </p:cNvSpPr>
          <p:nvPr>
            <p:ph type="sldImg"/>
          </p:nvPr>
        </p:nvSpPr>
        <p:spPr>
          <a:xfrm>
            <a:off x="1371600" y="764280"/>
            <a:ext cx="5028480" cy="3771360"/>
          </a:xfrm>
          <a:prstGeom prst="rect">
            <a:avLst/>
          </a:prstGeom>
        </p:spPr>
      </p:sp>
      <p:sp>
        <p:nvSpPr>
          <p:cNvPr id="291" name="PlaceHolder 2"/>
          <p:cNvSpPr>
            <a:spLocks noGrp="1"/>
          </p:cNvSpPr>
          <p:nvPr>
            <p:ph type="body"/>
          </p:nvPr>
        </p:nvSpPr>
        <p:spPr>
          <a:xfrm>
            <a:off x="777240" y="4777560"/>
            <a:ext cx="6217560" cy="4525920"/>
          </a:xfrm>
          <a:prstGeom prst="rect">
            <a:avLst/>
          </a:prstGeom>
        </p:spPr>
        <p:txBody>
          <a:bodyPr lIns="0" rIns="0" tIns="0" bIns="0">
            <a:spAutoFit/>
          </a:bodyPr>
          <a:p>
            <a:r>
              <a:rPr b="0" lang="en-US" sz="2000" spc="-1" strike="noStrike">
                <a:latin typeface="Arial"/>
              </a:rPr>
              <a:t>CWAO – is the origin code (CCCC) for Canada’s GTS node.</a:t>
            </a:r>
            <a:endParaRPr b="0" lang="en-US" sz="2000" spc="-1" strike="noStrike">
              <a:latin typeface="Arial"/>
            </a:endParaRPr>
          </a:p>
          <a:p>
            <a:endParaRPr b="0" lang="en-US" sz="2000" spc="-1" strike="noStrike">
              <a:latin typeface="Arial"/>
            </a:endParaRPr>
          </a:p>
          <a:p>
            <a:r>
              <a:rPr b="0" lang="en-US" sz="2000" spc="-1" strike="noStrike">
                <a:latin typeface="Arial"/>
              </a:rPr>
              <a:t>AFTN – Aviation Fixed Telecommunications’ Network. A ground-based network interconnecting airports around the world to support aviation.  AFTN itself is obsolete, and being replaced by Aviation Message Handling System (AMHS.)  Unfortunately, AMHS itself is largely obsolete and would is need of update or replacement.</a:t>
            </a:r>
            <a:endParaRPr b="0" lang="en-US" sz="2000" spc="-1" strike="noStrike">
              <a:latin typeface="Arial"/>
            </a:endParaRPr>
          </a:p>
          <a:p>
            <a:r>
              <a:rPr b="0" lang="en-US" sz="2000" spc="-1" strike="noStrike">
                <a:latin typeface="Arial"/>
              </a:rPr>
              <a:t> </a:t>
            </a:r>
            <a:r>
              <a:rPr b="0" lang="en-US" sz="2000" spc="-1" strike="noStrike">
                <a:latin typeface="Arial"/>
              </a:rPr>
              <a:t>( </a:t>
            </a:r>
            <a:r>
              <a:rPr b="0" lang="en-US" sz="2000" spc="-1" strike="noStrike">
                <a:latin typeface="Arial"/>
                <a:hlinkClick r:id="rId1"/>
              </a:rPr>
              <a:t>https://www.icao.int/safety/acp/Pages/AMHS.aspx</a:t>
            </a:r>
            <a:r>
              <a:rPr b="0" lang="en-US" sz="2000" spc="-1" strike="noStrike">
                <a:latin typeface="Arial"/>
              </a:rPr>
              <a:t> )</a:t>
            </a:r>
            <a:endParaRPr b="0" lang="en-US" sz="2000" spc="-1" strike="noStrike">
              <a:latin typeface="Arial"/>
            </a:endParaRPr>
          </a:p>
          <a:p>
            <a:endParaRPr b="0" lang="en-US" sz="2000" spc="-1" strike="noStrike">
              <a:latin typeface="Arial"/>
            </a:endParaRPr>
          </a:p>
          <a:p>
            <a:r>
              <a:rPr b="0" lang="en-US" sz="2000" spc="-1" strike="noStrike">
                <a:latin typeface="Arial"/>
              </a:rPr>
              <a:t>Kloc – Kilo-Lines of Code (thousands of lines of code) and indicator of the size of source code of an application. (see: Mythical Man Month -  Brooks, F.) </a:t>
            </a:r>
            <a:endParaRPr b="0" lang="en-US"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sldImg"/>
          </p:nvPr>
        </p:nvSpPr>
        <p:spPr>
          <a:xfrm>
            <a:off x="1371600" y="764280"/>
            <a:ext cx="5028480" cy="3771360"/>
          </a:xfrm>
          <a:prstGeom prst="rect">
            <a:avLst/>
          </a:prstGeom>
        </p:spPr>
      </p:sp>
      <p:sp>
        <p:nvSpPr>
          <p:cNvPr id="274" name="PlaceHolder 2"/>
          <p:cNvSpPr>
            <a:spLocks noGrp="1"/>
          </p:cNvSpPr>
          <p:nvPr>
            <p:ph type="body"/>
          </p:nvPr>
        </p:nvSpPr>
        <p:spPr>
          <a:xfrm>
            <a:off x="777240" y="4777560"/>
            <a:ext cx="6217560" cy="4525920"/>
          </a:xfrm>
          <a:prstGeom prst="rect">
            <a:avLst/>
          </a:prstGeom>
        </p:spPr>
        <p:txBody>
          <a:bodyPr lIns="0" rIns="0" tIns="0" bIns="0">
            <a:spAutoFit/>
          </a:bodyPr>
          <a:p>
            <a:r>
              <a:rPr b="0" lang="en-US" sz="2000" spc="-1" strike="noStrike">
                <a:latin typeface="Arial"/>
              </a:rPr>
              <a:t>API – Application Programmer Interface methods to enable programmatic access to services.  API’s are typically programming language specific, and require implementations for each language used.  There is currently an infatuation with creation of web api’s which needs to be tempered with an understanding of programming eco-systems and standardization.</a:t>
            </a:r>
            <a:endParaRPr b="0" lang="en-US" sz="2000" spc="-1" strike="noStrike">
              <a:latin typeface="Arial"/>
            </a:endParaRPr>
          </a:p>
          <a:p>
            <a:endParaRPr b="0" lang="en-US" sz="2000" spc="-1" strike="noStrike">
              <a:latin typeface="Arial"/>
            </a:endParaRPr>
          </a:p>
          <a:p>
            <a:r>
              <a:rPr b="0" lang="en-US" sz="2000" spc="-1" strike="noStrike">
                <a:latin typeface="Arial"/>
              </a:rPr>
              <a:t>CLI – Command Line Interface, an API which also works well with script programmings languages, and is directly usable by a large subset of specialist humans. </a:t>
            </a:r>
            <a:endParaRPr b="0" lang="en-US"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sldImg"/>
          </p:nvPr>
        </p:nvSpPr>
        <p:spPr>
          <a:xfrm>
            <a:off x="1371600" y="764280"/>
            <a:ext cx="5028480" cy="3771360"/>
          </a:xfrm>
          <a:prstGeom prst="rect">
            <a:avLst/>
          </a:prstGeom>
        </p:spPr>
      </p:sp>
      <p:sp>
        <p:nvSpPr>
          <p:cNvPr id="276" name="PlaceHolder 2"/>
          <p:cNvSpPr>
            <a:spLocks noGrp="1"/>
          </p:cNvSpPr>
          <p:nvPr>
            <p:ph type="body"/>
          </p:nvPr>
        </p:nvSpPr>
        <p:spPr>
          <a:xfrm>
            <a:off x="777240" y="4777560"/>
            <a:ext cx="6217560" cy="4525920"/>
          </a:xfrm>
          <a:prstGeom prst="rect">
            <a:avLst/>
          </a:prstGeom>
        </p:spPr>
        <p:txBody>
          <a:bodyPr lIns="0" rIns="0" tIns="0" bIns="0">
            <a:spAutoFit/>
          </a:bodyPr>
          <a:p>
            <a:r>
              <a:rPr b="0" lang="en-US" sz="2000" spc="-1" strike="noStrike">
                <a:latin typeface="Arial"/>
              </a:rPr>
              <a:t>B2B – Business to Business transfers.  As opposed to dealing with individuals, these exchanges of data occur on an organizational scale.</a:t>
            </a:r>
            <a:endParaRPr b="0" lang="en-US" sz="2000" spc="-1" strike="noStrike">
              <a:latin typeface="Arial"/>
            </a:endParaRPr>
          </a:p>
          <a:p>
            <a:endParaRPr b="0" lang="en-US" sz="2000" spc="-1" strike="noStrike">
              <a:latin typeface="Arial"/>
            </a:endParaRPr>
          </a:p>
          <a:p>
            <a:endParaRPr b="0" lang="en-US"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1371600" y="764280"/>
            <a:ext cx="5028480" cy="3771360"/>
          </a:xfrm>
          <a:prstGeom prst="rect">
            <a:avLst/>
          </a:prstGeom>
        </p:spPr>
      </p:sp>
      <p:sp>
        <p:nvSpPr>
          <p:cNvPr id="278" name="PlaceHolder 2"/>
          <p:cNvSpPr>
            <a:spLocks noGrp="1"/>
          </p:cNvSpPr>
          <p:nvPr>
            <p:ph type="body"/>
          </p:nvPr>
        </p:nvSpPr>
        <p:spPr>
          <a:xfrm>
            <a:off x="777240" y="4777560"/>
            <a:ext cx="6217560" cy="4525920"/>
          </a:xfrm>
          <a:prstGeom prst="rect">
            <a:avLst/>
          </a:prstGeom>
        </p:spPr>
        <p:txBody>
          <a:bodyPr lIns="0" rIns="0" tIns="0" bIns="0">
            <a:spAutoFit/>
          </a:bodyPr>
          <a:p>
            <a:r>
              <a:rPr b="0" lang="en-US" sz="2000" spc="-1" strike="noStrike">
                <a:latin typeface="Arial"/>
              </a:rPr>
              <a:t>FTP – File Transfer Protocol (obsolete)</a:t>
            </a:r>
            <a:endParaRPr b="0" lang="en-US" sz="2000" spc="-1" strike="noStrike">
              <a:latin typeface="Arial"/>
            </a:endParaRPr>
          </a:p>
          <a:p>
            <a:endParaRPr b="0" lang="en-US" sz="2000" spc="-1" strike="noStrike">
              <a:latin typeface="Arial"/>
            </a:endParaRPr>
          </a:p>
          <a:p>
            <a:r>
              <a:rPr b="0" lang="en-US" sz="2000" spc="-1" strike="noStrike">
                <a:latin typeface="Arial"/>
              </a:rPr>
              <a:t>SFTP – SSH File Transfer Protocol (good!)</a:t>
            </a:r>
            <a:endParaRPr b="0" lang="en-US" sz="2000" spc="-1" strike="noStrike">
              <a:latin typeface="Arial"/>
            </a:endParaRPr>
          </a:p>
          <a:p>
            <a:endParaRPr b="0" lang="en-US" sz="2000" spc="-1" strike="noStrike">
              <a:latin typeface="Arial"/>
            </a:endParaRPr>
          </a:p>
          <a:p>
            <a:r>
              <a:rPr b="0" lang="en-US" sz="2000" spc="-1" strike="noStrike">
                <a:latin typeface="Arial"/>
              </a:rPr>
              <a:t>FTPS – FTP over SSL (bad replacement for FTP)</a:t>
            </a:r>
            <a:endParaRPr b="0" lang="en-US" sz="2000" spc="-1" strike="noStrike">
              <a:latin typeface="Arial"/>
            </a:endParaRPr>
          </a:p>
          <a:p>
            <a:endParaRPr b="0" lang="en-US" sz="2000" spc="-1" strike="noStrike">
              <a:latin typeface="Arial"/>
            </a:endParaRPr>
          </a:p>
          <a:p>
            <a:r>
              <a:rPr b="0" lang="en-US" sz="2000" spc="-1" strike="noStrike">
                <a:latin typeface="Arial"/>
              </a:rPr>
              <a:t>Details:</a:t>
            </a:r>
            <a:endParaRPr b="0" lang="en-US" sz="2000" spc="-1" strike="noStrike">
              <a:latin typeface="Arial"/>
            </a:endParaRPr>
          </a:p>
          <a:p>
            <a:endParaRPr b="0" lang="en-US" sz="2000" spc="-1" strike="noStrike">
              <a:latin typeface="Arial"/>
            </a:endParaRPr>
          </a:p>
          <a:p>
            <a:r>
              <a:rPr b="0" lang="en-US" sz="2000" spc="-1" strike="noStrike">
                <a:latin typeface="Arial"/>
              </a:rPr>
              <a:t>https://github.com/MetPX/sarracenia/blob/master/doc/sftps.rst</a:t>
            </a:r>
            <a:endParaRPr b="0" lang="en-US"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sldImg"/>
          </p:nvPr>
        </p:nvSpPr>
        <p:spPr>
          <a:xfrm>
            <a:off x="1371600" y="764280"/>
            <a:ext cx="5028480" cy="3771360"/>
          </a:xfrm>
          <a:prstGeom prst="rect">
            <a:avLst/>
          </a:prstGeom>
        </p:spPr>
      </p:sp>
      <p:sp>
        <p:nvSpPr>
          <p:cNvPr id="280" name="PlaceHolder 2"/>
          <p:cNvSpPr>
            <a:spLocks noGrp="1"/>
          </p:cNvSpPr>
          <p:nvPr>
            <p:ph type="body"/>
          </p:nvPr>
        </p:nvSpPr>
        <p:spPr>
          <a:xfrm>
            <a:off x="777240" y="4777560"/>
            <a:ext cx="6217560" cy="4525920"/>
          </a:xfrm>
          <a:prstGeom prst="rect">
            <a:avLst/>
          </a:prstGeom>
        </p:spPr>
        <p:txBody>
          <a:bodyPr lIns="0" rIns="0" tIns="0" bIns="0">
            <a:spAutoFit/>
          </a:bodyPr>
          <a:p>
            <a:r>
              <a:rPr b="0" lang="en-US" sz="2000" spc="-1" strike="noStrike">
                <a:latin typeface="Arial"/>
              </a:rPr>
              <a:t>HTTP – Hyper-Text Transfer Protocol.  The originally normal protocol of the web.  Adding an S (for secure)  means enveloping HTTP in a standard encryption layer known originally as Secure Sockets Layer (SSL), but now officially called Transport Level Security (TLS) older versions are all considered insecure at this point, so version numbers are important.</a:t>
            </a:r>
            <a:endParaRPr b="0" lang="en-US" sz="2000" spc="-1" strike="noStrike">
              <a:latin typeface="Arial"/>
            </a:endParaRPr>
          </a:p>
          <a:p>
            <a:endParaRPr b="0" lang="en-US" sz="2000" spc="-1" strike="noStrike">
              <a:latin typeface="Arial"/>
            </a:endParaRPr>
          </a:p>
          <a:p>
            <a:r>
              <a:rPr b="0" lang="en-US" sz="2000" spc="-1" strike="noStrike">
                <a:latin typeface="Arial"/>
              </a:rPr>
              <a:t>So, HTTPS is HTTP over TLS ( &gt;= 1.2)</a:t>
            </a:r>
            <a:endParaRPr b="0" lang="en-US" sz="2000" spc="-1" strike="noStrike">
              <a:latin typeface="Arial"/>
            </a:endParaRPr>
          </a:p>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8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9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0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1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1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1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1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1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1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2" descr=""/>
          <p:cNvPicPr/>
          <p:nvPr/>
        </p:nvPicPr>
        <p:blipFill>
          <a:blip r:embed="rId2"/>
          <a:stretch/>
        </p:blipFill>
        <p:spPr>
          <a:xfrm>
            <a:off x="360" y="0"/>
            <a:ext cx="9139320" cy="6627960"/>
          </a:xfrm>
          <a:prstGeom prst="rect">
            <a:avLst/>
          </a:prstGeom>
          <a:ln>
            <a:noFill/>
          </a:ln>
        </p:spPr>
      </p:pic>
      <p:sp>
        <p:nvSpPr>
          <p:cNvPr id="1" name="CustomShape 1"/>
          <p:cNvSpPr/>
          <p:nvPr/>
        </p:nvSpPr>
        <p:spPr>
          <a:xfrm>
            <a:off x="0" y="6000840"/>
            <a:ext cx="9140040" cy="853200"/>
          </a:xfrm>
          <a:prstGeom prst="rect">
            <a:avLst/>
          </a:prstGeom>
          <a:solidFill>
            <a:srgbClr val="ffffff"/>
          </a:solidFill>
          <a:ln w="25560">
            <a:noFill/>
          </a:ln>
        </p:spPr>
        <p:style>
          <a:lnRef idx="0"/>
          <a:fillRef idx="0"/>
          <a:effectRef idx="0"/>
          <a:fontRef idx="minor"/>
        </p:style>
      </p:sp>
      <p:sp>
        <p:nvSpPr>
          <p:cNvPr id="2" name="CustomShape 2"/>
          <p:cNvSpPr/>
          <p:nvPr/>
        </p:nvSpPr>
        <p:spPr>
          <a:xfrm>
            <a:off x="0" y="0"/>
            <a:ext cx="9140040" cy="1100880"/>
          </a:xfrm>
          <a:prstGeom prst="rect">
            <a:avLst/>
          </a:prstGeom>
          <a:solidFill>
            <a:srgbClr val="ffffff"/>
          </a:solidFill>
          <a:ln w="25560">
            <a:noFill/>
          </a:ln>
        </p:spPr>
        <p:style>
          <a:lnRef idx="0"/>
          <a:fillRef idx="0"/>
          <a:effectRef idx="0"/>
          <a:fontRef idx="minor"/>
        </p:style>
      </p:sp>
      <p:pic>
        <p:nvPicPr>
          <p:cNvPr id="3" name="Picture 2" descr=""/>
          <p:cNvPicPr/>
          <p:nvPr/>
        </p:nvPicPr>
        <p:blipFill>
          <a:blip r:embed="rId3"/>
          <a:stretch/>
        </p:blipFill>
        <p:spPr>
          <a:xfrm>
            <a:off x="226440" y="228960"/>
            <a:ext cx="8913600" cy="6396480"/>
          </a:xfrm>
          <a:prstGeom prst="rect">
            <a:avLst/>
          </a:prstGeom>
          <a:ln>
            <a:noFill/>
          </a:ln>
        </p:spPr>
      </p:pic>
      <p:sp>
        <p:nvSpPr>
          <p:cNvPr id="4" name="PlaceHolder 3"/>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 name="PlaceHolder 4"/>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2" name="Picture 2" descr=""/>
          <p:cNvPicPr/>
          <p:nvPr/>
        </p:nvPicPr>
        <p:blipFill>
          <a:blip r:embed="rId2"/>
          <a:stretch/>
        </p:blipFill>
        <p:spPr>
          <a:xfrm>
            <a:off x="360" y="0"/>
            <a:ext cx="9139320" cy="6627960"/>
          </a:xfrm>
          <a:prstGeom prst="rect">
            <a:avLst/>
          </a:prstGeom>
          <a:ln>
            <a:noFill/>
          </a:ln>
        </p:spPr>
      </p:pic>
      <p:sp>
        <p:nvSpPr>
          <p:cNvPr id="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4"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81" name="Picture 2" descr=""/>
          <p:cNvPicPr/>
          <p:nvPr/>
        </p:nvPicPr>
        <p:blipFill>
          <a:blip r:embed="rId2"/>
          <a:stretch/>
        </p:blipFill>
        <p:spPr>
          <a:xfrm>
            <a:off x="360" y="0"/>
            <a:ext cx="9139320" cy="6627960"/>
          </a:xfrm>
          <a:prstGeom prst="rect">
            <a:avLst/>
          </a:prstGeom>
          <a:ln>
            <a:noFill/>
          </a:ln>
        </p:spPr>
      </p:pic>
      <p:sp>
        <p:nvSpPr>
          <p:cNvPr id="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83"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hyperlink" Target="https://github.com/MetPX/wmo_mesh" TargetMode="External"/><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231840" y="1362240"/>
            <a:ext cx="8679600" cy="2053440"/>
          </a:xfrm>
          <a:prstGeom prst="rect">
            <a:avLst/>
          </a:prstGeom>
          <a:noFill/>
          <a:ln>
            <a:noFill/>
          </a:ln>
        </p:spPr>
        <p:style>
          <a:lnRef idx="0"/>
          <a:fillRef idx="0"/>
          <a:effectRef idx="0"/>
          <a:fontRef idx="minor"/>
        </p:style>
        <p:txBody>
          <a:bodyPr lIns="0" rIns="0" tIns="0" bIns="0" anchor="ctr">
            <a:noAutofit/>
          </a:bodyPr>
          <a:p>
            <a:pPr>
              <a:lnSpc>
                <a:spcPct val="100000"/>
              </a:lnSpc>
            </a:pPr>
            <a:r>
              <a:rPr b="1" lang="en-US" sz="3200" spc="-1" strike="noStrike">
                <a:solidFill>
                  <a:srgbClr val="2e6480"/>
                </a:solidFill>
                <a:latin typeface="Arial"/>
                <a:ea typeface="DejaVu Sans"/>
              </a:rPr>
              <a:t>Pub/Sub File Trees for WIS 2.0</a:t>
            </a:r>
            <a:endParaRPr b="0" lang="en-US" sz="3200" spc="-1" strike="noStrike">
              <a:latin typeface="Arial"/>
            </a:endParaRPr>
          </a:p>
        </p:txBody>
      </p:sp>
      <p:sp>
        <p:nvSpPr>
          <p:cNvPr id="127" name="CustomShape 2"/>
          <p:cNvSpPr/>
          <p:nvPr/>
        </p:nvSpPr>
        <p:spPr>
          <a:xfrm>
            <a:off x="231840" y="3514680"/>
            <a:ext cx="8679600" cy="205344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r>
              <a:rPr b="0" lang="en-US" sz="2800" spc="-1" strike="noStrike">
                <a:solidFill>
                  <a:srgbClr val="8b8b8b"/>
                </a:solidFill>
                <a:latin typeface="Arial"/>
                <a:ea typeface="DejaVu Sans"/>
              </a:rPr>
              <a:t>Briefing for WMO - ET-CTS Meeting – Buenos Aires</a:t>
            </a:r>
            <a:endParaRPr b="0" lang="en-US" sz="2800" spc="-1" strike="noStrike">
              <a:latin typeface="Arial"/>
            </a:endParaRPr>
          </a:p>
          <a:p>
            <a:pPr>
              <a:lnSpc>
                <a:spcPct val="100000"/>
              </a:lnSpc>
              <a:spcBef>
                <a:spcPts val="561"/>
              </a:spcBef>
            </a:pPr>
            <a:r>
              <a:rPr b="0" lang="en-US" sz="2800" spc="-1" strike="noStrike">
                <a:solidFill>
                  <a:srgbClr val="8b8b8b"/>
                </a:solidFill>
                <a:latin typeface="Arial"/>
                <a:ea typeface="DejaVu Sans"/>
              </a:rPr>
              <a:t>February 2019</a:t>
            </a:r>
            <a:endParaRPr b="0" lang="en-US" sz="2800" spc="-1" strike="noStrike">
              <a:latin typeface="Arial"/>
            </a:endParaRPr>
          </a:p>
          <a:p>
            <a:pPr>
              <a:lnSpc>
                <a:spcPct val="100000"/>
              </a:lnSpc>
              <a:spcBef>
                <a:spcPts val="561"/>
              </a:spcBef>
            </a:pPr>
            <a:endParaRPr b="0" lang="en-US" sz="2800" spc="-1" strike="noStrike">
              <a:latin typeface="Arial"/>
            </a:endParaRPr>
          </a:p>
          <a:p>
            <a:pPr>
              <a:lnSpc>
                <a:spcPct val="100000"/>
              </a:lnSpc>
              <a:spcBef>
                <a:spcPts val="561"/>
              </a:spcBef>
            </a:pPr>
            <a:r>
              <a:rPr b="0" lang="en-US" sz="2800" spc="-1" strike="noStrike">
                <a:solidFill>
                  <a:srgbClr val="8b8b8b"/>
                </a:solidFill>
                <a:latin typeface="Arial"/>
                <a:ea typeface="DejaVu Sans"/>
              </a:rPr>
              <a:t>Peter Silva</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How to Pub/Sub: Choices</a:t>
            </a:r>
            <a:endParaRPr b="0" lang="en-US" sz="3200" spc="-1" strike="noStrike">
              <a:latin typeface="Arial"/>
            </a:endParaRPr>
          </a:p>
        </p:txBody>
      </p:sp>
      <p:sp>
        <p:nvSpPr>
          <p:cNvPr id="153" name="CustomShape 2"/>
          <p:cNvSpPr/>
          <p:nvPr/>
        </p:nvSpPr>
        <p:spPr>
          <a:xfrm>
            <a:off x="95040" y="73152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Many technologies exist.</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RSS/Atom, Web sockets, XMPP/Jabber,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MQTT                 promising now!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STOMP, AMQP 1.0 (socket protocols)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Many  others (RTMP, DDS, PubNub, SSE...)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AMQP ( 0.8 and/or 0.9.1 )              best in 2008!</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Looked for option with least server-side code required (most built-in support.)</a:t>
            </a:r>
            <a:endParaRPr b="0" lang="en-US" sz="2800" spc="-1" strike="noStrike">
              <a:latin typeface="Arial"/>
            </a:endParaRPr>
          </a:p>
        </p:txBody>
      </p:sp>
      <p:sp>
        <p:nvSpPr>
          <p:cNvPr id="154"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232050EC-5420-4979-9E58-4BC745854956}" type="slidenum">
              <a:rPr b="0" lang="en-US" sz="1200" spc="-1" strike="noStrike">
                <a:solidFill>
                  <a:srgbClr val="001b2c"/>
                </a:solidFill>
                <a:latin typeface="Arial"/>
                <a:ea typeface="DejaVu Sans"/>
              </a:rPr>
              <a:t>1</a:t>
            </a:fld>
            <a:endParaRPr b="0" lang="en-US" sz="1200" spc="-1" strike="noStrike">
              <a:latin typeface="Arial"/>
            </a:endParaRPr>
          </a:p>
        </p:txBody>
      </p:sp>
      <p:sp>
        <p:nvSpPr>
          <p:cNvPr id="155" name="CustomShape 4"/>
          <p:cNvSpPr/>
          <p:nvPr/>
        </p:nvSpPr>
        <p:spPr>
          <a:xfrm>
            <a:off x="2195280" y="2103840"/>
            <a:ext cx="1093680" cy="636480"/>
          </a:xfrm>
          <a:custGeom>
            <a:avLst/>
            <a:gdLst/>
            <a:ahLst/>
            <a:rect l="l" t="t" r="r" b="b"/>
            <a:pathLst>
              <a:path w="3050" h="1780">
                <a:moveTo>
                  <a:pt x="3049" y="444"/>
                </a:moveTo>
                <a:lnTo>
                  <a:pt x="762" y="444"/>
                </a:lnTo>
                <a:lnTo>
                  <a:pt x="762" y="0"/>
                </a:lnTo>
                <a:lnTo>
                  <a:pt x="0" y="889"/>
                </a:lnTo>
                <a:lnTo>
                  <a:pt x="762" y="1779"/>
                </a:lnTo>
                <a:lnTo>
                  <a:pt x="762" y="1334"/>
                </a:lnTo>
                <a:lnTo>
                  <a:pt x="3049" y="1334"/>
                </a:lnTo>
                <a:lnTo>
                  <a:pt x="3049" y="444"/>
                </a:lnTo>
              </a:path>
            </a:pathLst>
          </a:custGeom>
          <a:solidFill>
            <a:srgbClr val="729fcf"/>
          </a:solidFill>
          <a:ln>
            <a:solidFill>
              <a:srgbClr val="3465a4"/>
            </a:solidFill>
          </a:ln>
        </p:spPr>
        <p:style>
          <a:lnRef idx="0"/>
          <a:fillRef idx="0"/>
          <a:effectRef idx="0"/>
          <a:fontRef idx="minor"/>
        </p:style>
      </p:sp>
      <p:sp>
        <p:nvSpPr>
          <p:cNvPr id="156" name="CustomShape 5"/>
          <p:cNvSpPr/>
          <p:nvPr/>
        </p:nvSpPr>
        <p:spPr>
          <a:xfrm>
            <a:off x="5112000" y="3888000"/>
            <a:ext cx="1093680" cy="636480"/>
          </a:xfrm>
          <a:custGeom>
            <a:avLst/>
            <a:gdLst/>
            <a:ahLst/>
            <a:rect l="l" t="t" r="r" b="b"/>
            <a:pathLst>
              <a:path w="3050" h="1780">
                <a:moveTo>
                  <a:pt x="3049" y="444"/>
                </a:moveTo>
                <a:lnTo>
                  <a:pt x="762" y="444"/>
                </a:lnTo>
                <a:lnTo>
                  <a:pt x="762" y="0"/>
                </a:lnTo>
                <a:lnTo>
                  <a:pt x="0" y="889"/>
                </a:lnTo>
                <a:lnTo>
                  <a:pt x="762" y="1779"/>
                </a:lnTo>
                <a:lnTo>
                  <a:pt x="762" y="1334"/>
                </a:lnTo>
                <a:lnTo>
                  <a:pt x="3049" y="1334"/>
                </a:lnTo>
                <a:lnTo>
                  <a:pt x="3049" y="444"/>
                </a:lnTo>
              </a:path>
            </a:pathLst>
          </a:custGeom>
          <a:solidFill>
            <a:srgbClr val="729fcf"/>
          </a:solidFill>
          <a:ln>
            <a:solidFill>
              <a:srgbClr val="3465a4"/>
            </a:solidFill>
          </a:ln>
        </p:spPr>
        <p:style>
          <a:lnRef idx="0"/>
          <a:fillRef idx="0"/>
          <a:effectRef idx="0"/>
          <a:fontRef idx="minor"/>
        </p:style>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AMQP &lt;= 0.9.1* (RabbitMQ, Qpid, others)</a:t>
            </a:r>
            <a:endParaRPr b="0" lang="en-US" sz="3200" spc="-1" strike="noStrike">
              <a:latin typeface="Arial"/>
            </a:endParaRPr>
          </a:p>
        </p:txBody>
      </p:sp>
      <p:sp>
        <p:nvSpPr>
          <p:cNvPr id="158" name="CustomShape 2"/>
          <p:cNvSpPr/>
          <p:nvPr/>
        </p:nvSpPr>
        <p:spPr>
          <a:xfrm>
            <a:off x="182880" y="6807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Messaging Swiss Army Knife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Supports many communication patterns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Wide adoption by many different industries.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Very robust in practice.</a:t>
            </a:r>
            <a:endParaRPr b="0" lang="en-US" sz="2800" spc="-1" strike="noStrike">
              <a:latin typeface="Arial"/>
            </a:endParaRPr>
          </a:p>
          <a:p>
            <a:pPr marL="228600" indent="-224640">
              <a:lnSpc>
                <a:spcPct val="100000"/>
              </a:lnSpc>
              <a:spcBef>
                <a:spcPts val="1417"/>
              </a:spcBef>
              <a:buClr>
                <a:srgbClr val="44697d"/>
              </a:buClr>
              <a:buFont typeface="Arial"/>
              <a:buChar char="•"/>
            </a:pPr>
            <a:r>
              <a:rPr b="0" lang="en-US" sz="2800" spc="-1" strike="noStrike">
                <a:solidFill>
                  <a:srgbClr val="000000"/>
                </a:solidFill>
                <a:latin typeface="Arial"/>
                <a:ea typeface="DejaVu Sans"/>
              </a:rPr>
              <a:t>Deployment simplifications for this use.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only topic-based exchanges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zero (0) server-side code.  Unmodified broker is the server.</a:t>
            </a:r>
            <a:endParaRPr b="0" lang="en-US" sz="2800" spc="-1" strike="noStrike">
              <a:latin typeface="Arial"/>
            </a:endParaRPr>
          </a:p>
        </p:txBody>
      </p:sp>
      <p:sp>
        <p:nvSpPr>
          <p:cNvPr id="159"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D8910EB9-2D36-4C59-AE7C-5C8912599C13}"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AMQP &lt;= 0.9.1 Concepts</a:t>
            </a:r>
            <a:endParaRPr b="0" lang="en-US" sz="3200" spc="-1" strike="noStrike">
              <a:latin typeface="Arial"/>
            </a:endParaRPr>
          </a:p>
        </p:txBody>
      </p:sp>
      <p:sp>
        <p:nvSpPr>
          <p:cNvPr id="161" name="CustomShape 2"/>
          <p:cNvSpPr/>
          <p:nvPr/>
        </p:nvSpPr>
        <p:spPr>
          <a:xfrm>
            <a:off x="182880" y="6807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1" lang="en-US" sz="2800" spc="-1" strike="noStrike">
                <a:solidFill>
                  <a:srgbClr val="000000"/>
                </a:solidFill>
                <a:latin typeface="Arial"/>
                <a:ea typeface="DejaVu Sans"/>
              </a:rPr>
              <a:t>Brokers</a:t>
            </a:r>
            <a:r>
              <a:rPr b="0" lang="en-US" sz="2800" spc="-1" strike="noStrike">
                <a:solidFill>
                  <a:srgbClr val="000000"/>
                </a:solidFill>
                <a:latin typeface="Arial"/>
                <a:ea typeface="DejaVu Sans"/>
              </a:rPr>
              <a:t>: AMQP server (user permissions, CRUD of Exchanges, Queues, and Bindings.)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Publishers send messages to </a:t>
            </a:r>
            <a:r>
              <a:rPr b="1" lang="en-US" sz="2800" spc="-1" strike="noStrike">
                <a:solidFill>
                  <a:srgbClr val="000000"/>
                </a:solidFill>
                <a:latin typeface="Arial"/>
                <a:ea typeface="DejaVu Sans"/>
              </a:rPr>
              <a:t>Exchanges</a:t>
            </a:r>
            <a:endParaRPr b="0" lang="en-US" sz="2800" spc="-1" strike="noStrike">
              <a:latin typeface="Arial"/>
            </a:endParaRPr>
          </a:p>
          <a:p>
            <a:pPr>
              <a:lnSpc>
                <a:spcPct val="100000"/>
              </a:lnSpc>
              <a:spcBef>
                <a:spcPts val="561"/>
              </a:spcBef>
            </a:pP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Consumers get messages from </a:t>
            </a:r>
            <a:r>
              <a:rPr b="1" lang="en-US" sz="2800" spc="-1" strike="noStrike">
                <a:solidFill>
                  <a:srgbClr val="000000"/>
                </a:solidFill>
                <a:latin typeface="Arial"/>
                <a:ea typeface="DejaVu Sans"/>
              </a:rPr>
              <a:t>Queues</a:t>
            </a:r>
            <a:r>
              <a:rPr b="0" lang="en-US" sz="2800" spc="-1" strike="noStrike">
                <a:solidFill>
                  <a:srgbClr val="000000"/>
                </a:solidFill>
                <a:latin typeface="Arial"/>
                <a:ea typeface="DejaVu Sans"/>
              </a:rPr>
              <a:t>.</a:t>
            </a:r>
            <a:endParaRPr b="0" lang="en-US" sz="2800" spc="-1" strike="noStrike">
              <a:latin typeface="Arial"/>
            </a:endParaRPr>
          </a:p>
          <a:p>
            <a:pPr marL="228600" indent="-224640">
              <a:lnSpc>
                <a:spcPct val="100000"/>
              </a:lnSpc>
              <a:spcBef>
                <a:spcPts val="561"/>
              </a:spcBef>
              <a:buClr>
                <a:srgbClr val="44697d"/>
              </a:buClr>
              <a:buFont typeface="Arial"/>
              <a:buChar char="•"/>
            </a:pPr>
            <a:r>
              <a:rPr b="1" lang="en-US" sz="2800" spc="-1" strike="noStrike">
                <a:solidFill>
                  <a:srgbClr val="000000"/>
                </a:solidFill>
                <a:latin typeface="Arial"/>
                <a:ea typeface="DejaVu Sans"/>
              </a:rPr>
              <a:t>Bindings</a:t>
            </a:r>
            <a:r>
              <a:rPr b="0" lang="en-US" sz="2800" spc="-1" strike="noStrike">
                <a:solidFill>
                  <a:srgbClr val="000000"/>
                </a:solidFill>
                <a:latin typeface="Arial"/>
                <a:ea typeface="DejaVu Sans"/>
              </a:rPr>
              <a:t> select a subset of messages on an exchange to be placed in a queue .</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Exchanges and Queues can be used by multiple producers and consumers.</a:t>
            </a:r>
            <a:endParaRPr b="0" lang="en-US" sz="2800" spc="-1" strike="noStrike">
              <a:latin typeface="Arial"/>
            </a:endParaRPr>
          </a:p>
        </p:txBody>
      </p:sp>
      <p:sp>
        <p:nvSpPr>
          <p:cNvPr id="162"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9FF18735-4959-4CC6-8E25-B0728BD09EE9}"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186480" y="2743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AMQP Concepts</a:t>
            </a:r>
            <a:endParaRPr b="0" lang="en-US" sz="3200" spc="-1" strike="noStrike">
              <a:latin typeface="Arial"/>
            </a:endParaRPr>
          </a:p>
        </p:txBody>
      </p:sp>
      <p:pic>
        <p:nvPicPr>
          <p:cNvPr id="164" name="" descr=""/>
          <p:cNvPicPr/>
          <p:nvPr/>
        </p:nvPicPr>
        <p:blipFill>
          <a:blip r:embed="rId1"/>
          <a:stretch/>
        </p:blipFill>
        <p:spPr>
          <a:xfrm>
            <a:off x="-50760" y="1280160"/>
            <a:ext cx="8884800" cy="3836880"/>
          </a:xfrm>
          <a:prstGeom prst="rect">
            <a:avLst/>
          </a:prstGeom>
          <a:ln>
            <a:noFill/>
          </a:ln>
        </p:spPr>
      </p:pic>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95040" y="2347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AMQP (&lt;1.0) Exchange Types</a:t>
            </a:r>
            <a:endParaRPr b="0" lang="en-US" sz="3200" spc="-1" strike="noStrike">
              <a:latin typeface="Arial"/>
            </a:endParaRPr>
          </a:p>
        </p:txBody>
      </p:sp>
      <p:sp>
        <p:nvSpPr>
          <p:cNvPr id="166" name="CustomShape 2"/>
          <p:cNvSpPr/>
          <p:nvPr/>
        </p:nvSpPr>
        <p:spPr>
          <a:xfrm>
            <a:off x="432000" y="1800000"/>
            <a:ext cx="8494200" cy="515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fanout (1:N),         Direct (1:1)            Topic (pub/sub)</a:t>
            </a:r>
            <a:endParaRPr b="0" lang="en-US" sz="2800" spc="-1" strike="noStrike">
              <a:latin typeface="Arial"/>
            </a:endParaRPr>
          </a:p>
        </p:txBody>
      </p:sp>
      <p:sp>
        <p:nvSpPr>
          <p:cNvPr id="167" name="CustomShape 3"/>
          <p:cNvSpPr/>
          <p:nvPr/>
        </p:nvSpPr>
        <p:spPr>
          <a:xfrm rot="20986800">
            <a:off x="1056960" y="3341520"/>
            <a:ext cx="847800" cy="249840"/>
          </a:xfrm>
          <a:custGeom>
            <a:avLst/>
            <a:gdLst/>
            <a:ahLst/>
            <a:rect l="l" t="t" r="r" b="b"/>
            <a:pathLst>
              <a:path w="2362" h="701">
                <a:moveTo>
                  <a:pt x="0" y="175"/>
                </a:moveTo>
                <a:lnTo>
                  <a:pt x="1770" y="175"/>
                </a:lnTo>
                <a:lnTo>
                  <a:pt x="1770" y="0"/>
                </a:lnTo>
                <a:lnTo>
                  <a:pt x="2361" y="349"/>
                </a:lnTo>
                <a:lnTo>
                  <a:pt x="1771" y="700"/>
                </a:lnTo>
                <a:lnTo>
                  <a:pt x="1771" y="525"/>
                </a:lnTo>
                <a:lnTo>
                  <a:pt x="0" y="526"/>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68" name="CustomShape 4"/>
          <p:cNvSpPr/>
          <p:nvPr/>
        </p:nvSpPr>
        <p:spPr>
          <a:xfrm>
            <a:off x="504000" y="3440520"/>
            <a:ext cx="45144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69" name="CustomShape 5"/>
          <p:cNvSpPr/>
          <p:nvPr/>
        </p:nvSpPr>
        <p:spPr>
          <a:xfrm>
            <a:off x="1948680" y="386532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70" name="CustomShape 6"/>
          <p:cNvSpPr/>
          <p:nvPr/>
        </p:nvSpPr>
        <p:spPr>
          <a:xfrm rot="984000">
            <a:off x="1051920" y="3723840"/>
            <a:ext cx="847440" cy="249840"/>
          </a:xfrm>
          <a:custGeom>
            <a:avLst/>
            <a:gdLst/>
            <a:ahLst/>
            <a:rect l="l" t="t" r="r" b="b"/>
            <a:pathLst>
              <a:path w="2361" h="701">
                <a:moveTo>
                  <a:pt x="0" y="175"/>
                </a:moveTo>
                <a:lnTo>
                  <a:pt x="1770" y="175"/>
                </a:lnTo>
                <a:lnTo>
                  <a:pt x="1770" y="0"/>
                </a:lnTo>
                <a:lnTo>
                  <a:pt x="2360" y="350"/>
                </a:lnTo>
                <a:lnTo>
                  <a:pt x="1770" y="700"/>
                </a:lnTo>
                <a:lnTo>
                  <a:pt x="1770" y="524"/>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71" name="CustomShape 7"/>
          <p:cNvSpPr/>
          <p:nvPr/>
        </p:nvSpPr>
        <p:spPr>
          <a:xfrm rot="19839000">
            <a:off x="906480" y="3037320"/>
            <a:ext cx="847440" cy="249840"/>
          </a:xfrm>
          <a:custGeom>
            <a:avLst/>
            <a:gdLst/>
            <a:ahLst/>
            <a:rect l="l" t="t" r="r" b="b"/>
            <a:pathLst>
              <a:path w="2362" h="701">
                <a:moveTo>
                  <a:pt x="0" y="176"/>
                </a:moveTo>
                <a:lnTo>
                  <a:pt x="1770" y="174"/>
                </a:lnTo>
                <a:lnTo>
                  <a:pt x="1770" y="0"/>
                </a:lnTo>
                <a:lnTo>
                  <a:pt x="2361" y="350"/>
                </a:lnTo>
                <a:lnTo>
                  <a:pt x="1771" y="700"/>
                </a:lnTo>
                <a:lnTo>
                  <a:pt x="1771" y="524"/>
                </a:lnTo>
                <a:lnTo>
                  <a:pt x="0" y="526"/>
                </a:lnTo>
                <a:lnTo>
                  <a:pt x="0" y="176"/>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72" name="CustomShape 8"/>
          <p:cNvSpPr/>
          <p:nvPr/>
        </p:nvSpPr>
        <p:spPr>
          <a:xfrm rot="2075400">
            <a:off x="896400" y="4044600"/>
            <a:ext cx="847440" cy="250200"/>
          </a:xfrm>
          <a:custGeom>
            <a:avLst/>
            <a:gdLst/>
            <a:ahLst/>
            <a:rect l="l" t="t" r="r" b="b"/>
            <a:pathLst>
              <a:path w="2361" h="702">
                <a:moveTo>
                  <a:pt x="0" y="175"/>
                </a:moveTo>
                <a:lnTo>
                  <a:pt x="1770" y="175"/>
                </a:lnTo>
                <a:lnTo>
                  <a:pt x="1770" y="0"/>
                </a:lnTo>
                <a:lnTo>
                  <a:pt x="2360" y="350"/>
                </a:lnTo>
                <a:lnTo>
                  <a:pt x="1770" y="701"/>
                </a:lnTo>
                <a:lnTo>
                  <a:pt x="1770" y="525"/>
                </a:lnTo>
                <a:lnTo>
                  <a:pt x="0"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73" name="CustomShape 9"/>
          <p:cNvSpPr/>
          <p:nvPr/>
        </p:nvSpPr>
        <p:spPr>
          <a:xfrm rot="20986800">
            <a:off x="4089240" y="3378240"/>
            <a:ext cx="847800" cy="249840"/>
          </a:xfrm>
          <a:custGeom>
            <a:avLst/>
            <a:gdLst/>
            <a:ahLst/>
            <a:rect l="l" t="t" r="r" b="b"/>
            <a:pathLst>
              <a:path w="2363" h="701">
                <a:moveTo>
                  <a:pt x="0" y="175"/>
                </a:moveTo>
                <a:lnTo>
                  <a:pt x="1770" y="175"/>
                </a:lnTo>
                <a:lnTo>
                  <a:pt x="1770" y="0"/>
                </a:lnTo>
                <a:lnTo>
                  <a:pt x="2362" y="349"/>
                </a:lnTo>
                <a:lnTo>
                  <a:pt x="1771" y="700"/>
                </a:lnTo>
                <a:lnTo>
                  <a:pt x="1772" y="524"/>
                </a:lnTo>
                <a:lnTo>
                  <a:pt x="1" y="526"/>
                </a:lnTo>
                <a:lnTo>
                  <a:pt x="0" y="175"/>
                </a:lnTo>
              </a:path>
            </a:pathLst>
          </a:cu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174" name="CustomShape 10"/>
          <p:cNvSpPr/>
          <p:nvPr/>
        </p:nvSpPr>
        <p:spPr>
          <a:xfrm>
            <a:off x="3536280" y="3477240"/>
            <a:ext cx="45144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75" name="CustomShape 11"/>
          <p:cNvSpPr/>
          <p:nvPr/>
        </p:nvSpPr>
        <p:spPr>
          <a:xfrm>
            <a:off x="4782240" y="2655720"/>
            <a:ext cx="451800" cy="366480"/>
          </a:xfrm>
          <a:prstGeom prst="ellipse">
            <a:avLst/>
          </a:pr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176" name="CustomShape 12"/>
          <p:cNvSpPr/>
          <p:nvPr/>
        </p:nvSpPr>
        <p:spPr>
          <a:xfrm>
            <a:off x="4980960" y="3902040"/>
            <a:ext cx="479880" cy="394920"/>
          </a:xfrm>
          <a:prstGeom prst="ellipse">
            <a:avLst/>
          </a:prstGeom>
          <a:gradFill rotWithShape="0">
            <a:gsLst>
              <a:gs pos="0">
                <a:srgbClr val="ff99ff"/>
              </a:gs>
              <a:gs pos="100000">
                <a:srgbClr val="5c3566"/>
              </a:gs>
            </a:gsLst>
            <a:lin ang="3600000"/>
          </a:gradFill>
          <a:ln>
            <a:solidFill>
              <a:srgbClr val="3465a4"/>
            </a:solidFill>
          </a:ln>
        </p:spPr>
        <p:style>
          <a:lnRef idx="0"/>
          <a:fillRef idx="0"/>
          <a:effectRef idx="0"/>
          <a:fontRef idx="minor"/>
        </p:style>
      </p:sp>
      <p:sp>
        <p:nvSpPr>
          <p:cNvPr id="177" name="CustomShape 13"/>
          <p:cNvSpPr/>
          <p:nvPr/>
        </p:nvSpPr>
        <p:spPr>
          <a:xfrm rot="984000">
            <a:off x="4084200" y="3760560"/>
            <a:ext cx="847440" cy="249840"/>
          </a:xfrm>
          <a:custGeom>
            <a:avLst/>
            <a:gdLst/>
            <a:ahLst/>
            <a:rect l="l" t="t" r="r" b="b"/>
            <a:pathLst>
              <a:path w="2361" h="700">
                <a:moveTo>
                  <a:pt x="0" y="175"/>
                </a:moveTo>
                <a:lnTo>
                  <a:pt x="1770" y="175"/>
                </a:lnTo>
                <a:lnTo>
                  <a:pt x="1771" y="0"/>
                </a:lnTo>
                <a:lnTo>
                  <a:pt x="2360" y="350"/>
                </a:lnTo>
                <a:lnTo>
                  <a:pt x="1770" y="699"/>
                </a:lnTo>
                <a:lnTo>
                  <a:pt x="1771" y="524"/>
                </a:lnTo>
                <a:lnTo>
                  <a:pt x="1" y="525"/>
                </a:lnTo>
                <a:lnTo>
                  <a:pt x="0" y="175"/>
                </a:lnTo>
              </a:path>
            </a:pathLst>
          </a:custGeom>
          <a:gradFill rotWithShape="0">
            <a:gsLst>
              <a:gs pos="0">
                <a:srgbClr val="ff99ff"/>
              </a:gs>
              <a:gs pos="100000">
                <a:srgbClr val="5c3566"/>
              </a:gs>
            </a:gsLst>
            <a:lin ang="3600000"/>
          </a:gradFill>
          <a:ln>
            <a:solidFill>
              <a:srgbClr val="3465a4"/>
            </a:solidFill>
          </a:ln>
        </p:spPr>
        <p:style>
          <a:lnRef idx="0"/>
          <a:fillRef idx="0"/>
          <a:effectRef idx="0"/>
          <a:fontRef idx="minor"/>
        </p:style>
      </p:sp>
      <p:sp>
        <p:nvSpPr>
          <p:cNvPr id="178" name="CustomShape 14"/>
          <p:cNvSpPr/>
          <p:nvPr/>
        </p:nvSpPr>
        <p:spPr>
          <a:xfrm rot="19839000">
            <a:off x="3938760" y="3074040"/>
            <a:ext cx="847440" cy="249840"/>
          </a:xfrm>
          <a:custGeom>
            <a:avLst/>
            <a:gdLst/>
            <a:ahLst/>
            <a:rect l="l" t="t" r="r" b="b"/>
            <a:pathLst>
              <a:path w="2361" h="701">
                <a:moveTo>
                  <a:pt x="0" y="176"/>
                </a:moveTo>
                <a:lnTo>
                  <a:pt x="1769" y="174"/>
                </a:lnTo>
                <a:lnTo>
                  <a:pt x="1770" y="0"/>
                </a:lnTo>
                <a:lnTo>
                  <a:pt x="2360" y="350"/>
                </a:lnTo>
                <a:lnTo>
                  <a:pt x="1770" y="700"/>
                </a:lnTo>
                <a:lnTo>
                  <a:pt x="1770" y="524"/>
                </a:lnTo>
                <a:lnTo>
                  <a:pt x="0" y="526"/>
                </a:lnTo>
                <a:lnTo>
                  <a:pt x="0" y="176"/>
                </a:lnTo>
              </a:path>
            </a:pathLst>
          </a:cu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179" name="CustomShape 15"/>
          <p:cNvSpPr/>
          <p:nvPr/>
        </p:nvSpPr>
        <p:spPr>
          <a:xfrm rot="2075400">
            <a:off x="3928680" y="4081320"/>
            <a:ext cx="847440" cy="250200"/>
          </a:xfrm>
          <a:custGeom>
            <a:avLst/>
            <a:gdLst/>
            <a:ahLst/>
            <a:rect l="l" t="t" r="r" b="b"/>
            <a:pathLst>
              <a:path w="2361" h="702">
                <a:moveTo>
                  <a:pt x="1" y="175"/>
                </a:moveTo>
                <a:lnTo>
                  <a:pt x="1771" y="175"/>
                </a:lnTo>
                <a:lnTo>
                  <a:pt x="1770" y="0"/>
                </a:lnTo>
                <a:lnTo>
                  <a:pt x="2360" y="350"/>
                </a:lnTo>
                <a:lnTo>
                  <a:pt x="1770" y="701"/>
                </a:lnTo>
                <a:lnTo>
                  <a:pt x="1770" y="525"/>
                </a:lnTo>
                <a:lnTo>
                  <a:pt x="0" y="525"/>
                </a:lnTo>
                <a:lnTo>
                  <a:pt x="1" y="175"/>
                </a:lnTo>
              </a:path>
            </a:pathLst>
          </a:cu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180" name="CustomShape 16"/>
          <p:cNvSpPr/>
          <p:nvPr/>
        </p:nvSpPr>
        <p:spPr>
          <a:xfrm>
            <a:off x="4726080" y="4355280"/>
            <a:ext cx="479880" cy="394920"/>
          </a:xfrm>
          <a:prstGeom prst="ellipse">
            <a:avLst/>
          </a:pr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181" name="CustomShape 17"/>
          <p:cNvSpPr/>
          <p:nvPr/>
        </p:nvSpPr>
        <p:spPr>
          <a:xfrm>
            <a:off x="4980960" y="3193920"/>
            <a:ext cx="479880" cy="394920"/>
          </a:xfrm>
          <a:prstGeom prst="ellipse">
            <a:avLst/>
          </a:pr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182" name="CustomShape 18"/>
          <p:cNvSpPr/>
          <p:nvPr/>
        </p:nvSpPr>
        <p:spPr>
          <a:xfrm>
            <a:off x="4990320" y="390204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83" name="CustomShape 19"/>
          <p:cNvSpPr/>
          <p:nvPr/>
        </p:nvSpPr>
        <p:spPr>
          <a:xfrm rot="984000">
            <a:off x="4093560" y="3760560"/>
            <a:ext cx="847440" cy="249840"/>
          </a:xfrm>
          <a:custGeom>
            <a:avLst/>
            <a:gdLst/>
            <a:ahLst/>
            <a:rect l="l" t="t" r="r" b="b"/>
            <a:pathLst>
              <a:path w="2361" h="700">
                <a:moveTo>
                  <a:pt x="0" y="175"/>
                </a:moveTo>
                <a:lnTo>
                  <a:pt x="1770" y="175"/>
                </a:lnTo>
                <a:lnTo>
                  <a:pt x="1771" y="0"/>
                </a:lnTo>
                <a:lnTo>
                  <a:pt x="2360" y="349"/>
                </a:lnTo>
                <a:lnTo>
                  <a:pt x="1770" y="699"/>
                </a:lnTo>
                <a:lnTo>
                  <a:pt x="1771" y="524"/>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84" name="CustomShape 20"/>
          <p:cNvSpPr/>
          <p:nvPr/>
        </p:nvSpPr>
        <p:spPr>
          <a:xfrm>
            <a:off x="4990320" y="390204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85" name="CustomShape 21"/>
          <p:cNvSpPr/>
          <p:nvPr/>
        </p:nvSpPr>
        <p:spPr>
          <a:xfrm rot="984000">
            <a:off x="4093560" y="3760560"/>
            <a:ext cx="847440" cy="249840"/>
          </a:xfrm>
          <a:custGeom>
            <a:avLst/>
            <a:gdLst/>
            <a:ahLst/>
            <a:rect l="l" t="t" r="r" b="b"/>
            <a:pathLst>
              <a:path w="2361" h="700">
                <a:moveTo>
                  <a:pt x="0" y="175"/>
                </a:moveTo>
                <a:lnTo>
                  <a:pt x="1770" y="175"/>
                </a:lnTo>
                <a:lnTo>
                  <a:pt x="1771" y="0"/>
                </a:lnTo>
                <a:lnTo>
                  <a:pt x="2360" y="349"/>
                </a:lnTo>
                <a:lnTo>
                  <a:pt x="1770" y="699"/>
                </a:lnTo>
                <a:lnTo>
                  <a:pt x="1771" y="524"/>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86" name="CustomShape 22"/>
          <p:cNvSpPr/>
          <p:nvPr/>
        </p:nvSpPr>
        <p:spPr>
          <a:xfrm>
            <a:off x="1998360" y="3203280"/>
            <a:ext cx="479880" cy="394920"/>
          </a:xfrm>
          <a:prstGeom prst="ellipse">
            <a:avLst/>
          </a:pr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187" name="CustomShape 23"/>
          <p:cNvSpPr/>
          <p:nvPr/>
        </p:nvSpPr>
        <p:spPr>
          <a:xfrm>
            <a:off x="1832760" y="2627280"/>
            <a:ext cx="451800" cy="366480"/>
          </a:xfrm>
          <a:prstGeom prst="ellipse">
            <a:avLst/>
          </a:pr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188" name="CustomShape 24"/>
          <p:cNvSpPr/>
          <p:nvPr/>
        </p:nvSpPr>
        <p:spPr>
          <a:xfrm>
            <a:off x="1732680" y="4427280"/>
            <a:ext cx="479880" cy="394920"/>
          </a:xfrm>
          <a:prstGeom prst="ellipse">
            <a:avLst/>
          </a:pr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189" name="CustomShape 25"/>
          <p:cNvSpPr/>
          <p:nvPr/>
        </p:nvSpPr>
        <p:spPr>
          <a:xfrm rot="20986800">
            <a:off x="1057320" y="3341520"/>
            <a:ext cx="847800" cy="249840"/>
          </a:xfrm>
          <a:custGeom>
            <a:avLst/>
            <a:gdLst/>
            <a:ahLst/>
            <a:rect l="l" t="t" r="r" b="b"/>
            <a:pathLst>
              <a:path w="2362" h="701">
                <a:moveTo>
                  <a:pt x="0" y="176"/>
                </a:moveTo>
                <a:lnTo>
                  <a:pt x="1770" y="175"/>
                </a:lnTo>
                <a:lnTo>
                  <a:pt x="1770" y="0"/>
                </a:lnTo>
                <a:lnTo>
                  <a:pt x="2361" y="349"/>
                </a:lnTo>
                <a:lnTo>
                  <a:pt x="1771" y="700"/>
                </a:lnTo>
                <a:lnTo>
                  <a:pt x="1771" y="525"/>
                </a:lnTo>
                <a:lnTo>
                  <a:pt x="0" y="526"/>
                </a:lnTo>
                <a:lnTo>
                  <a:pt x="0" y="176"/>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90" name="CustomShape 26"/>
          <p:cNvSpPr/>
          <p:nvPr/>
        </p:nvSpPr>
        <p:spPr>
          <a:xfrm>
            <a:off x="504360" y="3440520"/>
            <a:ext cx="45144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91" name="CustomShape 27"/>
          <p:cNvSpPr/>
          <p:nvPr/>
        </p:nvSpPr>
        <p:spPr>
          <a:xfrm>
            <a:off x="1949040" y="386532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192" name="CustomShape 28"/>
          <p:cNvSpPr/>
          <p:nvPr/>
        </p:nvSpPr>
        <p:spPr>
          <a:xfrm rot="984000">
            <a:off x="1052280" y="3723840"/>
            <a:ext cx="847440" cy="249840"/>
          </a:xfrm>
          <a:custGeom>
            <a:avLst/>
            <a:gdLst/>
            <a:ahLst/>
            <a:rect l="l" t="t" r="r" b="b"/>
            <a:pathLst>
              <a:path w="2361" h="700">
                <a:moveTo>
                  <a:pt x="0" y="175"/>
                </a:moveTo>
                <a:lnTo>
                  <a:pt x="1770" y="175"/>
                </a:lnTo>
                <a:lnTo>
                  <a:pt x="1770" y="0"/>
                </a:lnTo>
                <a:lnTo>
                  <a:pt x="2360" y="350"/>
                </a:lnTo>
                <a:lnTo>
                  <a:pt x="1770" y="699"/>
                </a:lnTo>
                <a:lnTo>
                  <a:pt x="1770" y="524"/>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93" name="CustomShape 29"/>
          <p:cNvSpPr/>
          <p:nvPr/>
        </p:nvSpPr>
        <p:spPr>
          <a:xfrm rot="19839000">
            <a:off x="906840" y="3037320"/>
            <a:ext cx="847440" cy="249840"/>
          </a:xfrm>
          <a:custGeom>
            <a:avLst/>
            <a:gdLst/>
            <a:ahLst/>
            <a:rect l="l" t="t" r="r" b="b"/>
            <a:pathLst>
              <a:path w="2361" h="701">
                <a:moveTo>
                  <a:pt x="0" y="177"/>
                </a:moveTo>
                <a:lnTo>
                  <a:pt x="1770" y="175"/>
                </a:lnTo>
                <a:lnTo>
                  <a:pt x="1770" y="0"/>
                </a:lnTo>
                <a:lnTo>
                  <a:pt x="2360" y="350"/>
                </a:lnTo>
                <a:lnTo>
                  <a:pt x="1771" y="700"/>
                </a:lnTo>
                <a:lnTo>
                  <a:pt x="1770" y="525"/>
                </a:lnTo>
                <a:lnTo>
                  <a:pt x="0" y="527"/>
                </a:lnTo>
                <a:lnTo>
                  <a:pt x="0" y="177"/>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94" name="CustomShape 30"/>
          <p:cNvSpPr/>
          <p:nvPr/>
        </p:nvSpPr>
        <p:spPr>
          <a:xfrm rot="2075400">
            <a:off x="896760" y="4044600"/>
            <a:ext cx="847440" cy="250200"/>
          </a:xfrm>
          <a:custGeom>
            <a:avLst/>
            <a:gdLst/>
            <a:ahLst/>
            <a:rect l="l" t="t" r="r" b="b"/>
            <a:pathLst>
              <a:path w="2361" h="702">
                <a:moveTo>
                  <a:pt x="0" y="175"/>
                </a:moveTo>
                <a:lnTo>
                  <a:pt x="1770" y="175"/>
                </a:lnTo>
                <a:lnTo>
                  <a:pt x="1770" y="0"/>
                </a:lnTo>
                <a:lnTo>
                  <a:pt x="2360" y="350"/>
                </a:lnTo>
                <a:lnTo>
                  <a:pt x="1770" y="701"/>
                </a:lnTo>
                <a:lnTo>
                  <a:pt x="1770" y="525"/>
                </a:lnTo>
                <a:lnTo>
                  <a:pt x="0"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95" name="CustomShape 31"/>
          <p:cNvSpPr/>
          <p:nvPr/>
        </p:nvSpPr>
        <p:spPr>
          <a:xfrm>
            <a:off x="1998720" y="3203280"/>
            <a:ext cx="479880" cy="394920"/>
          </a:xfrm>
          <a:prstGeom prst="ellipse">
            <a:avLst/>
          </a:pr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196" name="CustomShape 32"/>
          <p:cNvSpPr/>
          <p:nvPr/>
        </p:nvSpPr>
        <p:spPr>
          <a:xfrm>
            <a:off x="1833120" y="2627280"/>
            <a:ext cx="451800" cy="366480"/>
          </a:xfrm>
          <a:prstGeom prst="ellipse">
            <a:avLst/>
          </a:pr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197" name="CustomShape 33"/>
          <p:cNvSpPr/>
          <p:nvPr/>
        </p:nvSpPr>
        <p:spPr>
          <a:xfrm>
            <a:off x="1733040" y="4427280"/>
            <a:ext cx="479880" cy="394920"/>
          </a:xfrm>
          <a:prstGeom prst="ellipse">
            <a:avLst/>
          </a:pr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198" name="CustomShape 34"/>
          <p:cNvSpPr/>
          <p:nvPr/>
        </p:nvSpPr>
        <p:spPr>
          <a:xfrm rot="20986800">
            <a:off x="7216560" y="3341520"/>
            <a:ext cx="847800" cy="249840"/>
          </a:xfrm>
          <a:custGeom>
            <a:avLst/>
            <a:gdLst/>
            <a:ahLst/>
            <a:rect l="l" t="t" r="r" b="b"/>
            <a:pathLst>
              <a:path w="2363" h="701">
                <a:moveTo>
                  <a:pt x="0" y="175"/>
                </a:moveTo>
                <a:lnTo>
                  <a:pt x="1770" y="175"/>
                </a:lnTo>
                <a:lnTo>
                  <a:pt x="1770" y="0"/>
                </a:lnTo>
                <a:lnTo>
                  <a:pt x="2362" y="349"/>
                </a:lnTo>
                <a:lnTo>
                  <a:pt x="1771" y="700"/>
                </a:lnTo>
                <a:lnTo>
                  <a:pt x="1771" y="524"/>
                </a:lnTo>
                <a:lnTo>
                  <a:pt x="1" y="526"/>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199" name="CustomShape 35"/>
          <p:cNvSpPr/>
          <p:nvPr/>
        </p:nvSpPr>
        <p:spPr>
          <a:xfrm>
            <a:off x="6663600" y="3440520"/>
            <a:ext cx="45144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200" name="CustomShape 36"/>
          <p:cNvSpPr/>
          <p:nvPr/>
        </p:nvSpPr>
        <p:spPr>
          <a:xfrm>
            <a:off x="8108280" y="386532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201" name="CustomShape 37"/>
          <p:cNvSpPr/>
          <p:nvPr/>
        </p:nvSpPr>
        <p:spPr>
          <a:xfrm rot="984000">
            <a:off x="7211520" y="3723840"/>
            <a:ext cx="847440" cy="249840"/>
          </a:xfrm>
          <a:custGeom>
            <a:avLst/>
            <a:gdLst/>
            <a:ahLst/>
            <a:rect l="l" t="t" r="r" b="b"/>
            <a:pathLst>
              <a:path w="2361" h="701">
                <a:moveTo>
                  <a:pt x="0" y="175"/>
                </a:moveTo>
                <a:lnTo>
                  <a:pt x="1770" y="176"/>
                </a:lnTo>
                <a:lnTo>
                  <a:pt x="1770" y="0"/>
                </a:lnTo>
                <a:lnTo>
                  <a:pt x="2360" y="350"/>
                </a:lnTo>
                <a:lnTo>
                  <a:pt x="1770" y="700"/>
                </a:lnTo>
                <a:lnTo>
                  <a:pt x="1770" y="525"/>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202" name="CustomShape 38"/>
          <p:cNvSpPr/>
          <p:nvPr/>
        </p:nvSpPr>
        <p:spPr>
          <a:xfrm rot="2075400">
            <a:off x="7056000" y="4044600"/>
            <a:ext cx="847440" cy="250200"/>
          </a:xfrm>
          <a:custGeom>
            <a:avLst/>
            <a:gdLst/>
            <a:ahLst/>
            <a:rect l="l" t="t" r="r" b="b"/>
            <a:pathLst>
              <a:path w="2361" h="702">
                <a:moveTo>
                  <a:pt x="0" y="175"/>
                </a:moveTo>
                <a:lnTo>
                  <a:pt x="1770" y="175"/>
                </a:lnTo>
                <a:lnTo>
                  <a:pt x="1770" y="0"/>
                </a:lnTo>
                <a:lnTo>
                  <a:pt x="2360" y="350"/>
                </a:lnTo>
                <a:lnTo>
                  <a:pt x="1770" y="701"/>
                </a:lnTo>
                <a:lnTo>
                  <a:pt x="1770" y="525"/>
                </a:lnTo>
                <a:lnTo>
                  <a:pt x="0"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203" name="CustomShape 39"/>
          <p:cNvSpPr/>
          <p:nvPr/>
        </p:nvSpPr>
        <p:spPr>
          <a:xfrm>
            <a:off x="8157960" y="3203280"/>
            <a:ext cx="479880" cy="394920"/>
          </a:xfrm>
          <a:prstGeom prst="ellipse">
            <a:avLst/>
          </a:pr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204" name="CustomShape 40"/>
          <p:cNvSpPr/>
          <p:nvPr/>
        </p:nvSpPr>
        <p:spPr>
          <a:xfrm>
            <a:off x="7992360" y="2627280"/>
            <a:ext cx="451800" cy="366480"/>
          </a:xfrm>
          <a:prstGeom prst="ellipse">
            <a:avLst/>
          </a:pr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205" name="CustomShape 41"/>
          <p:cNvSpPr/>
          <p:nvPr/>
        </p:nvSpPr>
        <p:spPr>
          <a:xfrm>
            <a:off x="7892280" y="4427280"/>
            <a:ext cx="479880" cy="394920"/>
          </a:xfrm>
          <a:prstGeom prst="ellipse">
            <a:avLst/>
          </a:pr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206" name="CustomShape 42"/>
          <p:cNvSpPr/>
          <p:nvPr/>
        </p:nvSpPr>
        <p:spPr>
          <a:xfrm rot="20986800">
            <a:off x="7216920" y="3341520"/>
            <a:ext cx="847800" cy="249840"/>
          </a:xfrm>
          <a:custGeom>
            <a:avLst/>
            <a:gdLst/>
            <a:ahLst/>
            <a:rect l="l" t="t" r="r" b="b"/>
            <a:pathLst>
              <a:path w="2363" h="701">
                <a:moveTo>
                  <a:pt x="0" y="175"/>
                </a:moveTo>
                <a:lnTo>
                  <a:pt x="1770" y="175"/>
                </a:lnTo>
                <a:lnTo>
                  <a:pt x="1770" y="0"/>
                </a:lnTo>
                <a:lnTo>
                  <a:pt x="2362" y="349"/>
                </a:lnTo>
                <a:lnTo>
                  <a:pt x="1771" y="700"/>
                </a:lnTo>
                <a:lnTo>
                  <a:pt x="1771" y="525"/>
                </a:lnTo>
                <a:lnTo>
                  <a:pt x="1" y="526"/>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207" name="CustomShape 43"/>
          <p:cNvSpPr/>
          <p:nvPr/>
        </p:nvSpPr>
        <p:spPr>
          <a:xfrm>
            <a:off x="6663960" y="3440520"/>
            <a:ext cx="45144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208" name="CustomShape 44"/>
          <p:cNvSpPr/>
          <p:nvPr/>
        </p:nvSpPr>
        <p:spPr>
          <a:xfrm>
            <a:off x="8108640" y="3865320"/>
            <a:ext cx="479880" cy="394920"/>
          </a:xfrm>
          <a:prstGeom prst="ellipse">
            <a:avLst/>
          </a:prstGeom>
          <a:gradFill rotWithShape="0">
            <a:gsLst>
              <a:gs pos="0">
                <a:srgbClr val="99ff66"/>
              </a:gs>
              <a:gs pos="100000">
                <a:srgbClr val="4e9a06"/>
              </a:gs>
            </a:gsLst>
            <a:lin ang="3600000"/>
          </a:gradFill>
          <a:ln>
            <a:solidFill>
              <a:srgbClr val="3465a4"/>
            </a:solidFill>
          </a:ln>
        </p:spPr>
        <p:style>
          <a:lnRef idx="0"/>
          <a:fillRef idx="0"/>
          <a:effectRef idx="0"/>
          <a:fontRef idx="minor"/>
        </p:style>
      </p:sp>
      <p:sp>
        <p:nvSpPr>
          <p:cNvPr id="209" name="CustomShape 45"/>
          <p:cNvSpPr/>
          <p:nvPr/>
        </p:nvSpPr>
        <p:spPr>
          <a:xfrm rot="984000">
            <a:off x="7211880" y="3723840"/>
            <a:ext cx="847440" cy="249840"/>
          </a:xfrm>
          <a:custGeom>
            <a:avLst/>
            <a:gdLst/>
            <a:ahLst/>
            <a:rect l="l" t="t" r="r" b="b"/>
            <a:pathLst>
              <a:path w="2361" h="701">
                <a:moveTo>
                  <a:pt x="0" y="175"/>
                </a:moveTo>
                <a:lnTo>
                  <a:pt x="1770" y="175"/>
                </a:lnTo>
                <a:lnTo>
                  <a:pt x="1770" y="0"/>
                </a:lnTo>
                <a:lnTo>
                  <a:pt x="2360" y="350"/>
                </a:lnTo>
                <a:lnTo>
                  <a:pt x="1770" y="700"/>
                </a:lnTo>
                <a:lnTo>
                  <a:pt x="1770" y="524"/>
                </a:lnTo>
                <a:lnTo>
                  <a:pt x="1" y="525"/>
                </a:lnTo>
                <a:lnTo>
                  <a:pt x="0" y="175"/>
                </a:lnTo>
              </a:path>
            </a:pathLst>
          </a:custGeom>
          <a:gradFill rotWithShape="0">
            <a:gsLst>
              <a:gs pos="0">
                <a:srgbClr val="00ff66"/>
              </a:gs>
              <a:gs pos="100000">
                <a:srgbClr val="4e9a06"/>
              </a:gs>
            </a:gsLst>
            <a:lin ang="3600000"/>
          </a:gradFill>
          <a:ln>
            <a:solidFill>
              <a:srgbClr val="3465a4"/>
            </a:solidFill>
          </a:ln>
        </p:spPr>
        <p:style>
          <a:lnRef idx="0"/>
          <a:fillRef idx="0"/>
          <a:effectRef idx="0"/>
          <a:fontRef idx="minor"/>
        </p:style>
      </p:sp>
      <p:sp>
        <p:nvSpPr>
          <p:cNvPr id="210" name="CustomShape 46"/>
          <p:cNvSpPr/>
          <p:nvPr/>
        </p:nvSpPr>
        <p:spPr>
          <a:xfrm>
            <a:off x="8158320" y="3203280"/>
            <a:ext cx="479880" cy="394920"/>
          </a:xfrm>
          <a:prstGeom prst="ellipse">
            <a:avLst/>
          </a:prstGeom>
          <a:gradFill rotWithShape="0">
            <a:gsLst>
              <a:gs pos="0">
                <a:srgbClr val="fce94f"/>
              </a:gs>
              <a:gs pos="100000">
                <a:srgbClr val="cc9900"/>
              </a:gs>
            </a:gsLst>
            <a:lin ang="3600000"/>
          </a:gradFill>
          <a:ln>
            <a:solidFill>
              <a:srgbClr val="3465a4"/>
            </a:solidFill>
          </a:ln>
        </p:spPr>
        <p:style>
          <a:lnRef idx="0"/>
          <a:fillRef idx="0"/>
          <a:effectRef idx="0"/>
          <a:fontRef idx="minor"/>
        </p:style>
      </p:sp>
      <p:sp>
        <p:nvSpPr>
          <p:cNvPr id="211" name="CustomShape 47"/>
          <p:cNvSpPr/>
          <p:nvPr/>
        </p:nvSpPr>
        <p:spPr>
          <a:xfrm>
            <a:off x="7992720" y="2627280"/>
            <a:ext cx="451800" cy="366480"/>
          </a:xfrm>
          <a:prstGeom prst="ellipse">
            <a:avLst/>
          </a:prstGeom>
          <a:gradFill rotWithShape="0">
            <a:gsLst>
              <a:gs pos="0">
                <a:srgbClr val="9999ff"/>
              </a:gs>
              <a:gs pos="100000">
                <a:srgbClr val="204a87"/>
              </a:gs>
            </a:gsLst>
            <a:lin ang="3600000"/>
          </a:gradFill>
          <a:ln>
            <a:solidFill>
              <a:srgbClr val="3465a4"/>
            </a:solidFill>
          </a:ln>
        </p:spPr>
        <p:style>
          <a:lnRef idx="0"/>
          <a:fillRef idx="0"/>
          <a:effectRef idx="0"/>
          <a:fontRef idx="minor"/>
        </p:style>
      </p:sp>
      <p:sp>
        <p:nvSpPr>
          <p:cNvPr id="212" name="CustomShape 48"/>
          <p:cNvSpPr/>
          <p:nvPr/>
        </p:nvSpPr>
        <p:spPr>
          <a:xfrm>
            <a:off x="7892640" y="4427280"/>
            <a:ext cx="479880" cy="394920"/>
          </a:xfrm>
          <a:prstGeom prst="ellipse">
            <a:avLst/>
          </a:pr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213" name="CustomShape 49"/>
          <p:cNvSpPr/>
          <p:nvPr/>
        </p:nvSpPr>
        <p:spPr>
          <a:xfrm rot="2075400">
            <a:off x="7046280" y="4054320"/>
            <a:ext cx="847440" cy="250200"/>
          </a:xfrm>
          <a:custGeom>
            <a:avLst/>
            <a:gdLst/>
            <a:ahLst/>
            <a:rect l="l" t="t" r="r" b="b"/>
            <a:pathLst>
              <a:path w="2361" h="702">
                <a:moveTo>
                  <a:pt x="0" y="175"/>
                </a:moveTo>
                <a:lnTo>
                  <a:pt x="1770" y="175"/>
                </a:lnTo>
                <a:lnTo>
                  <a:pt x="1770" y="0"/>
                </a:lnTo>
                <a:lnTo>
                  <a:pt x="2360" y="350"/>
                </a:lnTo>
                <a:lnTo>
                  <a:pt x="1770" y="701"/>
                </a:lnTo>
                <a:lnTo>
                  <a:pt x="1770" y="525"/>
                </a:lnTo>
                <a:lnTo>
                  <a:pt x="0" y="525"/>
                </a:lnTo>
                <a:lnTo>
                  <a:pt x="0" y="175"/>
                </a:lnTo>
              </a:path>
            </a:pathLst>
          </a:custGeom>
          <a:gradFill rotWithShape="0">
            <a:gsLst>
              <a:gs pos="0">
                <a:srgbClr val="ffcc00"/>
              </a:gs>
              <a:gs pos="100000">
                <a:srgbClr val="cc0066"/>
              </a:gs>
            </a:gsLst>
            <a:lin ang="3600000"/>
          </a:gradFill>
          <a:ln>
            <a:solidFill>
              <a:srgbClr val="3465a4"/>
            </a:solidFill>
          </a:ln>
        </p:spPr>
        <p:style>
          <a:lnRef idx="0"/>
          <a:fillRef idx="0"/>
          <a:effectRef idx="0"/>
          <a:fontRef idx="minor"/>
        </p:style>
      </p:sp>
      <p:sp>
        <p:nvSpPr>
          <p:cNvPr id="214" name="CustomShape 50"/>
          <p:cNvSpPr/>
          <p:nvPr/>
        </p:nvSpPr>
        <p:spPr>
          <a:xfrm rot="19788600">
            <a:off x="7131600" y="3035880"/>
            <a:ext cx="847440" cy="250200"/>
          </a:xfrm>
          <a:custGeom>
            <a:avLst/>
            <a:gdLst/>
            <a:ahLst/>
            <a:rect l="l" t="t" r="r" b="b"/>
            <a:pathLst>
              <a:path w="2361" h="702">
                <a:moveTo>
                  <a:pt x="0" y="178"/>
                </a:moveTo>
                <a:lnTo>
                  <a:pt x="1770" y="175"/>
                </a:lnTo>
                <a:lnTo>
                  <a:pt x="1769" y="0"/>
                </a:lnTo>
                <a:lnTo>
                  <a:pt x="2360" y="350"/>
                </a:lnTo>
                <a:lnTo>
                  <a:pt x="1770" y="701"/>
                </a:lnTo>
                <a:lnTo>
                  <a:pt x="1770" y="526"/>
                </a:lnTo>
                <a:lnTo>
                  <a:pt x="0" y="528"/>
                </a:lnTo>
                <a:lnTo>
                  <a:pt x="0" y="178"/>
                </a:lnTo>
              </a:path>
            </a:pathLst>
          </a:custGeom>
          <a:gradFill rotWithShape="0">
            <a:gsLst>
              <a:gs pos="0">
                <a:srgbClr val="ffcc00"/>
              </a:gs>
              <a:gs pos="100000">
                <a:srgbClr val="cc0066"/>
              </a:gs>
            </a:gsLst>
            <a:lin ang="3600000"/>
          </a:gradFill>
          <a:ln>
            <a:solidFill>
              <a:srgbClr val="3465a4"/>
            </a:solidFill>
          </a:ln>
        </p:spPr>
        <p:style>
          <a:lnRef idx="0"/>
          <a:fillRef idx="0"/>
          <a:effectRef idx="0"/>
          <a:fontRef idx="minor"/>
        </p:style>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The pub/sub Mesh Algorithm</a:t>
            </a:r>
            <a:endParaRPr b="0" lang="en-US" sz="3200" spc="-1" strike="noStrike">
              <a:latin typeface="Arial"/>
            </a:endParaRPr>
          </a:p>
        </p:txBody>
      </p:sp>
      <p:sp>
        <p:nvSpPr>
          <p:cNvPr id="216" name="CustomShape 2"/>
          <p:cNvSpPr/>
          <p:nvPr/>
        </p:nvSpPr>
        <p:spPr>
          <a:xfrm>
            <a:off x="190080" y="96984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Web server with date-indexed tree.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local/national files uploaded to local server.</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Local server is both web server and message broker.</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Message posted locally for each file.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Peers subscribed, see file, might download</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If downloaded, post locally for their peers.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If everyone does it, we end up with a shared tree.</a:t>
            </a: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17"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B660D064-B6BB-49CC-AB07-34F4DA429477}"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182880" y="9144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Result of Composition is a mesh</a:t>
            </a:r>
            <a:endParaRPr b="0" lang="en-US" sz="3200" spc="-1" strike="noStrike">
              <a:latin typeface="Arial"/>
            </a:endParaRPr>
          </a:p>
        </p:txBody>
      </p:sp>
      <p:pic>
        <p:nvPicPr>
          <p:cNvPr id="219" name="" descr=""/>
          <p:cNvPicPr/>
          <p:nvPr/>
        </p:nvPicPr>
        <p:blipFill>
          <a:blip r:embed="rId1"/>
          <a:stretch/>
        </p:blipFill>
        <p:spPr>
          <a:xfrm>
            <a:off x="822960" y="1065600"/>
            <a:ext cx="6946200" cy="5123520"/>
          </a:xfrm>
          <a:prstGeom prst="rect">
            <a:avLst/>
          </a:prstGeom>
          <a:ln>
            <a:noFill/>
          </a:ln>
        </p:spPr>
      </p:pic>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Slightly Lower Bandwidth Costs?</a:t>
            </a:r>
            <a:endParaRPr b="0" lang="en-US" sz="3200" spc="-1" strike="noStrike">
              <a:latin typeface="Arial"/>
            </a:endParaRPr>
          </a:p>
        </p:txBody>
      </p:sp>
      <p:sp>
        <p:nvSpPr>
          <p:cNvPr id="221" name="CustomShape 2"/>
          <p:cNvSpPr/>
          <p:nvPr/>
        </p:nvSpPr>
        <p:spPr>
          <a:xfrm>
            <a:off x="95040" y="73152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GTS is implemented over RMDCN</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Logically point to point, physically star.</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Links are symmetric (upload/download speeds)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RTH’s need more bandwidth to feed their clients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Mesh distributes uplinks among peers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uplink of most peers is less used (but costs!)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Peers uplink more, RTH less.</a:t>
            </a:r>
            <a:endParaRPr b="0" lang="en-US" sz="2800" spc="-1" strike="noStrike">
              <a:latin typeface="Arial"/>
            </a:endParaRPr>
          </a:p>
          <a:p>
            <a:pPr marL="228600" indent="-224640">
              <a:lnSpc>
                <a:spcPct val="100000"/>
              </a:lnSpc>
              <a:spcBef>
                <a:spcPts val="1134"/>
              </a:spcBef>
              <a:buClr>
                <a:srgbClr val="44697d"/>
              </a:buClr>
              <a:buFont typeface="Arial"/>
              <a:buChar char="•"/>
            </a:pPr>
            <a:r>
              <a:rPr b="0" lang="en-US" sz="2800" spc="-1" strike="noStrike">
                <a:solidFill>
                  <a:srgbClr val="000000"/>
                </a:solidFill>
                <a:latin typeface="Arial"/>
                <a:ea typeface="DejaVu Sans"/>
              </a:rPr>
              <a:t>May reduce cost of network, on the whole.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At least will distribute more fairly.</a:t>
            </a:r>
            <a:endParaRPr b="0" lang="en-US" sz="2800" spc="-1" strike="noStrike">
              <a:latin typeface="Arial"/>
            </a:endParaRPr>
          </a:p>
        </p:txBody>
      </p:sp>
      <p:sp>
        <p:nvSpPr>
          <p:cNvPr id="222"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FCC2576F-90FB-4957-9874-92B6B6D9D7AE}"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Status of Sarracenia (pub/sub on AMQP)</a:t>
            </a:r>
            <a:endParaRPr b="0" lang="en-US" sz="3200" spc="-1" strike="noStrike">
              <a:latin typeface="Arial"/>
            </a:endParaRPr>
          </a:p>
        </p:txBody>
      </p:sp>
      <p:sp>
        <p:nvSpPr>
          <p:cNvPr id="224" name="CustomShape 2"/>
          <p:cNvSpPr/>
          <p:nvPr/>
        </p:nvSpPr>
        <p:spPr>
          <a:xfrm>
            <a:off x="277920" y="6807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deployed on about 100 servers (but not in a mesh)</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Apache/httpd,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OpenSSH &amp;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RabbitMQ.  </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Deployed on Linux, many other uses cases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Ubuntu 12.04 → 18.04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Python 3.2 → 3.7</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 little more work for: redhat/centos/suse</a:t>
            </a:r>
            <a:endParaRPr b="0" lang="en-US" sz="2800" spc="-1" strike="noStrike">
              <a:latin typeface="Arial"/>
            </a:endParaRPr>
          </a:p>
          <a:p>
            <a:pPr>
              <a:lnSpc>
                <a:spcPct val="100000"/>
              </a:lnSpc>
              <a:spcBef>
                <a:spcPts val="561"/>
              </a:spcBef>
            </a:pP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25"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B10B9E0C-65BD-4E03-B29F-EA052C67D24B}"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6" name="" descr=""/>
          <p:cNvPicPr/>
          <p:nvPr/>
        </p:nvPicPr>
        <p:blipFill>
          <a:blip r:embed="rId1"/>
          <a:stretch/>
        </p:blipFill>
        <p:spPr>
          <a:xfrm>
            <a:off x="231840" y="1005840"/>
            <a:ext cx="8679600" cy="5116320"/>
          </a:xfrm>
          <a:prstGeom prst="rect">
            <a:avLst/>
          </a:prstGeom>
          <a:ln>
            <a:noFill/>
          </a:ln>
        </p:spPr>
      </p:pic>
      <p:sp>
        <p:nvSpPr>
          <p:cNvPr id="227" name="CustomShape 1"/>
          <p:cNvSpPr/>
          <p:nvPr/>
        </p:nvSpPr>
        <p:spPr>
          <a:xfrm>
            <a:off x="182880" y="9144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Daily AMQP Pub/Sub at CMC, Early 2018</a:t>
            </a:r>
            <a:endParaRPr b="0" lang="en-US" sz="3200" spc="-1" strike="noStrike">
              <a:latin typeface="Arial"/>
            </a:endParaRPr>
          </a:p>
        </p:txBody>
      </p:sp>
      <p:sp>
        <p:nvSpPr>
          <p:cNvPr id="228" name="CustomShape 2"/>
          <p:cNvSpPr/>
          <p:nvPr/>
        </p:nvSpPr>
        <p:spPr>
          <a:xfrm>
            <a:off x="2926080" y="1060560"/>
            <a:ext cx="3016800" cy="493200"/>
          </a:xfrm>
          <a:prstGeom prst="rect">
            <a:avLst/>
          </a:prstGeom>
          <a:solidFill>
            <a:srgbClr val="ffffff"/>
          </a:solid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WIS 2 Should Move More, Larger Data Types</a:t>
            </a:r>
            <a:endParaRPr b="0" lang="en-US" sz="3200" spc="-1" strike="noStrike">
              <a:latin typeface="Arial"/>
            </a:endParaRPr>
          </a:p>
        </p:txBody>
      </p:sp>
      <p:sp>
        <p:nvSpPr>
          <p:cNvPr id="129" name="CustomShape 2"/>
          <p:cNvSpPr/>
          <p:nvPr/>
        </p:nvSpPr>
        <p:spPr>
          <a:xfrm>
            <a:off x="231840" y="12286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important data sets are much larger.</a:t>
            </a:r>
            <a:endParaRPr b="0" lang="en-US" sz="28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Earth Observation Satellite</a:t>
            </a:r>
            <a:endParaRPr b="0" lang="en-US" sz="24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Meteorological Radar</a:t>
            </a:r>
            <a:endParaRPr b="0" lang="en-US" sz="24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Meteorological/Environmental Observations (many types)</a:t>
            </a:r>
            <a:endParaRPr b="0" lang="en-US" sz="24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Aviation Forecasts (ASCII &amp; XML)</a:t>
            </a:r>
            <a:endParaRPr b="0" lang="en-US" sz="24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NWP Model products (.grib, .hdf, NetCDF, etc… )</a:t>
            </a:r>
            <a:endParaRPr b="0" lang="en-US" sz="2400" spc="-1" strike="noStrike">
              <a:latin typeface="Arial"/>
            </a:endParaRPr>
          </a:p>
          <a:p>
            <a:pPr lvl="1" marL="457200" indent="-224640">
              <a:lnSpc>
                <a:spcPct val="100000"/>
              </a:lnSpc>
              <a:spcBef>
                <a:spcPts val="479"/>
              </a:spcBef>
              <a:buClr>
                <a:srgbClr val="44697d"/>
              </a:buClr>
              <a:buSzPct val="80000"/>
              <a:buFont typeface="Wingdings" charset="2"/>
              <a:buChar char=""/>
            </a:pPr>
            <a:r>
              <a:rPr b="0" lang="en-US" sz="2400" spc="-1" strike="noStrike">
                <a:solidFill>
                  <a:srgbClr val="000000"/>
                </a:solidFill>
                <a:latin typeface="Arial"/>
                <a:ea typeface="DejaVu Sans"/>
              </a:rPr>
              <a:t>CAP Warnings can embed media (complex type, large.)</a:t>
            </a:r>
            <a:endParaRPr b="0" lang="en-US" sz="2400" spc="-1" strike="noStrike">
              <a:latin typeface="Arial"/>
            </a:endParaRPr>
          </a:p>
          <a:p>
            <a:pPr marL="228600" indent="-224640">
              <a:lnSpc>
                <a:spcPct val="100000"/>
              </a:lnSpc>
              <a:spcBef>
                <a:spcPts val="1417"/>
              </a:spcBef>
              <a:buClr>
                <a:srgbClr val="44697d"/>
              </a:buClr>
              <a:buFont typeface="Arial"/>
              <a:buChar char="•"/>
            </a:pPr>
            <a:r>
              <a:rPr b="0" lang="en-US" sz="2400" spc="-1" strike="noStrike">
                <a:solidFill>
                  <a:srgbClr val="000000"/>
                </a:solidFill>
                <a:latin typeface="Arial"/>
                <a:ea typeface="DejaVu Sans"/>
              </a:rPr>
              <a:t>Non GTS exchanges dwarf GTS</a:t>
            </a:r>
            <a:endParaRPr b="0" lang="en-US" sz="2400" spc="-1" strike="noStrike">
              <a:latin typeface="Arial"/>
            </a:endParaRPr>
          </a:p>
          <a:p>
            <a:pPr lvl="1" marL="457200" indent="-224640">
              <a:lnSpc>
                <a:spcPct val="100000"/>
              </a:lnSpc>
              <a:spcBef>
                <a:spcPts val="1134"/>
              </a:spcBef>
              <a:buClr>
                <a:srgbClr val="44697d"/>
              </a:buClr>
              <a:buSzPct val="80000"/>
              <a:buFont typeface="Wingdings" charset="2"/>
              <a:buChar char=""/>
            </a:pPr>
            <a:r>
              <a:rPr b="0" lang="en-US" sz="2400" spc="-1" strike="noStrike">
                <a:solidFill>
                  <a:srgbClr val="000000"/>
                </a:solidFill>
                <a:latin typeface="Arial"/>
                <a:ea typeface="DejaVu Sans"/>
              </a:rPr>
              <a:t>No longer only small text files</a:t>
            </a:r>
            <a:endParaRPr b="0" lang="en-US" sz="2400" spc="-1" strike="noStrike">
              <a:latin typeface="Arial"/>
            </a:endParaRPr>
          </a:p>
          <a:p>
            <a:pPr lvl="1" marL="457200" indent="-224640">
              <a:lnSpc>
                <a:spcPct val="100000"/>
              </a:lnSpc>
              <a:spcBef>
                <a:spcPts val="1134"/>
              </a:spcBef>
              <a:buClr>
                <a:srgbClr val="44697d"/>
              </a:buClr>
              <a:buSzPct val="80000"/>
              <a:buFont typeface="Wingdings" charset="2"/>
              <a:buChar char=""/>
            </a:pPr>
            <a:r>
              <a:rPr b="0" lang="en-US" sz="2400" spc="-1" strike="noStrike">
                <a:solidFill>
                  <a:srgbClr val="000000"/>
                </a:solidFill>
                <a:latin typeface="Arial"/>
                <a:ea typeface="DejaVu Sans"/>
              </a:rPr>
              <a:t>Formats vary over time (relatively quickly)</a:t>
            </a:r>
            <a:endParaRPr b="0" lang="en-US" sz="2400" spc="-1" strike="noStrike">
              <a:latin typeface="Arial"/>
            </a:endParaRPr>
          </a:p>
        </p:txBody>
      </p:sp>
      <p:sp>
        <p:nvSpPr>
          <p:cNvPr id="130"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0B667249-419B-49D9-A9F0-D08C5014BBAA}"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182880" y="9144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Snapshot of Main Internal Broker</a:t>
            </a:r>
            <a:endParaRPr b="0" lang="en-US" sz="3200" spc="-1" strike="noStrike">
              <a:latin typeface="Arial"/>
            </a:endParaRPr>
          </a:p>
        </p:txBody>
      </p:sp>
      <p:pic>
        <p:nvPicPr>
          <p:cNvPr id="230" name="" descr=""/>
          <p:cNvPicPr/>
          <p:nvPr/>
        </p:nvPicPr>
        <p:blipFill>
          <a:blip r:embed="rId1"/>
          <a:stretch/>
        </p:blipFill>
        <p:spPr>
          <a:xfrm>
            <a:off x="1220760" y="707400"/>
            <a:ext cx="6185880" cy="5419080"/>
          </a:xfrm>
          <a:prstGeom prst="rect">
            <a:avLst/>
          </a:prstGeom>
          <a:ln>
            <a:noFill/>
          </a:ln>
        </p:spPr>
      </p:pic>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Next Steps for Canadian Stack (Sarracenia)</a:t>
            </a:r>
            <a:endParaRPr b="0" lang="en-US" sz="3200" spc="-1" strike="noStrike">
              <a:latin typeface="Arial"/>
            </a:endParaRPr>
          </a:p>
        </p:txBody>
      </p:sp>
      <p:sp>
        <p:nvSpPr>
          <p:cNvPr id="232" name="CustomShape 2"/>
          <p:cNvSpPr/>
          <p:nvPr/>
        </p:nvSpPr>
        <p:spPr>
          <a:xfrm>
            <a:off x="274320" y="6400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AMQP 0.9 works well without server-side code.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Continue decommissioning old services </a:t>
            </a:r>
            <a:endParaRPr b="0" lang="en-US" sz="2800" spc="-1" strike="noStrike">
              <a:latin typeface="Arial"/>
            </a:endParaRPr>
          </a:p>
          <a:p>
            <a:pPr lvl="1" marL="864000" indent="-320400">
              <a:lnSpc>
                <a:spcPct val="100000"/>
              </a:lnSpc>
              <a:spcBef>
                <a:spcPts val="561"/>
              </a:spcBef>
              <a:buClr>
                <a:srgbClr val="000000"/>
              </a:buClr>
              <a:buSzPct val="75000"/>
              <a:buFont typeface="Symbol"/>
              <a:buChar char=""/>
            </a:pPr>
            <a:r>
              <a:rPr b="0" lang="en-US" sz="2800" spc="-1" strike="noStrike">
                <a:solidFill>
                  <a:srgbClr val="000000"/>
                </a:solidFill>
                <a:latin typeface="Arial"/>
                <a:ea typeface="DejaVu Sans"/>
              </a:rPr>
              <a:t>HPC Mirroring v2</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V03 (pure JSON) data format:</a:t>
            </a:r>
            <a:endParaRPr b="0" lang="en-US" sz="2800" spc="-1" strike="noStrike">
              <a:latin typeface="Arial"/>
            </a:endParaRPr>
          </a:p>
          <a:p>
            <a:pPr lvl="1" marL="864000" indent="-320400">
              <a:lnSpc>
                <a:spcPct val="100000"/>
              </a:lnSpc>
              <a:spcBef>
                <a:spcPts val="561"/>
              </a:spcBef>
              <a:buClr>
                <a:srgbClr val="000000"/>
              </a:buClr>
              <a:buSzPct val="75000"/>
              <a:buFont typeface="Symbol"/>
              <a:buChar char=""/>
            </a:pPr>
            <a:r>
              <a:rPr b="0" lang="en-US" sz="2800" spc="-1" strike="noStrike">
                <a:solidFill>
                  <a:srgbClr val="000000"/>
                </a:solidFill>
                <a:latin typeface="Arial"/>
                <a:ea typeface="DejaVu Sans"/>
              </a:rPr>
              <a:t>Fixes 255 character limit AMQP headers</a:t>
            </a:r>
            <a:endParaRPr b="0" lang="en-US" sz="2800" spc="-1" strike="noStrike">
              <a:latin typeface="Arial"/>
            </a:endParaRPr>
          </a:p>
          <a:p>
            <a:pPr lvl="1" marL="864000" indent="-320400">
              <a:lnSpc>
                <a:spcPct val="100000"/>
              </a:lnSpc>
              <a:spcBef>
                <a:spcPts val="561"/>
              </a:spcBef>
              <a:buClr>
                <a:srgbClr val="000000"/>
              </a:buClr>
              <a:buSzPct val="75000"/>
              <a:buFont typeface="Symbol"/>
              <a:buChar char=""/>
            </a:pPr>
            <a:r>
              <a:rPr b="0" lang="en-US" sz="2800" spc="-1" strike="noStrike">
                <a:solidFill>
                  <a:srgbClr val="000000"/>
                </a:solidFill>
                <a:latin typeface="Arial"/>
                <a:ea typeface="DejaVu Sans"/>
              </a:rPr>
              <a:t>Compatible with MQTTv3X</a:t>
            </a:r>
            <a:endParaRPr b="0" lang="en-US" sz="2800" spc="-1" strike="noStrike">
              <a:latin typeface="Arial"/>
            </a:endParaRPr>
          </a:p>
          <a:p>
            <a:pPr lvl="1" marL="864000" indent="-320400">
              <a:lnSpc>
                <a:spcPct val="100000"/>
              </a:lnSpc>
              <a:spcBef>
                <a:spcPts val="561"/>
              </a:spcBef>
              <a:buClr>
                <a:srgbClr val="000000"/>
              </a:buClr>
              <a:buSzPct val="75000"/>
              <a:buFont typeface="Symbol"/>
              <a:buChar char=""/>
            </a:pPr>
            <a:r>
              <a:rPr b="0" lang="en-US" sz="2800" spc="-1" strike="noStrike">
                <a:solidFill>
                  <a:srgbClr val="000000"/>
                </a:solidFill>
                <a:latin typeface="Arial"/>
                <a:ea typeface="DejaVu Sans"/>
              </a:rPr>
              <a:t>Prototype in Sarracenia v2.19.01b1</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MQTT? ( </a:t>
            </a:r>
            <a:r>
              <a:rPr b="0" lang="en-US" sz="2800" spc="-1" strike="noStrike" u="sng">
                <a:solidFill>
                  <a:srgbClr val="0000ff"/>
                </a:solidFill>
                <a:uFillTx/>
                <a:latin typeface="Arial"/>
                <a:ea typeface="DejaVu Sans"/>
                <a:hlinkClick r:id="rId1"/>
              </a:rPr>
              <a:t>https://github.com/MetPX/wmo_mesh</a:t>
            </a:r>
            <a:r>
              <a:rPr b="0" lang="en-US" sz="2800" spc="-1" strike="noStrike">
                <a:solidFill>
                  <a:srgbClr val="000000"/>
                </a:solidFill>
                <a:latin typeface="Arial"/>
                <a:ea typeface="DejaVu Sans"/>
              </a:rPr>
              <a:t> ) </a:t>
            </a: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33"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6CF41ED8-D763-462D-829D-DC9CA8FCABC4}"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Questions</a:t>
            </a:r>
            <a:endParaRPr b="0" lang="en-US" sz="3200" spc="-1" strike="noStrike">
              <a:latin typeface="Arial"/>
            </a:endParaRPr>
          </a:p>
        </p:txBody>
      </p:sp>
      <p:sp>
        <p:nvSpPr>
          <p:cNvPr id="235" name="CustomShape 2"/>
          <p:cNvSpPr/>
          <p:nvPr/>
        </p:nvSpPr>
        <p:spPr>
          <a:xfrm>
            <a:off x="274320" y="6400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Agree on approach?:</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distribute a common tree with pub/sub.</a:t>
            </a:r>
            <a:endParaRPr b="0" lang="en-US" sz="2800" spc="-1" strike="noStrike">
              <a:latin typeface="Arial"/>
            </a:endParaRPr>
          </a:p>
          <a:p>
            <a:pPr marL="228600" indent="-224640">
              <a:lnSpc>
                <a:spcPct val="100000"/>
              </a:lnSpc>
              <a:spcBef>
                <a:spcPts val="1134"/>
              </a:spcBef>
              <a:buClr>
                <a:srgbClr val="44697d"/>
              </a:buClr>
              <a:buFont typeface="Arial"/>
              <a:buChar char="•"/>
            </a:pPr>
            <a:r>
              <a:rPr b="0" lang="en-US" sz="2800" spc="-1" strike="noStrike">
                <a:solidFill>
                  <a:srgbClr val="000000"/>
                </a:solidFill>
                <a:latin typeface="Arial"/>
                <a:ea typeface="DejaVu Sans"/>
              </a:rPr>
              <a:t>Begin work to settle on a common tree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Starting point:</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i="1" lang="en-US" sz="2800" spc="-1" strike="noStrike">
                <a:solidFill>
                  <a:srgbClr val="000000"/>
                </a:solidFill>
                <a:latin typeface="Arial"/>
                <a:ea typeface="DejaVu Sans"/>
              </a:rPr>
              <a:t>YYYYMMDD</a:t>
            </a:r>
            <a:r>
              <a:rPr b="0" lang="en-US" sz="2800" spc="-1" strike="noStrike">
                <a:solidFill>
                  <a:srgbClr val="000000"/>
                </a:solidFill>
                <a:latin typeface="Arial"/>
                <a:ea typeface="DejaVu Sans"/>
              </a:rPr>
              <a:t>HH/CCCC/TT/&lt;normal file_name&gt;</a:t>
            </a:r>
            <a:endParaRPr b="0" lang="en-US" sz="2800" spc="-1" strike="noStrike">
              <a:latin typeface="Arial"/>
            </a:endParaRPr>
          </a:p>
          <a:p>
            <a:pPr marL="228600" indent="-224640">
              <a:lnSpc>
                <a:spcPct val="100000"/>
              </a:lnSpc>
              <a:spcBef>
                <a:spcPts val="1417"/>
              </a:spcBef>
              <a:buClr>
                <a:srgbClr val="44697d"/>
              </a:buClr>
              <a:buFont typeface="Arial"/>
              <a:buChar char="•"/>
            </a:pPr>
            <a:r>
              <a:rPr b="0" lang="en-US" sz="2800" spc="-1" strike="noStrike">
                <a:solidFill>
                  <a:srgbClr val="000000"/>
                </a:solidFill>
                <a:latin typeface="Arial"/>
                <a:ea typeface="DejaVu Sans"/>
              </a:rPr>
              <a:t>TT could gradually expand to things like satellite/, radar/, global_ensemble/ (not that such data would circulate there, but common mechanism helps.)</a:t>
            </a:r>
            <a:endParaRPr b="0" lang="en-US" sz="2800" spc="-1" strike="noStrike">
              <a:latin typeface="Arial"/>
            </a:endParaRPr>
          </a:p>
          <a:p>
            <a:pPr>
              <a:lnSpc>
                <a:spcPct val="100000"/>
              </a:lnSpc>
              <a:spcBef>
                <a:spcPts val="1417"/>
              </a:spcBef>
            </a:pP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36"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AFA41529-9120-4AC4-8ADA-A86FB7669965}"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Thanks!</a:t>
            </a:r>
            <a:endParaRPr b="0" lang="en-US" sz="3200" spc="-1" strike="noStrike">
              <a:latin typeface="Arial"/>
            </a:endParaRPr>
          </a:p>
        </p:txBody>
      </p:sp>
      <p:sp>
        <p:nvSpPr>
          <p:cNvPr id="238" name="CustomShape 2"/>
          <p:cNvSpPr/>
          <p:nvPr/>
        </p:nvSpPr>
        <p:spPr>
          <a:xfrm>
            <a:off x="274320" y="6400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a:p>
            <a:pPr marL="228600" indent="-224640">
              <a:lnSpc>
                <a:spcPct val="100000"/>
              </a:lnSpc>
              <a:spcBef>
                <a:spcPts val="1417"/>
              </a:spcBef>
              <a:buClr>
                <a:srgbClr val="44697d"/>
              </a:buClr>
              <a:buFont typeface="Arial"/>
              <a:buChar char="•"/>
            </a:pPr>
            <a:r>
              <a:rPr b="0" lang="en-US" sz="2800" spc="-1" strike="noStrike">
                <a:solidFill>
                  <a:srgbClr val="000000"/>
                </a:solidFill>
                <a:latin typeface="Arial"/>
                <a:ea typeface="DejaVu Sans"/>
              </a:rPr>
              <a:t>                      </a:t>
            </a:r>
            <a:r>
              <a:rPr b="0" lang="en-US" sz="2800" spc="-1" strike="noStrike">
                <a:solidFill>
                  <a:srgbClr val="000000"/>
                </a:solidFill>
                <a:latin typeface="Arial"/>
                <a:ea typeface="DejaVu Sans"/>
              </a:rPr>
              <a:t>The End</a:t>
            </a:r>
            <a:endParaRPr b="0" lang="en-US" sz="2800" spc="-1" strike="noStrike">
              <a:latin typeface="Arial"/>
            </a:endParaRPr>
          </a:p>
          <a:p>
            <a:pPr>
              <a:lnSpc>
                <a:spcPct val="100000"/>
              </a:lnSpc>
              <a:spcBef>
                <a:spcPts val="1417"/>
              </a:spcBef>
            </a:pPr>
            <a:endParaRPr b="0" lang="en-US" sz="2800" spc="-1" strike="noStrike">
              <a:latin typeface="Arial"/>
            </a:endParaRPr>
          </a:p>
          <a:p>
            <a:pPr marL="228600" indent="-224640">
              <a:lnSpc>
                <a:spcPct val="100000"/>
              </a:lnSpc>
              <a:spcBef>
                <a:spcPts val="1417"/>
              </a:spcBef>
              <a:buClr>
                <a:srgbClr val="44697d"/>
              </a:buClr>
              <a:buFont typeface="Arial"/>
              <a:buChar char="•"/>
            </a:pPr>
            <a:r>
              <a:rPr b="0" lang="en-US" sz="2800" spc="-1" strike="noStrike">
                <a:solidFill>
                  <a:srgbClr val="000000"/>
                </a:solidFill>
                <a:latin typeface="Arial"/>
                <a:ea typeface="DejaVu Sans"/>
              </a:rPr>
              <a:t>Sample:  </a:t>
            </a:r>
            <a:r>
              <a:rPr b="0" lang="en-US" sz="2800" spc="-1" strike="noStrike">
                <a:solidFill>
                  <a:srgbClr val="000000"/>
                </a:solidFill>
                <a:latin typeface="Arial"/>
                <a:ea typeface="DejaVu Sans"/>
              </a:rPr>
              <a:t>	</a:t>
            </a:r>
            <a:endParaRPr b="0" lang="en-US" sz="2800" spc="-1" strike="noStrike">
              <a:latin typeface="Arial"/>
            </a:endParaRPr>
          </a:p>
          <a:p>
            <a:pPr marL="228600" indent="-224640">
              <a:lnSpc>
                <a:spcPct val="100000"/>
              </a:lnSpc>
              <a:spcBef>
                <a:spcPts val="1417"/>
              </a:spcBef>
              <a:buClr>
                <a:srgbClr val="44697d"/>
              </a:buClr>
              <a:buFont typeface="Arial"/>
              <a:buChar char="•"/>
            </a:pPr>
            <a:r>
              <a:rPr b="0" lang="en-US" sz="2400" spc="-1" strike="noStrike">
                <a:solidFill>
                  <a:srgbClr val="000000"/>
                </a:solidFill>
                <a:latin typeface="Arial"/>
                <a:ea typeface="DejaVu Sans"/>
              </a:rPr>
              <a:t>http://hpfx.collab.science.gc.ca/~pas037/WMO_Sketch/</a:t>
            </a:r>
            <a:endParaRPr b="0" lang="en-US" sz="2400" spc="-1" strike="noStrike">
              <a:latin typeface="Arial"/>
            </a:endParaRPr>
          </a:p>
          <a:p>
            <a:pPr>
              <a:lnSpc>
                <a:spcPct val="100000"/>
              </a:lnSpc>
              <a:spcBef>
                <a:spcPts val="561"/>
              </a:spcBef>
            </a:pPr>
            <a:endParaRPr b="0" lang="en-US" sz="2400" spc="-1" strike="noStrike">
              <a:latin typeface="Arial"/>
            </a:endParaRPr>
          </a:p>
          <a:p>
            <a:pPr>
              <a:lnSpc>
                <a:spcPct val="100000"/>
              </a:lnSpc>
              <a:spcBef>
                <a:spcPts val="561"/>
              </a:spcBef>
            </a:pPr>
            <a:endParaRPr b="0" lang="en-US" sz="2400" spc="-1" strike="noStrike">
              <a:latin typeface="Arial"/>
            </a:endParaRPr>
          </a:p>
        </p:txBody>
      </p:sp>
      <p:sp>
        <p:nvSpPr>
          <p:cNvPr id="239"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97C001D3-487D-4996-B259-6C54CBF17BB9}"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457200" y="72000"/>
            <a:ext cx="8227800" cy="11433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Mapping AMQP to MQTT </a:t>
            </a:r>
            <a:endParaRPr b="0" lang="en-US" sz="4400" spc="-1" strike="noStrike">
              <a:latin typeface="Arial"/>
            </a:endParaRPr>
          </a:p>
        </p:txBody>
      </p:sp>
      <p:graphicFrame>
        <p:nvGraphicFramePr>
          <p:cNvPr id="241" name="Table 2"/>
          <p:cNvGraphicFramePr/>
          <p:nvPr/>
        </p:nvGraphicFramePr>
        <p:xfrm>
          <a:off x="358560" y="1548720"/>
          <a:ext cx="8182440" cy="2185560"/>
        </p:xfrm>
        <a:graphic>
          <a:graphicData uri="http://schemas.openxmlformats.org/drawingml/2006/table">
            <a:tbl>
              <a:tblPr/>
              <a:tblGrid>
                <a:gridCol w="1647000"/>
                <a:gridCol w="2597760"/>
                <a:gridCol w="3938040"/>
              </a:tblGrid>
              <a:tr h="349920">
                <a:tc>
                  <a:txBody>
                    <a:bodyPr lIns="90000" rIns="90000">
                      <a:noAutofit/>
                    </a:bodyPr>
                    <a:p>
                      <a:pPr>
                        <a:lnSpc>
                          <a:spcPct val="100000"/>
                        </a:lnSpc>
                      </a:pPr>
                      <a:r>
                        <a:rPr b="0" lang="en-US" sz="1800" spc="-1" strike="noStrike">
                          <a:latin typeface="Arial"/>
                        </a:rPr>
                        <a:t>AMQP Term</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MQTT Term</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Description</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18560">
                <a:tc>
                  <a:txBody>
                    <a:bodyPr lIns="90000" rIns="90000">
                      <a:noAutofit/>
                    </a:bodyPr>
                    <a:p>
                      <a:pPr>
                        <a:lnSpc>
                          <a:spcPct val="100000"/>
                        </a:lnSpc>
                      </a:pPr>
                      <a:r>
                        <a:rPr b="0" lang="en-US" sz="1800" spc="-1" strike="noStrike">
                          <a:latin typeface="Arial"/>
                        </a:rPr>
                        <a:t>Exchange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Root of topic hierarchy</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Defining a name space for messages.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67640">
                <a:tc>
                  <a:txBody>
                    <a:bodyPr lIns="90000" rIns="90000">
                      <a:noAutofit/>
                    </a:bodyPr>
                    <a:p>
                      <a:pPr>
                        <a:lnSpc>
                          <a:spcPct val="100000"/>
                        </a:lnSpc>
                      </a:pPr>
                      <a:r>
                        <a:rPr b="0" lang="en-US" sz="1800" spc="-1" strike="noStrike">
                          <a:latin typeface="Arial"/>
                        </a:rPr>
                        <a:t>Queue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Client-Id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Stores connection state.</a:t>
                      </a:r>
                      <a:endParaRPr b="0" lang="en-US" sz="1800" spc="-1" strike="noStrike">
                        <a:latin typeface="Arial"/>
                      </a:endParaRPr>
                    </a:p>
                    <a:p>
                      <a:pPr>
                        <a:lnSpc>
                          <a:spcPct val="100000"/>
                        </a:lnSpc>
                      </a:pP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49800">
                <a:tc>
                  <a:txBody>
                    <a:bodyPr lIns="90000" rIns="90000">
                      <a:noAutofit/>
                    </a:bodyPr>
                    <a:p>
                      <a:pPr>
                        <a:lnSpc>
                          <a:spcPct val="100000"/>
                        </a:lnSpc>
                      </a:pPr>
                      <a:r>
                        <a:rPr b="0" lang="en-US" sz="1800" spc="-1" strike="noStrike">
                          <a:latin typeface="Arial"/>
                        </a:rPr>
                        <a:t>Bind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Subscribe</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Define topics of interest to a subscriber.</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42" name="CustomShape 3"/>
          <p:cNvSpPr/>
          <p:nvPr/>
        </p:nvSpPr>
        <p:spPr>
          <a:xfrm>
            <a:off x="317160" y="4012560"/>
            <a:ext cx="8465400" cy="20707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Sarracenia use of AMQP for pub/sub maps easily to MQTT</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Messages, topics, subscribers, publishers terminology the same.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Sample v03.post Notice</a:t>
            </a:r>
            <a:endParaRPr b="0" lang="en-US" sz="3200" spc="-1" strike="noStrike">
              <a:latin typeface="Arial"/>
            </a:endParaRPr>
          </a:p>
        </p:txBody>
      </p:sp>
      <p:sp>
        <p:nvSpPr>
          <p:cNvPr id="244" name="CustomShape 2"/>
          <p:cNvSpPr/>
          <p:nvPr/>
        </p:nvSpPr>
        <p:spPr>
          <a:xfrm>
            <a:off x="274320" y="6400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a:p>
            <a:pPr>
              <a:lnSpc>
                <a:spcPct val="100000"/>
              </a:lnSpc>
              <a:spcBef>
                <a:spcPts val="561"/>
              </a:spcBef>
            </a:pPr>
            <a:endParaRPr b="0" lang="en-US" sz="1800" spc="-1" strike="noStrike">
              <a:latin typeface="Arial"/>
            </a:endParaRPr>
          </a:p>
        </p:txBody>
      </p:sp>
      <p:sp>
        <p:nvSpPr>
          <p:cNvPr id="245"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435D184A-9815-4553-98D0-12C737CF8295}" type="slidenum">
              <a:rPr b="0" lang="en-US" sz="1200" spc="-1" strike="noStrike">
                <a:solidFill>
                  <a:srgbClr val="001b2c"/>
                </a:solidFill>
                <a:latin typeface="Arial"/>
                <a:ea typeface="DejaVu Sans"/>
              </a:rPr>
              <a:t>1</a:t>
            </a:fld>
            <a:endParaRPr b="0" lang="en-US" sz="1200" spc="-1" strike="noStrike">
              <a:latin typeface="Arial"/>
            </a:endParaRPr>
          </a:p>
        </p:txBody>
      </p:sp>
      <p:sp>
        <p:nvSpPr>
          <p:cNvPr id="246" name="CustomShape 4"/>
          <p:cNvSpPr/>
          <p:nvPr/>
        </p:nvSpPr>
        <p:spPr>
          <a:xfrm>
            <a:off x="548640" y="1554480"/>
            <a:ext cx="7860600" cy="17337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20190115224253.926 http://dd5.weather.gc.ca /hydrometric/csv/AB/hourly/AB_05AH025_hourly_hydrometric.csv headers={ 'to_clusters': 'DDSR.CMC,DDI.CMC,CMC,SCIENCE,EDM', 'atime': '20190115224253.926', 'from_cluster': 'DDSR.CMC', 'mtime': '20190115224253.926', 'sum': 'd,d48d9f2ece1658b09002d503620ae378', 'source': 'WXO-DD', 'parts': '1,38919,1,0,0'}</a:t>
            </a:r>
            <a:endParaRPr b="0" lang="en-US" sz="1800" spc="-1" strike="noStrike">
              <a:latin typeface="Arial"/>
            </a:endParaRPr>
          </a:p>
        </p:txBody>
      </p:sp>
      <p:sp>
        <p:nvSpPr>
          <p:cNvPr id="247" name="CustomShape 5"/>
          <p:cNvSpPr/>
          <p:nvPr/>
        </p:nvSpPr>
        <p:spPr>
          <a:xfrm>
            <a:off x="274320" y="365760"/>
            <a:ext cx="8679600" cy="53564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Bio.</a:t>
            </a:r>
            <a:endParaRPr b="0" lang="en-US" sz="3200" spc="-1" strike="noStrike">
              <a:latin typeface="Arial"/>
            </a:endParaRPr>
          </a:p>
        </p:txBody>
      </p:sp>
      <p:sp>
        <p:nvSpPr>
          <p:cNvPr id="249" name="CustomShape 2"/>
          <p:cNvSpPr/>
          <p:nvPr/>
        </p:nvSpPr>
        <p:spPr>
          <a:xfrm>
            <a:off x="231840" y="12286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In charge of CWAO WMO switch since 2001</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In 2004 started replacing WMO switch software:</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450 kloc Tandem app for WMO message switching</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50 kloc UNIX app in C for file switching.</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Replacement (2007):  MetPX Sundew </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Built-inhouse by careful study of WMO-386 </a:t>
            </a:r>
            <a:r>
              <a:rPr b="0" lang="en-US" sz="2800" spc="-1" strike="noStrike">
                <a:solidFill>
                  <a:srgbClr val="000000"/>
                </a:solidFill>
                <a:latin typeface="Arial"/>
                <a:ea typeface="DejaVu Sans"/>
              </a:rPr>
              <a:t>	</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Blackbox reverse engineering.</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Gen 1 WMO switch &amp; file switch (&amp; AFTN)</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25 kloc python script on Linux (98% less code)</a:t>
            </a:r>
            <a:endParaRPr b="0" lang="en-US" sz="2800" spc="-1" strike="noStrike">
              <a:latin typeface="Arial"/>
            </a:endParaRPr>
          </a:p>
        </p:txBody>
      </p:sp>
      <p:sp>
        <p:nvSpPr>
          <p:cNvPr id="250"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3F6A3BFC-D66A-442C-A98A-FA29EB71259A}"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Bio (2)</a:t>
            </a:r>
            <a:endParaRPr b="0" lang="en-US" sz="3200" spc="-1" strike="noStrike">
              <a:latin typeface="Arial"/>
            </a:endParaRPr>
          </a:p>
        </p:txBody>
      </p:sp>
      <p:sp>
        <p:nvSpPr>
          <p:cNvPr id="252"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Sundew replaced X.25 WMO link with a TCP/IP one.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2008, looking at pub/sub.</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Settled on AMQP as an experiment.</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Rolled out to public datamart as experimental service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2010, initial mesh for redundant RADAR production.</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2013 Sarracenia:  pub/sub with AMQP.</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ground-up re-write.  16Kloc (30% code reduction)</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Incremental DevOps deployments.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2018 initial feature complete version. </a:t>
            </a:r>
            <a:endParaRPr b="0" lang="en-US" sz="2800" spc="-1" strike="noStrike">
              <a:latin typeface="Arial"/>
            </a:endParaRPr>
          </a:p>
        </p:txBody>
      </p:sp>
      <p:sp>
        <p:nvSpPr>
          <p:cNvPr id="253"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CD364B7C-BCD7-4F2A-A7B4-28DF7921F81A}"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Traditional GTS (WIS 2 seeks to replace)</a:t>
            </a:r>
            <a:endParaRPr b="0" lang="en-US" sz="3200" spc="-1" strike="noStrike">
              <a:latin typeface="Arial"/>
            </a:endParaRPr>
          </a:p>
        </p:txBody>
      </p:sp>
      <p:sp>
        <p:nvSpPr>
          <p:cNvPr id="255"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Nodes: NC/RSMC/RTH</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National Centres, Regional Specialized Meteorological Centre, Regional Telecommunications hub.</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NC-&gt;RTH-&gt;RTH-&gt;NC (communications required to add data between two countries in different regions.)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No official distribution outside WMO members.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Data types defined (restricted?) by WMO-306</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Communications standards by WMO-386 (renamed?)</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Very obsolete, mostly unneeded.</a:t>
            </a:r>
            <a:endParaRPr b="0" lang="en-US" sz="2800" spc="-1" strike="noStrike">
              <a:latin typeface="Arial"/>
            </a:endParaRPr>
          </a:p>
        </p:txBody>
      </p:sp>
      <p:sp>
        <p:nvSpPr>
          <p:cNvPr id="256"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81F609BA-B161-41A8-9F09-40AF9AE959D8}"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GTS at CWAO evolution over past 20 years</a:t>
            </a:r>
            <a:endParaRPr b="0" lang="en-US" sz="3200" spc="-1" strike="noStrike">
              <a:latin typeface="Arial"/>
            </a:endParaRPr>
          </a:p>
        </p:txBody>
      </p:sp>
      <p:sp>
        <p:nvSpPr>
          <p:cNvPr id="258"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2006  GTS sockets X.25 -&gt; TCP/IP </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2008</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Eliminated segmentation (still not done.) </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Maximum size 14,000 --&gt; 500,000 bytes (still in progress)</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Convention for </a:t>
            </a:r>
            <a:r>
              <a:rPr b="1" lang="en-US" sz="2800" spc="-1" strike="noStrike">
                <a:solidFill>
                  <a:srgbClr val="000000"/>
                </a:solidFill>
                <a:latin typeface="Arial"/>
                <a:ea typeface="DejaVu Sans"/>
              </a:rPr>
              <a:t>bucketing</a:t>
            </a:r>
            <a:r>
              <a:rPr b="0" lang="en-US" sz="2800" spc="-1" strike="noStrike">
                <a:solidFill>
                  <a:srgbClr val="000000"/>
                </a:solidFill>
                <a:latin typeface="Arial"/>
                <a:ea typeface="DejaVu Sans"/>
              </a:rPr>
              <a:t> (grouping files.)</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UKMET exchange uses buckets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2010 naming conventions for FTP exchanges.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2015 migration to SFTP over Internet for NWS. </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non-standard file names, shallow tree with delete.</a:t>
            </a: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59"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1406D0D9-6F2B-4A08-AA2B-E37F75FF8671}"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With good security,</a:t>
            </a:r>
            <a:endParaRPr b="0" lang="en-US" sz="3200" spc="-1" strike="noStrike">
              <a:latin typeface="Arial"/>
            </a:endParaRPr>
          </a:p>
        </p:txBody>
      </p:sp>
      <p:sp>
        <p:nvSpPr>
          <p:cNvPr id="132" name="CustomShape 2"/>
          <p:cNvSpPr/>
          <p:nvPr/>
        </p:nvSpPr>
        <p:spPr>
          <a:xfrm>
            <a:off x="231840" y="12286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Minimize amount of server code to review</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Use common, widely available services.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Already audited by others.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Preferably no write access others´ servers.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Each member writes to own server only.</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Connect to remote server as read-only guest</a:t>
            </a:r>
            <a:endParaRPr b="0" lang="en-US" sz="2800" spc="-1" strike="noStrike">
              <a:latin typeface="Arial"/>
            </a:endParaRPr>
          </a:p>
        </p:txBody>
      </p:sp>
      <p:sp>
        <p:nvSpPr>
          <p:cNvPr id="133"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D679A12C-2225-439F-BE57-1032FDC55B84}"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CWAO Important File Exchanges (non GTS)</a:t>
            </a:r>
            <a:endParaRPr b="0" lang="en-US" sz="3200" spc="-1" strike="noStrike">
              <a:latin typeface="Arial"/>
            </a:endParaRPr>
          </a:p>
        </p:txBody>
      </p:sp>
      <p:sp>
        <p:nvSpPr>
          <p:cNvPr id="261"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Almost always one-off bilateral arrangements.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Participation in TIGGE &amp; NAEFS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Subscription to US PDA (deep file tree, hard to do efficiently, no delete.)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Almost all internal data distribution (use Sarracenia)</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GOES, HRPT, raw and processed</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RADAR volume scans and products</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Model outputs in GRIB and FST.</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Public data mart ( dd.weather.gc.ca )</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Volume completely dwarfs GTS.</a:t>
            </a: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62"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7FC272A7-7286-4805-A752-430232C427C1}"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Aspirations: GTS should not be “Special”</a:t>
            </a:r>
            <a:endParaRPr b="0" lang="en-US" sz="3200" spc="-1" strike="noStrike">
              <a:latin typeface="Arial"/>
            </a:endParaRPr>
          </a:p>
        </p:txBody>
      </p:sp>
      <p:sp>
        <p:nvSpPr>
          <p:cNvPr id="264"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File exchange is more important than GTS today.</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Most organizations do not support pub/sub.</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File exchanges require inefficient polling.</a:t>
            </a:r>
            <a:endParaRPr b="0" lang="en-US" sz="2800" spc="-1" strike="noStrike">
              <a:latin typeface="Arial"/>
            </a:endParaRPr>
          </a:p>
          <a:p>
            <a:pPr lvl="2" marL="648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Many odd things done to get around that.</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Many bilateral arrangements different for no reason.</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Most do not understand anything better is possible.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Evolution in Aviation Telecom: </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CWAO still has an AFTN (over TCP/IP)</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Being asked to look at AMHS (OSI, yuck!)</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AMQP 1.0 (yuck!)... simpler pub/sub better!</a:t>
            </a:r>
            <a:endParaRPr b="0" lang="en-US" sz="2800" spc="-1" strike="noStrike">
              <a:latin typeface="Arial"/>
            </a:endParaRPr>
          </a:p>
          <a:p>
            <a:pPr>
              <a:lnSpc>
                <a:spcPct val="100000"/>
              </a:lnSpc>
              <a:spcBef>
                <a:spcPts val="561"/>
              </a:spcBef>
            </a:pPr>
            <a:endParaRPr b="0" lang="en-US" sz="2800" spc="-1" strike="noStrike">
              <a:latin typeface="Arial"/>
            </a:endParaRPr>
          </a:p>
        </p:txBody>
      </p:sp>
      <p:sp>
        <p:nvSpPr>
          <p:cNvPr id="265"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62123ED9-34F2-4D67-A982-2EEC15F2DC58}"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Aspirations 2: Pub/Sub broader than GTS</a:t>
            </a:r>
            <a:endParaRPr b="0" lang="en-US" sz="3200" spc="-1" strike="noStrike">
              <a:latin typeface="Arial"/>
            </a:endParaRPr>
          </a:p>
        </p:txBody>
      </p:sp>
      <p:sp>
        <p:nvSpPr>
          <p:cNvPr id="267" name="CustomShape 2"/>
          <p:cNvSpPr/>
          <p:nvPr/>
        </p:nvSpPr>
        <p:spPr>
          <a:xfrm>
            <a:off x="231840" y="1081080"/>
            <a:ext cx="8679600" cy="4893480"/>
          </a:xfrm>
          <a:prstGeom prst="rect">
            <a:avLst/>
          </a:prstGeom>
          <a:noFill/>
          <a:ln>
            <a:noFill/>
          </a:ln>
        </p:spPr>
        <p:style>
          <a:lnRef idx="0"/>
          <a:fillRef idx="0"/>
          <a:effectRef idx="0"/>
          <a:fontRef idx="minor"/>
        </p:style>
        <p:txBody>
          <a:bodyPr lIns="0" rIns="0" tIns="0" bIns="0">
            <a:noAutofit/>
          </a:bodyPr>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Identical methods can be used to disseminate a wide variety of scientific data, to a much wider audience.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My mandate includes: Astronomy, Genetic, and other data sets.  Hope to use same stack.</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Directory tree convention is specific to GTS.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GTS used to be inadequate, with working standard</a:t>
            </a:r>
            <a:endParaRPr b="0" lang="en-US" sz="2800" spc="-1" strike="noStrike">
              <a:latin typeface="Arial"/>
            </a:endParaRPr>
          </a:p>
          <a:p>
            <a:pPr lvl="1" marL="432000" indent="-214560">
              <a:lnSpc>
                <a:spcPct val="100000"/>
              </a:lnSpc>
              <a:spcBef>
                <a:spcPts val="561"/>
              </a:spcBef>
              <a:buClr>
                <a:srgbClr val="000000"/>
              </a:buClr>
              <a:buSzPct val="45000"/>
              <a:buFont typeface="Wingdings" charset="2"/>
              <a:buChar char=""/>
            </a:pPr>
            <a:r>
              <a:rPr b="0" lang="en-US" sz="2800" spc="-1" strike="noStrike">
                <a:solidFill>
                  <a:srgbClr val="000000"/>
                </a:solidFill>
                <a:latin typeface="Arial"/>
                <a:ea typeface="DejaVu Sans"/>
              </a:rPr>
              <a:t>Could approach others to have file exchanges use it.</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For MQTT in particular, data acquisition is now called IOT.  Acquisition and exchange could have common basis.</a:t>
            </a:r>
            <a:endParaRPr b="0" lang="en-US" sz="2800" spc="-1" strike="noStrike">
              <a:latin typeface="Arial"/>
            </a:endParaRPr>
          </a:p>
        </p:txBody>
      </p:sp>
      <p:sp>
        <p:nvSpPr>
          <p:cNvPr id="268"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A6CF10E7-05AE-454D-8349-102A39F9F426}"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Transparency, and Manageability Also!</a:t>
            </a:r>
            <a:endParaRPr b="0" lang="en-US" sz="3200" spc="-1" strike="noStrike">
              <a:latin typeface="Arial"/>
            </a:endParaRPr>
          </a:p>
        </p:txBody>
      </p:sp>
      <p:sp>
        <p:nvSpPr>
          <p:cNvPr id="135" name="CustomShape 2"/>
          <p:cNvSpPr/>
          <p:nvPr/>
        </p:nvSpPr>
        <p:spPr>
          <a:xfrm>
            <a:off x="231840" y="12286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well-known APIs: browsers, CLI clients, libraries.</a:t>
            </a:r>
            <a:endParaRPr b="0" lang="en-US" sz="2800" spc="-1" strike="noStrike">
              <a:latin typeface="Arial"/>
            </a:endParaRPr>
          </a:p>
          <a:p>
            <a:pPr>
              <a:lnSpc>
                <a:spcPct val="100000"/>
              </a:lnSpc>
              <a:spcBef>
                <a:spcPts val="561"/>
              </a:spcBef>
            </a:pP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Use available open source solutions.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File transport is solved problem: http, sftp…</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But could evolve.</a:t>
            </a:r>
            <a:endParaRPr b="0" lang="en-US" sz="2800" spc="-1" strike="noStrike">
              <a:latin typeface="Arial"/>
            </a:endParaRPr>
          </a:p>
          <a:p>
            <a:pPr>
              <a:lnSpc>
                <a:spcPct val="100000"/>
              </a:lnSpc>
              <a:spcBef>
                <a:spcPts val="1134"/>
              </a:spcBef>
            </a:pP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Ease of inspection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Simple tools to browse members´ servers.</a:t>
            </a:r>
            <a:endParaRPr b="0" lang="en-US" sz="2800" spc="-1" strike="noStrike">
              <a:latin typeface="Arial"/>
            </a:endParaRPr>
          </a:p>
        </p:txBody>
      </p:sp>
      <p:sp>
        <p:nvSpPr>
          <p:cNvPr id="136"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E3BE572C-2AEB-4389-9420-F022A31A11AE}"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large scale means as simple as possible</a:t>
            </a:r>
            <a:endParaRPr b="0" lang="en-US" sz="3200" spc="-1" strike="noStrike">
              <a:latin typeface="Arial"/>
            </a:endParaRPr>
          </a:p>
        </p:txBody>
      </p:sp>
      <p:sp>
        <p:nvSpPr>
          <p:cNvPr id="138" name="CustomShape 2"/>
          <p:cNvSpPr/>
          <p:nvPr/>
        </p:nvSpPr>
        <p:spPr>
          <a:xfrm>
            <a:off x="231840" y="8229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B2B, high volume, real-time </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visual appeal not a concern</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Wholesale vs. retail data transfer</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Least complex technology to solve the problem</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minimize compute/io/network bandwidth </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Flexible: if new data types added, add folders.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browse without downloading.</a:t>
            </a:r>
            <a:endParaRPr b="0" lang="en-US" sz="2800" spc="-1" strike="noStrike">
              <a:latin typeface="Arial"/>
            </a:endParaRPr>
          </a:p>
          <a:p>
            <a:pPr marL="228600" indent="-224640">
              <a:lnSpc>
                <a:spcPct val="100000"/>
              </a:lnSpc>
              <a:spcBef>
                <a:spcPts val="1134"/>
              </a:spcBef>
              <a:buClr>
                <a:srgbClr val="44697d"/>
              </a:buClr>
              <a:buFont typeface="Arial"/>
              <a:buChar char="•"/>
            </a:pPr>
            <a:r>
              <a:rPr b="0" lang="en-US" sz="2800" spc="-1" strike="noStrike">
                <a:solidFill>
                  <a:srgbClr val="000000"/>
                </a:solidFill>
                <a:latin typeface="Arial"/>
                <a:ea typeface="DejaVu Sans"/>
              </a:rPr>
              <a:t>Sovereign domestic service</a:t>
            </a:r>
            <a:endParaRPr b="0" lang="en-US" sz="2800" spc="-1" strike="noStrike">
              <a:latin typeface="Arial"/>
            </a:endParaRPr>
          </a:p>
        </p:txBody>
      </p:sp>
      <p:sp>
        <p:nvSpPr>
          <p:cNvPr id="139"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16C5B2F2-60AB-443A-8222-3EC5179E8B66}"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One transport option: (S)FTP(s)</a:t>
            </a:r>
            <a:endParaRPr b="0" lang="en-US" sz="3200" spc="-1" strike="noStrike">
              <a:latin typeface="Arial"/>
            </a:endParaRPr>
          </a:p>
        </p:txBody>
      </p:sp>
      <p:sp>
        <p:nvSpPr>
          <p:cNvPr id="141" name="CustomShape 2"/>
          <p:cNvSpPr/>
          <p:nvPr/>
        </p:nvSpPr>
        <p:spPr>
          <a:xfrm>
            <a:off x="95040" y="64008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Strengths: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open source servers available.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folders are simplest API.</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Well-known, very easily scaled for retrieval.</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Weaknesses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large/deep trees too expensive (not used.)</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Authentication complicates interactions.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ls/fetch cycle limited performance.</a:t>
            </a:r>
            <a:endParaRPr b="0" lang="en-US" sz="2800" spc="-1" strike="noStrike">
              <a:latin typeface="Arial"/>
            </a:endParaRPr>
          </a:p>
        </p:txBody>
      </p:sp>
      <p:sp>
        <p:nvSpPr>
          <p:cNvPr id="142"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84F460AB-3652-4467-890F-EB0C7B5CAC12}"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Another transport Option: HTTP(s)</a:t>
            </a:r>
            <a:endParaRPr b="0" lang="en-US" sz="3200" spc="-1" strike="noStrike">
              <a:latin typeface="Arial"/>
            </a:endParaRPr>
          </a:p>
        </p:txBody>
      </p:sp>
      <p:sp>
        <p:nvSpPr>
          <p:cNvPr id="144" name="CustomShape 2"/>
          <p:cNvSpPr/>
          <p:nvPr/>
        </p:nvSpPr>
        <p:spPr>
          <a:xfrm>
            <a:off x="231840" y="6807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Strengths: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Many open source web servers available.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Web accessible folders simplest API.</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Very easily scaled for retrieval.</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Works well with anonymous access</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Weaknesses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large/deep trees expensive to walk</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Hard to know what is new without walking</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Hard to know what is old without walking.</a:t>
            </a:r>
            <a:endParaRPr b="0" lang="en-US" sz="2800" spc="-1" strike="noStrike">
              <a:latin typeface="Arial"/>
            </a:endParaRPr>
          </a:p>
        </p:txBody>
      </p:sp>
      <p:sp>
        <p:nvSpPr>
          <p:cNvPr id="145"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D934719A-7BAA-474B-93EA-555D1DD5AE0E}"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Efficient Large Trees Need Time &amp; Pub/Sub</a:t>
            </a:r>
            <a:endParaRPr b="0" lang="en-US" sz="3200" spc="-1" strike="noStrike">
              <a:latin typeface="Arial"/>
            </a:endParaRPr>
          </a:p>
        </p:txBody>
      </p:sp>
      <p:sp>
        <p:nvSpPr>
          <p:cNvPr id="147" name="CustomShape 2"/>
          <p:cNvSpPr/>
          <p:nvPr/>
        </p:nvSpPr>
        <p:spPr>
          <a:xfrm>
            <a:off x="231840" y="82296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Motivated by Operational Met Service Production and Dissemination</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Organize tree by time for efficiency of all:</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Current users look in current data.</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Cleanup processes examine smaller tree.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Retention policy obvious from root of tree.</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Notification Layer</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Client subscribe to interesting parts of the tree.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Do not need to walk it.</a:t>
            </a:r>
            <a:endParaRPr b="0" lang="en-US" sz="2800" spc="-1" strike="noStrike">
              <a:latin typeface="Arial"/>
            </a:endParaRPr>
          </a:p>
        </p:txBody>
      </p:sp>
      <p:sp>
        <p:nvSpPr>
          <p:cNvPr id="148"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B0FB0BD3-D312-4F14-A755-222C98D38BCA}"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231840" y="209520"/>
            <a:ext cx="8679600" cy="767520"/>
          </a:xfrm>
          <a:prstGeom prst="rect">
            <a:avLst/>
          </a:prstGeom>
          <a:noFill/>
          <a:ln>
            <a:noFill/>
          </a:ln>
        </p:spPr>
        <p:style>
          <a:lnRef idx="0"/>
          <a:fillRef idx="0"/>
          <a:effectRef idx="0"/>
          <a:fontRef idx="minor"/>
        </p:style>
        <p:txBody>
          <a:bodyPr lIns="0" rIns="0" tIns="0" bIns="0" anchor="ctr">
            <a:noAutofit/>
          </a:bodyPr>
          <a:p>
            <a:pPr>
              <a:lnSpc>
                <a:spcPts val="3200"/>
              </a:lnSpc>
            </a:pPr>
            <a:r>
              <a:rPr b="1" lang="en-US" sz="3200" spc="-1" strike="noStrike">
                <a:solidFill>
                  <a:srgbClr val="00121d"/>
                </a:solidFill>
                <a:latin typeface="Arial"/>
                <a:ea typeface="DejaVu Sans"/>
              </a:rPr>
              <a:t>Avoid walking trees by using Pub/Sub.</a:t>
            </a:r>
            <a:endParaRPr b="0" lang="en-US" sz="3200" spc="-1" strike="noStrike">
              <a:latin typeface="Arial"/>
            </a:endParaRPr>
          </a:p>
        </p:txBody>
      </p:sp>
      <p:sp>
        <p:nvSpPr>
          <p:cNvPr id="150" name="CustomShape 2"/>
          <p:cNvSpPr/>
          <p:nvPr/>
        </p:nvSpPr>
        <p:spPr>
          <a:xfrm>
            <a:off x="95040" y="731520"/>
            <a:ext cx="8679600" cy="4893480"/>
          </a:xfrm>
          <a:prstGeom prst="rect">
            <a:avLst/>
          </a:prstGeom>
          <a:noFill/>
          <a:ln>
            <a:noFill/>
          </a:ln>
        </p:spPr>
        <p:style>
          <a:lnRef idx="0"/>
          <a:fillRef idx="0"/>
          <a:effectRef idx="0"/>
          <a:fontRef idx="minor"/>
        </p:style>
        <p:txBody>
          <a:bodyPr lIns="0" rIns="0" tIns="0" bIns="0">
            <a:noAutofit/>
          </a:bodyPr>
          <a:p>
            <a:pPr>
              <a:lnSpc>
                <a:spcPct val="100000"/>
              </a:lnSpc>
              <a:spcBef>
                <a:spcPts val="561"/>
              </a:spcBef>
            </a:pPr>
            <a:endParaRPr b="0" lang="en-US" sz="1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Notification topic hierarchy reflects file one.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Subscribe to parts of trees.</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Server-side filtering limits notice volume.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Very low latency notice forwarding.</a:t>
            </a:r>
            <a:endParaRPr b="0" lang="en-US" sz="2800" spc="-1" strike="noStrike">
              <a:latin typeface="Arial"/>
            </a:endParaRPr>
          </a:p>
          <a:p>
            <a:pPr marL="228600" indent="-224640">
              <a:lnSpc>
                <a:spcPct val="100000"/>
              </a:lnSpc>
              <a:spcBef>
                <a:spcPts val="561"/>
              </a:spcBef>
              <a:buClr>
                <a:srgbClr val="44697d"/>
              </a:buClr>
              <a:buFont typeface="Arial"/>
              <a:buChar char="•"/>
            </a:pPr>
            <a:r>
              <a:rPr b="0" lang="en-US" sz="2800" spc="-1" strike="noStrike">
                <a:solidFill>
                  <a:srgbClr val="000000"/>
                </a:solidFill>
                <a:latin typeface="Arial"/>
                <a:ea typeface="DejaVu Sans"/>
              </a:rPr>
              <a:t>Notification Layer</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Client subscribe to interesting parts of the tree.</a:t>
            </a:r>
            <a:endParaRPr b="0" lang="en-US" sz="2800" spc="-1" strike="noStrike">
              <a:latin typeface="Arial"/>
            </a:endParaRPr>
          </a:p>
          <a:p>
            <a:pPr lvl="1" marL="864000" indent="-3204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Do not need to walk it.</a:t>
            </a:r>
            <a:endParaRPr b="0" lang="en-US" sz="2800" spc="-1" strike="noStrike">
              <a:latin typeface="Arial"/>
            </a:endParaRPr>
          </a:p>
        </p:txBody>
      </p:sp>
      <p:sp>
        <p:nvSpPr>
          <p:cNvPr id="151" name="CustomShape 3"/>
          <p:cNvSpPr/>
          <p:nvPr/>
        </p:nvSpPr>
        <p:spPr>
          <a:xfrm>
            <a:off x="8663040" y="6286320"/>
            <a:ext cx="234000" cy="234360"/>
          </a:xfrm>
          <a:prstGeom prst="rect">
            <a:avLst/>
          </a:prstGeom>
          <a:noFill/>
          <a:ln>
            <a:noFill/>
          </a:ln>
        </p:spPr>
        <p:style>
          <a:lnRef idx="0"/>
          <a:fillRef idx="0"/>
          <a:effectRef idx="0"/>
          <a:fontRef idx="minor"/>
        </p:style>
        <p:txBody>
          <a:bodyPr lIns="0" rIns="0" tIns="0" bIns="0" anchor="ctr">
            <a:noAutofit/>
          </a:bodyPr>
          <a:p>
            <a:pPr algn="ctr">
              <a:lnSpc>
                <a:spcPct val="100000"/>
              </a:lnSpc>
            </a:pPr>
            <a:fld id="{6C2E6C80-77C2-408D-AF6C-22752868A4EC}" type="slidenum">
              <a:rPr b="0" lang="en-US" sz="1200" spc="-1" strike="noStrike">
                <a:solidFill>
                  <a:srgbClr val="001b2c"/>
                </a:solidFill>
                <a:latin typeface="Arial"/>
                <a:ea typeface="DejaVu Sans"/>
              </a:rPr>
              <a:t>1</a:t>
            </a:fld>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762</TotalTime>
  <Application>LibreOffice/6.1.4.2$Linux_X86_64 LibreOffice_project/10$Build-2</Application>
  <Company>Government of Canada</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2011-07-12T19:58:01Z</dcterms:created>
  <dc:creator>ouelled4</dc:creator>
  <dc:description/>
  <dc:language>en-US</dc:language>
  <cp:lastModifiedBy/>
  <dcterms:modified xsi:type="dcterms:W3CDTF">2019-02-09T19:42:50Z</dcterms:modified>
  <cp:revision>85</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Government of Canada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2</vt:i4>
  </property>
</Properties>
</file>