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67" r:id="rId2"/>
    <p:sldMasterId id="2147483648" r:id="rId3"/>
  </p:sldMasterIdLst>
  <p:notesMasterIdLst>
    <p:notesMasterId r:id="rId49"/>
  </p:notesMasterIdLst>
  <p:sldIdLst>
    <p:sldId id="256" r:id="rId4"/>
    <p:sldId id="314" r:id="rId5"/>
    <p:sldId id="326" r:id="rId6"/>
    <p:sldId id="356" r:id="rId7"/>
    <p:sldId id="316" r:id="rId8"/>
    <p:sldId id="317" r:id="rId9"/>
    <p:sldId id="368" r:id="rId10"/>
    <p:sldId id="319" r:id="rId11"/>
    <p:sldId id="327" r:id="rId12"/>
    <p:sldId id="320" r:id="rId13"/>
    <p:sldId id="328" r:id="rId14"/>
    <p:sldId id="322" r:id="rId15"/>
    <p:sldId id="361" r:id="rId16"/>
    <p:sldId id="360" r:id="rId17"/>
    <p:sldId id="370" r:id="rId18"/>
    <p:sldId id="365" r:id="rId19"/>
    <p:sldId id="331" r:id="rId20"/>
    <p:sldId id="366" r:id="rId21"/>
    <p:sldId id="367" r:id="rId22"/>
    <p:sldId id="369" r:id="rId23"/>
    <p:sldId id="318" r:id="rId24"/>
    <p:sldId id="357" r:id="rId25"/>
    <p:sldId id="359" r:id="rId26"/>
    <p:sldId id="289" r:id="rId27"/>
    <p:sldId id="324" r:id="rId28"/>
    <p:sldId id="350" r:id="rId29"/>
    <p:sldId id="353" r:id="rId30"/>
    <p:sldId id="351" r:id="rId31"/>
    <p:sldId id="352" r:id="rId32"/>
    <p:sldId id="362" r:id="rId33"/>
    <p:sldId id="266" r:id="rId34"/>
    <p:sldId id="257" r:id="rId35"/>
    <p:sldId id="260" r:id="rId36"/>
    <p:sldId id="261" r:id="rId37"/>
    <p:sldId id="262" r:id="rId38"/>
    <p:sldId id="333" r:id="rId39"/>
    <p:sldId id="337" r:id="rId40"/>
    <p:sldId id="364" r:id="rId41"/>
    <p:sldId id="329" r:id="rId42"/>
    <p:sldId id="358" r:id="rId43"/>
    <p:sldId id="354" r:id="rId44"/>
    <p:sldId id="342" r:id="rId45"/>
    <p:sldId id="303" r:id="rId46"/>
    <p:sldId id="338" r:id="rId47"/>
    <p:sldId id="347" r:id="rId48"/>
  </p:sldIdLst>
  <p:sldSz cx="9144000" cy="5143500" type="screen16x9"/>
  <p:notesSz cx="7010400" cy="9296400"/>
  <p:embeddedFontLst>
    <p:embeddedFont>
      <p:font typeface="Century Gothic" panose="020B0502020202020204" pitchFamily="34" charset="0"/>
      <p:regular r:id="rId50"/>
      <p:bold r:id="rId51"/>
      <p:italic r:id="rId52"/>
      <p:boldItalic r:id="rId53"/>
    </p:embeddedFont>
    <p:embeddedFont>
      <p:font typeface="Franklin Gothic Book" panose="020B0503020102020204" pitchFamily="34" charset="0"/>
      <p:regular r:id="rId54"/>
      <p:italic r:id="rId55"/>
    </p:embeddedFont>
    <p:embeddedFont>
      <p:font typeface="Libre Franklin" pitchFamily="2" charset="0"/>
      <p:regular r:id="rId56"/>
      <p:bold r:id="rId57"/>
      <p:italic r:id="rId58"/>
      <p:boldItalic r:id="rId59"/>
    </p:embeddedFont>
    <p:embeddedFont>
      <p:font typeface="Libre Franklin Black" pitchFamily="2" charset="0"/>
      <p:bold r:id="rId60"/>
      <p:boldItalic r:id="rId61"/>
    </p:embeddedFont>
    <p:embeddedFont>
      <p:font typeface="Libre Franklin Medium" pitchFamily="2" charset="0"/>
      <p:regular r:id="rId62"/>
      <p:bold r:id="rId63"/>
      <p:italic r:id="rId64"/>
      <p:boldItalic r:id="rId65"/>
    </p:embeddedFont>
    <p:embeddedFont>
      <p:font typeface="Open Sans" panose="020B0606030504020204" pitchFamily="34" charset="0"/>
      <p:regular r:id="rId66"/>
      <p:bold r:id="rId67"/>
      <p:italic r:id="rId68"/>
      <p:boldItalic r:id="rId69"/>
    </p:embeddedFont>
    <p:embeddedFont>
      <p:font typeface="Pacifico" panose="00000500000000000000" pitchFamily="2" charset="0"/>
      <p:regular r:id="rId70"/>
    </p:embeddedFont>
    <p:embeddedFont>
      <p:font typeface="Quattrocento Sans" panose="020B0502050000020003" pitchFamily="34" charset="0"/>
      <p:regular r:id="rId71"/>
      <p:bold r:id="rId72"/>
      <p:italic r:id="rId73"/>
      <p:boldItalic r:id="rId74"/>
    </p:embeddedFont>
    <p:embeddedFont>
      <p:font typeface="Tahoma" panose="020B0604030504040204" pitchFamily="34" charset="0"/>
      <p:regular r:id="rId75"/>
      <p:bold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iudJVS8ur9K/rIgJIf54y1Fopu4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00FF"/>
    <a:srgbClr val="99CCFF"/>
    <a:srgbClr val="FFFF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58AD6C6-6A66-46B7-9C4D-D6D3212B3236}">
  <a:tblStyle styleId="{258AD6C6-6A66-46B7-9C4D-D6D3212B323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3B0A73B-9E53-486F-8110-CB6240C0989A}" styleName="Table_1">
    <a:wholeTbl>
      <a:tcTxStyle b="off" i="off">
        <a:font>
          <a:latin typeface="Century Gothic"/>
          <a:ea typeface="Century Gothic"/>
          <a:cs typeface="Century Gothic"/>
        </a:font>
        <a:schemeClr val="dk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tcBdr>
      </a:tcStyle>
    </a:band1H>
    <a:band2H>
      <a:tcTxStyle b="off" i="off"/>
      <a:tcStyle>
        <a:tcBdr/>
      </a:tcStyle>
    </a:band2H>
    <a:band1V>
      <a:tcTxStyle b="off"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cBdr>
      </a:tcStyle>
    </a:band1V>
    <a:band2V>
      <a:tcTxStyle b="off"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tcStyle>
    </a:lastRow>
    <a:seCell>
      <a:tcTxStyle b="off" i="off"/>
      <a:tcStyle>
        <a:tcBdr/>
      </a:tcStyle>
    </a:seCell>
    <a:swCell>
      <a:tcTxStyle b="off" i="off"/>
      <a:tcStyle>
        <a:tcBdr/>
      </a:tcStyle>
    </a:swCell>
    <a:firstRow>
      <a:tcTxStyle b="on" i="off">
        <a:font>
          <a:latin typeface="Century Gothic"/>
          <a:ea typeface="Century Gothic"/>
          <a:cs typeface="Century Gothic"/>
        </a:font>
        <a:schemeClr val="lt1"/>
      </a:tcTxStyle>
      <a:tcStyle>
        <a:tcBdr/>
        <a:fill>
          <a:solidFill>
            <a:schemeClr val="accent2"/>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17" autoAdjust="0"/>
    <p:restoredTop sz="94660"/>
  </p:normalViewPr>
  <p:slideViewPr>
    <p:cSldViewPr snapToGrid="0">
      <p:cViewPr>
        <p:scale>
          <a:sx n="160" d="100"/>
          <a:sy n="160" d="100"/>
        </p:scale>
        <p:origin x="558" y="-108"/>
      </p:cViewPr>
      <p:guideLst>
        <p:guide orient="horz" pos="2160"/>
        <p:guide pos="2880"/>
        <p:guide orient="horz" pos="162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0" d="100"/>
          <a:sy n="100" d="100"/>
        </p:scale>
        <p:origin x="0" y="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4.fntdata"/><Relationship Id="rId68" Type="http://schemas.openxmlformats.org/officeDocument/2006/relationships/font" Target="fonts/font19.fntdata"/><Relationship Id="rId84"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4.fntdata"/><Relationship Id="rId58" Type="http://schemas.openxmlformats.org/officeDocument/2006/relationships/font" Target="fonts/font9.fntdata"/><Relationship Id="rId74" Type="http://schemas.openxmlformats.org/officeDocument/2006/relationships/font" Target="fonts/font25.fntdata"/><Relationship Id="rId5" Type="http://schemas.openxmlformats.org/officeDocument/2006/relationships/slide" Target="slides/slide2.xml"/><Relationship Id="rId61" Type="http://schemas.openxmlformats.org/officeDocument/2006/relationships/font" Target="fonts/font12.fntdata"/><Relationship Id="rId82"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5.xml"/><Relationship Id="rId51" Type="http://schemas.openxmlformats.org/officeDocument/2006/relationships/font" Target="fonts/font2.fntdata"/><Relationship Id="rId72" Type="http://schemas.openxmlformats.org/officeDocument/2006/relationships/font" Target="fonts/font23.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81"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font" Target="fonts/font27.fntdata"/><Relationship Id="rId7" Type="http://schemas.openxmlformats.org/officeDocument/2006/relationships/slide" Target="slides/slide4.xml"/><Relationship Id="rId71" Type="http://schemas.openxmlformats.org/officeDocument/2006/relationships/font" Target="fonts/font22.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360"/>
              </a:spcBef>
              <a:spcAft>
                <a:spcPts val="0"/>
              </a:spcAft>
              <a:buSzPts val="1400"/>
              <a:buNone/>
            </a:pPr>
            <a:endParaRPr/>
          </a:p>
        </p:txBody>
      </p:sp>
      <p:sp>
        <p:nvSpPr>
          <p:cNvPr id="494" name="Google Shape;494;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1c048f05298_0_0:notes"/>
          <p:cNvSpPr txBox="1">
            <a:spLocks noGrp="1"/>
          </p:cNvSpPr>
          <p:nvPr>
            <p:ph type="body" idx="1"/>
          </p:nvPr>
        </p:nvSpPr>
        <p:spPr>
          <a:xfrm>
            <a:off x="701040" y="4415790"/>
            <a:ext cx="5608320" cy="4183380"/>
          </a:xfrm>
          <a:prstGeom prst="rect">
            <a:avLst/>
          </a:prstGeom>
          <a:noFill/>
          <a:ln>
            <a:noFill/>
          </a:ln>
        </p:spPr>
        <p:txBody>
          <a:bodyPr spcFirstLastPara="1" wrap="square" lIns="93275" tIns="93275" rIns="93275" bIns="93275" anchor="t" anchorCtr="0">
            <a:noAutofit/>
          </a:bodyPr>
          <a:lstStyle/>
          <a:p>
            <a:pPr marL="0" lvl="0" indent="0" algn="l" rtl="0">
              <a:lnSpc>
                <a:spcPct val="100000"/>
              </a:lnSpc>
              <a:spcBef>
                <a:spcPts val="360"/>
              </a:spcBef>
              <a:spcAft>
                <a:spcPts val="0"/>
              </a:spcAft>
              <a:buSzPts val="1400"/>
              <a:buNone/>
            </a:pPr>
            <a:endParaRPr/>
          </a:p>
        </p:txBody>
      </p:sp>
      <p:sp>
        <p:nvSpPr>
          <p:cNvPr id="672" name="Google Shape;672;g1c048f05298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360"/>
              </a:spcBef>
              <a:spcAft>
                <a:spcPts val="0"/>
              </a:spcAft>
              <a:buSzPts val="1400"/>
              <a:buNone/>
            </a:pPr>
            <a:endParaRPr/>
          </a:p>
        </p:txBody>
      </p:sp>
      <p:sp>
        <p:nvSpPr>
          <p:cNvPr id="506" name="Google Shape;50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360"/>
              </a:spcBef>
              <a:spcAft>
                <a:spcPts val="0"/>
              </a:spcAft>
              <a:buSzPts val="1400"/>
              <a:buNone/>
            </a:pPr>
            <a:endParaRPr/>
          </a:p>
        </p:txBody>
      </p:sp>
      <p:sp>
        <p:nvSpPr>
          <p:cNvPr id="557" name="Google Shape;557;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360"/>
              </a:spcBef>
              <a:spcAft>
                <a:spcPts val="0"/>
              </a:spcAft>
              <a:buSzPts val="1400"/>
              <a:buNone/>
            </a:pPr>
            <a:endParaRPr/>
          </a:p>
        </p:txBody>
      </p:sp>
      <p:sp>
        <p:nvSpPr>
          <p:cNvPr id="580" name="Google Shape;580;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360"/>
              </a:spcBef>
              <a:spcAft>
                <a:spcPts val="0"/>
              </a:spcAft>
              <a:buSzPts val="1400"/>
              <a:buNone/>
            </a:pPr>
            <a:endParaRPr/>
          </a:p>
        </p:txBody>
      </p:sp>
      <p:sp>
        <p:nvSpPr>
          <p:cNvPr id="589" name="Google Shape;589;p3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360"/>
              </a:spcBef>
              <a:spcAft>
                <a:spcPts val="0"/>
              </a:spcAft>
              <a:buSzPts val="1400"/>
              <a:buNone/>
            </a:pPr>
            <a:r>
              <a:rPr lang="en-US" dirty="0"/>
              <a:t>CrIS: Cross-track</a:t>
            </a:r>
            <a:r>
              <a:rPr lang="en-US" baseline="0" dirty="0"/>
              <a:t> Infrared Sounder</a:t>
            </a:r>
          </a:p>
          <a:p>
            <a:pPr marL="0" lvl="0" indent="0" algn="l" rtl="0">
              <a:lnSpc>
                <a:spcPct val="100000"/>
              </a:lnSpc>
              <a:spcBef>
                <a:spcPts val="360"/>
              </a:spcBef>
              <a:spcAft>
                <a:spcPts val="0"/>
              </a:spcAft>
              <a:buSzPts val="1400"/>
              <a:buNone/>
            </a:pPr>
            <a:r>
              <a:rPr lang="en-US" baseline="0" dirty="0"/>
              <a:t>AAFC: Agriculture and </a:t>
            </a:r>
            <a:r>
              <a:rPr lang="en-US" baseline="0" dirty="0" err="1"/>
              <a:t>Agri</a:t>
            </a:r>
            <a:r>
              <a:rPr lang="en-US" baseline="0" dirty="0"/>
              <a:t>-Food Canada </a:t>
            </a:r>
          </a:p>
          <a:p>
            <a:pPr marL="0" lvl="0" indent="0" algn="l" rtl="0">
              <a:lnSpc>
                <a:spcPct val="100000"/>
              </a:lnSpc>
              <a:spcBef>
                <a:spcPts val="360"/>
              </a:spcBef>
              <a:spcAft>
                <a:spcPts val="0"/>
              </a:spcAft>
              <a:buSzPts val="1400"/>
              <a:buNone/>
            </a:pPr>
            <a:r>
              <a:rPr lang="en-US" baseline="0" dirty="0"/>
              <a:t>EPA: Environmental Protection Agency</a:t>
            </a:r>
            <a:endParaRPr lang="en-US" dirty="0"/>
          </a:p>
          <a:p>
            <a:pPr marL="0" lvl="0" indent="0" algn="l" rtl="0">
              <a:lnSpc>
                <a:spcPct val="100000"/>
              </a:lnSpc>
              <a:spcBef>
                <a:spcPts val="360"/>
              </a:spcBef>
              <a:spcAft>
                <a:spcPts val="0"/>
              </a:spcAft>
              <a:buSzPts val="1400"/>
              <a:buNone/>
            </a:pPr>
            <a:r>
              <a:rPr lang="en-US" dirty="0"/>
              <a:t>AER: Atmospheric</a:t>
            </a:r>
            <a:r>
              <a:rPr lang="en-US" baseline="0" dirty="0"/>
              <a:t> and Environmental Research, Inc.   (Boston, MA, USA)</a:t>
            </a:r>
          </a:p>
          <a:p>
            <a:pPr marL="0" lvl="0" indent="0" algn="l" rtl="0">
              <a:lnSpc>
                <a:spcPct val="100000"/>
              </a:lnSpc>
              <a:spcBef>
                <a:spcPts val="360"/>
              </a:spcBef>
              <a:spcAft>
                <a:spcPts val="0"/>
              </a:spcAft>
              <a:buSzPts val="1400"/>
              <a:buNone/>
            </a:pPr>
            <a:r>
              <a:rPr lang="en-US" baseline="0" dirty="0"/>
              <a:t>TNO: Netherlands Organization for Applied Scientific Research (TNO), (Utrecht, Netherlands).</a:t>
            </a:r>
          </a:p>
          <a:p>
            <a:pPr marL="0" lvl="0" indent="0" algn="l" rtl="0">
              <a:lnSpc>
                <a:spcPct val="100000"/>
              </a:lnSpc>
              <a:spcBef>
                <a:spcPts val="360"/>
              </a:spcBef>
              <a:spcAft>
                <a:spcPts val="0"/>
              </a:spcAft>
              <a:buSzPts val="1400"/>
              <a:buNone/>
            </a:pPr>
            <a:r>
              <a:rPr lang="en-US" baseline="0" dirty="0"/>
              <a:t>AQ: Air Quality</a:t>
            </a:r>
            <a:endParaRPr dirty="0"/>
          </a:p>
        </p:txBody>
      </p:sp>
      <p:sp>
        <p:nvSpPr>
          <p:cNvPr id="1053" name="Google Shape;1053;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9558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a:extLst>
            <a:ext uri="{FF2B5EF4-FFF2-40B4-BE49-F238E27FC236}">
              <a16:creationId xmlns:a16="http://schemas.microsoft.com/office/drawing/2014/main" id="{89D7405D-A980-69AB-FDC5-C55CD7F1EAB7}"/>
            </a:ext>
          </a:extLst>
        </p:cNvPr>
        <p:cNvGrpSpPr/>
        <p:nvPr/>
      </p:nvGrpSpPr>
      <p:grpSpPr>
        <a:xfrm>
          <a:off x="0" y="0"/>
          <a:ext cx="0" cy="0"/>
          <a:chOff x="0" y="0"/>
          <a:chExt cx="0" cy="0"/>
        </a:xfrm>
      </p:grpSpPr>
      <p:sp>
        <p:nvSpPr>
          <p:cNvPr id="550" name="Google Shape;550;p30:notes">
            <a:extLst>
              <a:ext uri="{FF2B5EF4-FFF2-40B4-BE49-F238E27FC236}">
                <a16:creationId xmlns:a16="http://schemas.microsoft.com/office/drawing/2014/main" id="{8D8DE202-DA96-D962-9610-6BB71AE4D8D8}"/>
              </a:ext>
            </a:extLst>
          </p:cNvPr>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360"/>
              </a:spcBef>
              <a:spcAft>
                <a:spcPts val="0"/>
              </a:spcAft>
              <a:buSzPts val="1400"/>
              <a:buNone/>
            </a:pPr>
            <a:endParaRPr/>
          </a:p>
        </p:txBody>
      </p:sp>
      <p:sp>
        <p:nvSpPr>
          <p:cNvPr id="551" name="Google Shape;551;p30:notes">
            <a:extLst>
              <a:ext uri="{FF2B5EF4-FFF2-40B4-BE49-F238E27FC236}">
                <a16:creationId xmlns:a16="http://schemas.microsoft.com/office/drawing/2014/main" id="{15B318F3-E782-661D-1D3F-616C27A85E20}"/>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8868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a:extLst>
            <a:ext uri="{FF2B5EF4-FFF2-40B4-BE49-F238E27FC236}">
              <a16:creationId xmlns:a16="http://schemas.microsoft.com/office/drawing/2014/main" id="{89D7405D-A980-69AB-FDC5-C55CD7F1EAB7}"/>
            </a:ext>
          </a:extLst>
        </p:cNvPr>
        <p:cNvGrpSpPr/>
        <p:nvPr/>
      </p:nvGrpSpPr>
      <p:grpSpPr>
        <a:xfrm>
          <a:off x="0" y="0"/>
          <a:ext cx="0" cy="0"/>
          <a:chOff x="0" y="0"/>
          <a:chExt cx="0" cy="0"/>
        </a:xfrm>
      </p:grpSpPr>
      <p:sp>
        <p:nvSpPr>
          <p:cNvPr id="550" name="Google Shape;550;p30:notes">
            <a:extLst>
              <a:ext uri="{FF2B5EF4-FFF2-40B4-BE49-F238E27FC236}">
                <a16:creationId xmlns:a16="http://schemas.microsoft.com/office/drawing/2014/main" id="{8D8DE202-DA96-D962-9610-6BB71AE4D8D8}"/>
              </a:ext>
            </a:extLst>
          </p:cNvPr>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360"/>
              </a:spcBef>
              <a:spcAft>
                <a:spcPts val="0"/>
              </a:spcAft>
              <a:buSzPts val="1400"/>
              <a:buNone/>
            </a:pPr>
            <a:endParaRPr/>
          </a:p>
        </p:txBody>
      </p:sp>
      <p:sp>
        <p:nvSpPr>
          <p:cNvPr id="551" name="Google Shape;551;p30:notes">
            <a:extLst>
              <a:ext uri="{FF2B5EF4-FFF2-40B4-BE49-F238E27FC236}">
                <a16:creationId xmlns:a16="http://schemas.microsoft.com/office/drawing/2014/main" id="{15B318F3-E782-661D-1D3F-616C27A85E20}"/>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2213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360"/>
              </a:spcBef>
              <a:spcAft>
                <a:spcPts val="0"/>
              </a:spcAft>
              <a:buSzPts val="1400"/>
              <a:buNone/>
            </a:pPr>
            <a:r>
              <a:rPr lang="en-US"/>
              <a:t>ECCC’s Air Pollution Emission Inventory (APEI)</a:t>
            </a:r>
            <a:endParaRPr/>
          </a:p>
        </p:txBody>
      </p:sp>
      <p:sp>
        <p:nvSpPr>
          <p:cNvPr id="898" name="Google Shape;898;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1d618f4df5c_0_10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1d618f4df5c_0_10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0"/>
              </a:spcBef>
              <a:spcAft>
                <a:spcPts val="0"/>
              </a:spcAft>
              <a:buNone/>
            </a:pPr>
            <a:r>
              <a:rPr lang="en-US" dirty="0"/>
              <a:t>Combine satellite observations with wind information.  Weaker sources need to combine many observations (annual), which is done using wind rotation to orientate observations in an upwind and downwind plume.  Then these observations are fit with a </a:t>
            </a:r>
            <a:r>
              <a:rPr lang="en-US" dirty="0" err="1"/>
              <a:t>gaussian</a:t>
            </a:r>
            <a:r>
              <a:rPr lang="en-US" dirty="0"/>
              <a:t> plume model to obtain emissions and lifetimes. </a:t>
            </a:r>
            <a:endParaRPr dirty="0"/>
          </a:p>
          <a:p>
            <a:pPr marL="0" lvl="0" indent="0" algn="l" rtl="0">
              <a:lnSpc>
                <a:spcPct val="115000"/>
              </a:lnSpc>
              <a:spcBef>
                <a:spcPts val="0"/>
              </a:spcBef>
              <a:spcAft>
                <a:spcPts val="0"/>
              </a:spcAft>
              <a:buClr>
                <a:schemeClr val="dk1"/>
              </a:buClr>
              <a:buSzPts val="1100"/>
              <a:buFont typeface="Arial"/>
              <a:buNone/>
            </a:pPr>
            <a:r>
              <a:rPr lang="en-US" dirty="0"/>
              <a:t>HTAPv2: Hemispheric Transport of Air Pollutants</a:t>
            </a:r>
            <a:endParaRPr dirty="0"/>
          </a:p>
          <a:p>
            <a:pPr marL="0" lvl="0" indent="0" algn="l" rtl="0">
              <a:lnSpc>
                <a:spcPct val="115000"/>
              </a:lnSpc>
              <a:spcBef>
                <a:spcPts val="0"/>
              </a:spcBef>
              <a:spcAft>
                <a:spcPts val="0"/>
              </a:spcAft>
              <a:buClr>
                <a:schemeClr val="dk1"/>
              </a:buClr>
              <a:buSzPts val="1100"/>
              <a:buFont typeface="Arial"/>
              <a:buNone/>
            </a:pPr>
            <a:r>
              <a:rPr lang="en-US" dirty="0"/>
              <a:t>NEI: National Emissions Inventory (US EPA)</a:t>
            </a:r>
            <a:endParaRPr dirty="0"/>
          </a:p>
          <a:p>
            <a:pPr marL="0" lvl="0" indent="0" algn="l" rtl="0">
              <a:lnSpc>
                <a:spcPct val="115000"/>
              </a:lnSpc>
              <a:spcBef>
                <a:spcPts val="0"/>
              </a:spcBef>
              <a:spcAft>
                <a:spcPts val="0"/>
              </a:spcAft>
              <a:buClr>
                <a:schemeClr val="dk1"/>
              </a:buClr>
              <a:buSzPts val="1100"/>
              <a:buFont typeface="Arial"/>
              <a:buNone/>
            </a:pPr>
            <a:r>
              <a:rPr lang="en-US" dirty="0"/>
              <a:t>E-PRTR: European Pollutant Release and Transfer Register</a:t>
            </a:r>
            <a:endParaRPr dirty="0"/>
          </a:p>
          <a:p>
            <a:pPr marL="0" lvl="0" indent="0" algn="l" rtl="0">
              <a:spcBef>
                <a:spcPts val="360"/>
              </a:spcBef>
              <a:spcAft>
                <a:spcPts val="0"/>
              </a:spcAft>
              <a:buNone/>
            </a:pPr>
            <a:endParaRPr dirty="0"/>
          </a:p>
        </p:txBody>
      </p:sp>
      <p:sp>
        <p:nvSpPr>
          <p:cNvPr id="871" name="Google Shape;871;g1d618f4df5c_0_103: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dirty="0"/>
              <a:t>Much epidemiological evidence indicates that </a:t>
            </a:r>
            <a:r>
              <a:rPr lang="en-US" sz="1200" b="1" dirty="0"/>
              <a:t>chronic exposure </a:t>
            </a:r>
            <a:r>
              <a:rPr lang="en-US" sz="1200" dirty="0"/>
              <a:t>to air pollutants can have a </a:t>
            </a:r>
            <a:r>
              <a:rPr lang="en-US" sz="1200" b="1" dirty="0"/>
              <a:t>greater adverse impact</a:t>
            </a:r>
            <a:r>
              <a:rPr lang="en-US" sz="1200" dirty="0"/>
              <a:t> on health than acute exposures</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b="0" i="0" u="none" strike="noStrike" baseline="0" dirty="0">
              <a:solidFill>
                <a:srgbClr val="2E2E2E"/>
              </a:solidFill>
              <a:latin typeface="Times New Roman" panose="02020603050405020304" pitchFamily="18" charset="0"/>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b="0" i="0" u="none" strike="noStrike" baseline="0" dirty="0">
                <a:solidFill>
                  <a:srgbClr val="2E2E2E"/>
                </a:solidFill>
                <a:latin typeface="Times New Roman" panose="02020603050405020304" pitchFamily="18" charset="0"/>
              </a:rPr>
              <a:t>Sensitivity analyses and geographic comparisons revealed a common thread in air pollutant mixtures across the </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b="0" i="0" u="none" strike="noStrike" baseline="0" dirty="0">
                <a:solidFill>
                  <a:srgbClr val="2E2E2E"/>
                </a:solidFill>
                <a:latin typeface="Times New Roman" panose="02020603050405020304" pitchFamily="18" charset="0"/>
              </a:rPr>
              <a:t>northern hemisphere related to combustion emissions. </a:t>
            </a:r>
          </a:p>
          <a:p>
            <a:endParaRPr lang="en-CA" dirty="0"/>
          </a:p>
          <a:p>
            <a:r>
              <a:rPr lang="en-CA" dirty="0"/>
              <a:t>NH3: Ammonia </a:t>
            </a:r>
          </a:p>
          <a:p>
            <a:r>
              <a:rPr lang="en-CA" dirty="0"/>
              <a:t>HCHO: formaldehyde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5110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1c987f7130f_0_1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13" name="Google Shape;1413;g1c987f7130f_0_111: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414" name="Google Shape;1414;g1c987f7130f_0_111: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Arial"/>
                <a:ea typeface="Arial"/>
                <a:cs typeface="Arial"/>
                <a:sym typeface="Arial"/>
              </a:rPr>
              <a:t>43</a:t>
            </a:fld>
            <a:endParaRPr sz="1200">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6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62: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360"/>
              </a:spcBef>
              <a:spcAft>
                <a:spcPts val="0"/>
              </a:spcAft>
              <a:buSzPts val="1400"/>
              <a:buNone/>
            </a:pPr>
            <a:endParaRPr/>
          </a:p>
        </p:txBody>
      </p:sp>
      <p:sp>
        <p:nvSpPr>
          <p:cNvPr id="651" name="Google Shape;651;p62: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1d7b96602fa_11_3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339" name="Google Shape;1339;g1d7b96602fa_11_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EESC: Effective Equivalent Stratospheric Chlorine calculated by summing the ozone depleting substances (globally averaged </a:t>
            </a:r>
            <a:r>
              <a:rPr lang="en-CA" dirty="0" err="1"/>
              <a:t>Cly</a:t>
            </a:r>
            <a:r>
              <a:rPr lang="en-CA" dirty="0"/>
              <a:t> and </a:t>
            </a:r>
            <a:r>
              <a:rPr lang="en-CA" dirty="0" err="1"/>
              <a:t>Bry</a:t>
            </a:r>
            <a:r>
              <a:rPr lang="en-CA" dirty="0"/>
              <a:t>) </a:t>
            </a:r>
          </a:p>
          <a:p>
            <a:r>
              <a:rPr lang="en-CA" dirty="0"/>
              <a:t>Simulations from a fully coupled radiation-chemical-dynamical model to simulate a future world.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9583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RES: Research Scientist</a:t>
            </a:r>
          </a:p>
          <a:p>
            <a:r>
              <a:rPr lang="en-CA" dirty="0"/>
              <a:t>AQRD:  Air Quality Research Division</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CA" sz="1200" dirty="0"/>
              <a:t>Mapping the 30-meter distribution of NO2 using data from 13 monitoring sites along with wind speed, road networks, industry, land use, and other features (future integrate satellite data into land use regression)</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CA" sz="1200" dirty="0"/>
              <a:t>Elevated levels in downtown cores and 400 series highways (traffic density)</a:t>
            </a:r>
          </a:p>
          <a:p>
            <a:endParaRPr lang="en-CA" dirty="0"/>
          </a:p>
          <a:p>
            <a:r>
              <a:rPr lang="en-CA" dirty="0"/>
              <a:t>GTHA:  Greater Toronto and Hamilton Area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0704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3673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p2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360"/>
              </a:spcBef>
              <a:spcAft>
                <a:spcPts val="0"/>
              </a:spcAft>
              <a:buSzPts val="1400"/>
              <a:buNone/>
            </a:pPr>
            <a:endParaRPr/>
          </a:p>
        </p:txBody>
      </p:sp>
      <p:sp>
        <p:nvSpPr>
          <p:cNvPr id="1217" name="Google Shape;1217;p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CA" sz="1200" b="1" dirty="0"/>
              <a:t>Some regional inventories </a:t>
            </a:r>
            <a:r>
              <a:rPr lang="en-CA" sz="1200" dirty="0"/>
              <a:t>(colour lines) </a:t>
            </a:r>
            <a:r>
              <a:rPr lang="en-CA" sz="1200" b="1" dirty="0"/>
              <a:t>compare well satellite-derived emissions </a:t>
            </a:r>
            <a:r>
              <a:rPr lang="en-CA" sz="1200" dirty="0"/>
              <a:t>(e.g. North America, Europe) and </a:t>
            </a:r>
            <a:r>
              <a:rPr lang="en-CA" sz="1200" b="1" dirty="0"/>
              <a:t>some need work </a:t>
            </a:r>
            <a:r>
              <a:rPr lang="en-CA" sz="1200" dirty="0"/>
              <a:t>(e.g. China, Latin America)</a:t>
            </a: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4233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Canada: Forest fires near the end of the trend?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3101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9511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half image">
  <p:cSld name="Title Slide half image">
    <p:spTree>
      <p:nvGrpSpPr>
        <p:cNvPr id="1" name="Shape 14"/>
        <p:cNvGrpSpPr/>
        <p:nvPr/>
      </p:nvGrpSpPr>
      <p:grpSpPr>
        <a:xfrm>
          <a:off x="0" y="0"/>
          <a:ext cx="0" cy="0"/>
          <a:chOff x="0" y="0"/>
          <a:chExt cx="0" cy="0"/>
        </a:xfrm>
      </p:grpSpPr>
      <p:sp>
        <p:nvSpPr>
          <p:cNvPr id="15" name="Google Shape;15;p33"/>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6;p33"/>
          <p:cNvSpPr txBox="1">
            <a:spLocks noGrp="1"/>
          </p:cNvSpPr>
          <p:nvPr>
            <p:ph type="body" idx="1"/>
          </p:nvPr>
        </p:nvSpPr>
        <p:spPr>
          <a:xfrm>
            <a:off x="4694296" y="565152"/>
            <a:ext cx="4144904" cy="401531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SzPts val="2400"/>
              <a:buNone/>
              <a:defRPr>
                <a:latin typeface="Century Gothic"/>
                <a:ea typeface="Century Gothic"/>
                <a:cs typeface="Century Gothic"/>
                <a:sym typeface="Century Gothic"/>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 name="Google Shape;17;p33"/>
          <p:cNvSpPr txBox="1">
            <a:spLocks noGrp="1"/>
          </p:cNvSpPr>
          <p:nvPr>
            <p:ph type="ctrTitle"/>
          </p:nvPr>
        </p:nvSpPr>
        <p:spPr>
          <a:xfrm>
            <a:off x="304800" y="565151"/>
            <a:ext cx="3975569" cy="178218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3600" b="0" i="0">
                <a:solidFill>
                  <a:srgbClr val="595959"/>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 name="Google Shape;18;p33"/>
          <p:cNvSpPr txBox="1">
            <a:spLocks noGrp="1"/>
          </p:cNvSpPr>
          <p:nvPr>
            <p:ph type="subTitle" idx="2"/>
          </p:nvPr>
        </p:nvSpPr>
        <p:spPr>
          <a:xfrm>
            <a:off x="304801" y="2502562"/>
            <a:ext cx="3975570" cy="13144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40"/>
              </a:spcBef>
              <a:spcAft>
                <a:spcPts val="0"/>
              </a:spcAft>
              <a:buSzPts val="2200"/>
              <a:buNone/>
              <a:defRPr sz="2200" b="0" i="0">
                <a:solidFill>
                  <a:srgbClr val="595959"/>
                </a:solidFill>
                <a:latin typeface="Century Gothic"/>
                <a:ea typeface="Century Gothic"/>
                <a:cs typeface="Century Gothic"/>
                <a:sym typeface="Century Gothic"/>
              </a:defRPr>
            </a:lvl1pPr>
            <a:lvl2pPr lvl="1" algn="ctr">
              <a:lnSpc>
                <a:spcPct val="100000"/>
              </a:lnSpc>
              <a:spcBef>
                <a:spcPts val="440"/>
              </a:spcBef>
              <a:spcAft>
                <a:spcPts val="0"/>
              </a:spcAft>
              <a:buSzPts val="2200"/>
              <a:buNone/>
              <a:defRPr>
                <a:solidFill>
                  <a:srgbClr val="888888"/>
                </a:solidFill>
              </a:defRPr>
            </a:lvl2pPr>
            <a:lvl3pPr lvl="2" algn="ctr">
              <a:lnSpc>
                <a:spcPct val="100000"/>
              </a:lnSpc>
              <a:spcBef>
                <a:spcPts val="400"/>
              </a:spcBef>
              <a:spcAft>
                <a:spcPts val="0"/>
              </a:spcAft>
              <a:buSzPts val="2000"/>
              <a:buNone/>
              <a:defRPr>
                <a:solidFill>
                  <a:srgbClr val="888888"/>
                </a:solidFill>
              </a:defRPr>
            </a:lvl3pPr>
            <a:lvl4pPr lvl="3" algn="ctr">
              <a:lnSpc>
                <a:spcPct val="100000"/>
              </a:lnSpc>
              <a:spcBef>
                <a:spcPts val="360"/>
              </a:spcBef>
              <a:spcAft>
                <a:spcPts val="0"/>
              </a:spcAft>
              <a:buSzPts val="1800"/>
              <a:buNone/>
              <a:defRPr>
                <a:solidFill>
                  <a:srgbClr val="888888"/>
                </a:solidFill>
              </a:defRPr>
            </a:lvl4pPr>
            <a:lvl5pPr lvl="4" algn="ctr">
              <a:lnSpc>
                <a:spcPct val="100000"/>
              </a:lnSpc>
              <a:spcBef>
                <a:spcPts val="320"/>
              </a:spcBef>
              <a:spcAft>
                <a:spcPts val="0"/>
              </a:spcAft>
              <a:buSzPts val="16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9" name="Google Shape;19;p33"/>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pic>
        <p:nvPicPr>
          <p:cNvPr id="20" name="Google Shape;20;p33"/>
          <p:cNvPicPr preferRelativeResize="0"/>
          <p:nvPr/>
        </p:nvPicPr>
        <p:blipFill rotWithShape="1">
          <a:blip r:embed="rId2">
            <a:alphaModFix/>
          </a:blip>
          <a:srcRect/>
          <a:stretch/>
        </p:blipFill>
        <p:spPr>
          <a:xfrm>
            <a:off x="304800" y="2423541"/>
            <a:ext cx="4022119" cy="45719"/>
          </a:xfrm>
          <a:prstGeom prst="rect">
            <a:avLst/>
          </a:prstGeom>
          <a:noFill/>
          <a:ln>
            <a:noFill/>
          </a:ln>
        </p:spPr>
      </p:pic>
      <p:cxnSp>
        <p:nvCxnSpPr>
          <p:cNvPr id="21" name="Google Shape;21;p33"/>
          <p:cNvCxnSpPr/>
          <p:nvPr/>
        </p:nvCxnSpPr>
        <p:spPr>
          <a:xfrm>
            <a:off x="304800" y="4707731"/>
            <a:ext cx="8534400" cy="0"/>
          </a:xfrm>
          <a:prstGeom prst="straightConnector1">
            <a:avLst/>
          </a:prstGeom>
          <a:noFill/>
          <a:ln w="9525" cap="flat" cmpd="sng">
            <a:solidFill>
              <a:srgbClr val="7F7F7F"/>
            </a:solidFill>
            <a:prstDash val="solid"/>
            <a:round/>
            <a:headEnd type="none" w="sm" len="sm"/>
            <a:tailEnd type="none" w="sm" len="sm"/>
          </a:ln>
        </p:spPr>
      </p:cxnSp>
      <p:pic>
        <p:nvPicPr>
          <p:cNvPr id="22" name="Google Shape;22;p33"/>
          <p:cNvPicPr preferRelativeResize="0"/>
          <p:nvPr/>
        </p:nvPicPr>
        <p:blipFill rotWithShape="1">
          <a:blip r:embed="rId2">
            <a:alphaModFix/>
          </a:blip>
          <a:srcRect/>
          <a:stretch/>
        </p:blipFill>
        <p:spPr>
          <a:xfrm>
            <a:off x="304800" y="397195"/>
            <a:ext cx="8534400" cy="45719"/>
          </a:xfrm>
          <a:prstGeom prst="rect">
            <a:avLst/>
          </a:prstGeom>
          <a:noFill/>
          <a:ln>
            <a:noFill/>
          </a:ln>
        </p:spPr>
      </p:pic>
      <p:pic>
        <p:nvPicPr>
          <p:cNvPr id="23" name="Google Shape;23;p33" descr="P:\Multimedia\Library\Logos\_Final_Canada_FIPs\FIP_ECCC\ECCC_c_normal_e.jpg"/>
          <p:cNvPicPr preferRelativeResize="0"/>
          <p:nvPr/>
        </p:nvPicPr>
        <p:blipFill rotWithShape="1">
          <a:blip r:embed="rId3">
            <a:alphaModFix/>
          </a:blip>
          <a:srcRect/>
          <a:stretch/>
        </p:blipFill>
        <p:spPr>
          <a:xfrm>
            <a:off x="304801" y="166293"/>
            <a:ext cx="2409881" cy="169450"/>
          </a:xfrm>
          <a:prstGeom prst="rect">
            <a:avLst/>
          </a:prstGeom>
          <a:noFill/>
          <a:ln>
            <a:noFill/>
          </a:ln>
        </p:spPr>
      </p:pic>
      <p:pic>
        <p:nvPicPr>
          <p:cNvPr id="24" name="Google Shape;24;p33" descr="P:\Multimedia\Library\Logos\_Final_Canada_FIPs\CANADA\Wordmark_k+r_300dpi.jpg"/>
          <p:cNvPicPr preferRelativeResize="0"/>
          <p:nvPr/>
        </p:nvPicPr>
        <p:blipFill rotWithShape="1">
          <a:blip r:embed="rId4">
            <a:alphaModFix/>
          </a:blip>
          <a:srcRect/>
          <a:stretch/>
        </p:blipFill>
        <p:spPr>
          <a:xfrm>
            <a:off x="7982566" y="4767263"/>
            <a:ext cx="856634" cy="20568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5"/>
        <p:cNvGrpSpPr/>
        <p:nvPr/>
      </p:nvGrpSpPr>
      <p:grpSpPr>
        <a:xfrm>
          <a:off x="0" y="0"/>
          <a:ext cx="0" cy="0"/>
          <a:chOff x="0" y="0"/>
          <a:chExt cx="0" cy="0"/>
        </a:xfrm>
      </p:grpSpPr>
      <p:cxnSp>
        <p:nvCxnSpPr>
          <p:cNvPr id="86" name="Google Shape;86;p43"/>
          <p:cNvCxnSpPr/>
          <p:nvPr/>
        </p:nvCxnSpPr>
        <p:spPr>
          <a:xfrm>
            <a:off x="304799" y="4707731"/>
            <a:ext cx="8534401" cy="0"/>
          </a:xfrm>
          <a:prstGeom prst="straightConnector1">
            <a:avLst/>
          </a:prstGeom>
          <a:noFill/>
          <a:ln w="9525" cap="flat" cmpd="sng">
            <a:solidFill>
              <a:srgbClr val="7F7F7F"/>
            </a:solidFill>
            <a:prstDash val="solid"/>
            <a:round/>
            <a:headEnd type="none" w="sm" len="sm"/>
            <a:tailEnd type="none" w="sm" len="sm"/>
          </a:ln>
        </p:spPr>
      </p:cxnSp>
      <p:sp>
        <p:nvSpPr>
          <p:cNvPr id="87" name="Google Shape;87;p43"/>
          <p:cNvSpPr txBox="1">
            <a:spLocks noGrp="1"/>
          </p:cNvSpPr>
          <p:nvPr>
            <p:ph type="title"/>
          </p:nvPr>
        </p:nvSpPr>
        <p:spPr>
          <a:xfrm>
            <a:off x="304799" y="205979"/>
            <a:ext cx="8534559" cy="73937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8" name="Google Shape;88;p43"/>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9"/>
        <p:cNvGrpSpPr/>
        <p:nvPr/>
      </p:nvGrpSpPr>
      <p:grpSpPr>
        <a:xfrm>
          <a:off x="0" y="0"/>
          <a:ext cx="0" cy="0"/>
          <a:chOff x="0" y="0"/>
          <a:chExt cx="0" cy="0"/>
        </a:xfrm>
      </p:grpSpPr>
      <p:cxnSp>
        <p:nvCxnSpPr>
          <p:cNvPr id="90" name="Google Shape;90;p44"/>
          <p:cNvCxnSpPr/>
          <p:nvPr/>
        </p:nvCxnSpPr>
        <p:spPr>
          <a:xfrm>
            <a:off x="304800" y="4707731"/>
            <a:ext cx="8534400" cy="0"/>
          </a:xfrm>
          <a:prstGeom prst="straightConnector1">
            <a:avLst/>
          </a:prstGeom>
          <a:noFill/>
          <a:ln w="9525" cap="flat" cmpd="sng">
            <a:solidFill>
              <a:srgbClr val="7F7F7F"/>
            </a:solidFill>
            <a:prstDash val="solid"/>
            <a:round/>
            <a:headEnd type="none" w="sm" len="sm"/>
            <a:tailEnd type="none" w="sm" len="sm"/>
          </a:ln>
        </p:spPr>
      </p:cxnSp>
      <p:sp>
        <p:nvSpPr>
          <p:cNvPr id="91" name="Google Shape;91;p44"/>
          <p:cNvSpPr txBox="1">
            <a:spLocks noGrp="1"/>
          </p:cNvSpPr>
          <p:nvPr>
            <p:ph type="title"/>
          </p:nvPr>
        </p:nvSpPr>
        <p:spPr>
          <a:xfrm>
            <a:off x="304801" y="204787"/>
            <a:ext cx="2827019" cy="8715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1800" b="0">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2" name="Google Shape;92;p44"/>
          <p:cNvSpPr txBox="1">
            <a:spLocks noGrp="1"/>
          </p:cNvSpPr>
          <p:nvPr>
            <p:ph type="body" idx="1"/>
          </p:nvPr>
        </p:nvSpPr>
        <p:spPr>
          <a:xfrm>
            <a:off x="3246120" y="204788"/>
            <a:ext cx="5593080" cy="4389835"/>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rgbClr val="595959"/>
              </a:buClr>
              <a:buSzPts val="2400"/>
              <a:buChar char="•"/>
              <a:defRPr sz="2400"/>
            </a:lvl1pPr>
            <a:lvl2pPr marL="914400" lvl="1" indent="-368300" algn="l">
              <a:lnSpc>
                <a:spcPct val="100000"/>
              </a:lnSpc>
              <a:spcBef>
                <a:spcPts val="440"/>
              </a:spcBef>
              <a:spcAft>
                <a:spcPts val="0"/>
              </a:spcAft>
              <a:buClr>
                <a:srgbClr val="595959"/>
              </a:buClr>
              <a:buSzPts val="2200"/>
              <a:buChar char="•"/>
              <a:defRPr sz="2200"/>
            </a:lvl2pPr>
            <a:lvl3pPr marL="1371600" lvl="2" indent="-355600" algn="l">
              <a:lnSpc>
                <a:spcPct val="100000"/>
              </a:lnSpc>
              <a:spcBef>
                <a:spcPts val="400"/>
              </a:spcBef>
              <a:spcAft>
                <a:spcPts val="0"/>
              </a:spcAft>
              <a:buClr>
                <a:srgbClr val="595959"/>
              </a:buClr>
              <a:buSzPts val="2000"/>
              <a:buChar char="•"/>
              <a:defRPr sz="2000"/>
            </a:lvl3pPr>
            <a:lvl4pPr marL="1828800" lvl="3" indent="-342900" algn="l">
              <a:lnSpc>
                <a:spcPct val="100000"/>
              </a:lnSpc>
              <a:spcBef>
                <a:spcPts val="360"/>
              </a:spcBef>
              <a:spcAft>
                <a:spcPts val="0"/>
              </a:spcAft>
              <a:buClr>
                <a:srgbClr val="595959"/>
              </a:buClr>
              <a:buSzPts val="1800"/>
              <a:buChar char="•"/>
              <a:defRPr sz="1800"/>
            </a:lvl4pPr>
            <a:lvl5pPr marL="2286000" lvl="4" indent="-330200" algn="l">
              <a:lnSpc>
                <a:spcPct val="100000"/>
              </a:lnSpc>
              <a:spcBef>
                <a:spcPts val="320"/>
              </a:spcBef>
              <a:spcAft>
                <a:spcPts val="0"/>
              </a:spcAft>
              <a:buClr>
                <a:srgbClr val="595959"/>
              </a:buClr>
              <a:buSzPts val="1600"/>
              <a:buChar char="•"/>
              <a:defRPr sz="16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93" name="Google Shape;93;p44"/>
          <p:cNvSpPr txBox="1">
            <a:spLocks noGrp="1"/>
          </p:cNvSpPr>
          <p:nvPr>
            <p:ph type="body" idx="2"/>
          </p:nvPr>
        </p:nvSpPr>
        <p:spPr>
          <a:xfrm>
            <a:off x="304801" y="1076326"/>
            <a:ext cx="2827019" cy="351829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SzPts val="1200"/>
              <a:buNone/>
              <a:defRPr sz="1200"/>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94" name="Google Shape;94;p44"/>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5"/>
        <p:cNvGrpSpPr/>
        <p:nvPr/>
      </p:nvGrpSpPr>
      <p:grpSpPr>
        <a:xfrm>
          <a:off x="0" y="0"/>
          <a:ext cx="0" cy="0"/>
          <a:chOff x="0" y="0"/>
          <a:chExt cx="0" cy="0"/>
        </a:xfrm>
      </p:grpSpPr>
      <p:sp>
        <p:nvSpPr>
          <p:cNvPr id="96" name="Google Shape;96;p45"/>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1800" b="0">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7" name="Google Shape;97;p45"/>
          <p:cNvSpPr>
            <a:spLocks noGrp="1"/>
          </p:cNvSpPr>
          <p:nvPr>
            <p:ph type="pic" idx="2"/>
          </p:nvPr>
        </p:nvSpPr>
        <p:spPr>
          <a:xfrm>
            <a:off x="1792288" y="459581"/>
            <a:ext cx="5486400" cy="3086100"/>
          </a:xfrm>
          <a:prstGeom prst="rect">
            <a:avLst/>
          </a:prstGeom>
          <a:noFill/>
          <a:ln>
            <a:noFill/>
          </a:ln>
        </p:spPr>
      </p:sp>
      <p:sp>
        <p:nvSpPr>
          <p:cNvPr id="98" name="Google Shape;98;p45"/>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SzPts val="1200"/>
              <a:buNone/>
              <a:defRPr sz="1200">
                <a:solidFill>
                  <a:srgbClr val="595959"/>
                </a:solidFill>
              </a:defRPr>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99" name="Google Shape;99;p45"/>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cxnSp>
        <p:nvCxnSpPr>
          <p:cNvPr id="100" name="Google Shape;100;p45"/>
          <p:cNvCxnSpPr/>
          <p:nvPr/>
        </p:nvCxnSpPr>
        <p:spPr>
          <a:xfrm>
            <a:off x="304800" y="4707731"/>
            <a:ext cx="85344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1"/>
        <p:cNvGrpSpPr/>
        <p:nvPr/>
      </p:nvGrpSpPr>
      <p:grpSpPr>
        <a:xfrm>
          <a:off x="0" y="0"/>
          <a:ext cx="0" cy="0"/>
          <a:chOff x="0" y="0"/>
          <a:chExt cx="0" cy="0"/>
        </a:xfrm>
      </p:grpSpPr>
      <p:sp>
        <p:nvSpPr>
          <p:cNvPr id="102" name="Google Shape;102;p46"/>
          <p:cNvSpPr txBox="1">
            <a:spLocks noGrp="1"/>
          </p:cNvSpPr>
          <p:nvPr>
            <p:ph type="title"/>
          </p:nvPr>
        </p:nvSpPr>
        <p:spPr>
          <a:xfrm>
            <a:off x="304799" y="205979"/>
            <a:ext cx="8534559" cy="73937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3" name="Google Shape;103;p46"/>
          <p:cNvSpPr txBox="1">
            <a:spLocks noGrp="1"/>
          </p:cNvSpPr>
          <p:nvPr>
            <p:ph type="body" idx="1"/>
          </p:nvPr>
        </p:nvSpPr>
        <p:spPr>
          <a:xfrm rot="5400000">
            <a:off x="2813526" y="-1431210"/>
            <a:ext cx="3517106" cy="8534559"/>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rgbClr val="595959"/>
              </a:buClr>
              <a:buSzPts val="2400"/>
              <a:buChar char="•"/>
              <a:defRPr/>
            </a:lvl1pPr>
            <a:lvl2pPr marL="914400" lvl="1" indent="-368300" algn="l">
              <a:lnSpc>
                <a:spcPct val="100000"/>
              </a:lnSpc>
              <a:spcBef>
                <a:spcPts val="440"/>
              </a:spcBef>
              <a:spcAft>
                <a:spcPts val="0"/>
              </a:spcAft>
              <a:buClr>
                <a:srgbClr val="595959"/>
              </a:buClr>
              <a:buSzPts val="2200"/>
              <a:buChar char="•"/>
              <a:defRPr/>
            </a:lvl2pPr>
            <a:lvl3pPr marL="1371600" lvl="2" indent="-355600" algn="l">
              <a:lnSpc>
                <a:spcPct val="100000"/>
              </a:lnSpc>
              <a:spcBef>
                <a:spcPts val="400"/>
              </a:spcBef>
              <a:spcAft>
                <a:spcPts val="0"/>
              </a:spcAft>
              <a:buClr>
                <a:srgbClr val="595959"/>
              </a:buClr>
              <a:buSzPts val="2000"/>
              <a:buChar char="•"/>
              <a:defRPr/>
            </a:lvl3pPr>
            <a:lvl4pPr marL="1828800" lvl="3" indent="-342900" algn="l">
              <a:lnSpc>
                <a:spcPct val="100000"/>
              </a:lnSpc>
              <a:spcBef>
                <a:spcPts val="360"/>
              </a:spcBef>
              <a:spcAft>
                <a:spcPts val="0"/>
              </a:spcAft>
              <a:buClr>
                <a:srgbClr val="595959"/>
              </a:buClr>
              <a:buSzPts val="1800"/>
              <a:buChar char="•"/>
              <a:defRPr/>
            </a:lvl4pPr>
            <a:lvl5pPr marL="2286000" lvl="4" indent="-330200" algn="l">
              <a:lnSpc>
                <a:spcPct val="100000"/>
              </a:lnSpc>
              <a:spcBef>
                <a:spcPts val="320"/>
              </a:spcBef>
              <a:spcAft>
                <a:spcPts val="0"/>
              </a:spcAft>
              <a:buClr>
                <a:srgbClr val="595959"/>
              </a:buClr>
              <a:buSzPts val="16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4" name="Google Shape;104;p46"/>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cxnSp>
        <p:nvCxnSpPr>
          <p:cNvPr id="105" name="Google Shape;105;p46"/>
          <p:cNvCxnSpPr/>
          <p:nvPr/>
        </p:nvCxnSpPr>
        <p:spPr>
          <a:xfrm>
            <a:off x="304800" y="4707731"/>
            <a:ext cx="85344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6"/>
        <p:cNvGrpSpPr/>
        <p:nvPr/>
      </p:nvGrpSpPr>
      <p:grpSpPr>
        <a:xfrm>
          <a:off x="0" y="0"/>
          <a:ext cx="0" cy="0"/>
          <a:chOff x="0" y="0"/>
          <a:chExt cx="0" cy="0"/>
        </a:xfrm>
      </p:grpSpPr>
      <p:sp>
        <p:nvSpPr>
          <p:cNvPr id="107" name="Google Shape;107;p47"/>
          <p:cNvSpPr txBox="1">
            <a:spLocks noGrp="1"/>
          </p:cNvSpPr>
          <p:nvPr>
            <p:ph type="title"/>
          </p:nvPr>
        </p:nvSpPr>
        <p:spPr>
          <a:xfrm>
            <a:off x="304799" y="205979"/>
            <a:ext cx="8534559" cy="73937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8" name="Google Shape;108;p47"/>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cxnSp>
        <p:nvCxnSpPr>
          <p:cNvPr id="109" name="Google Shape;109;p47"/>
          <p:cNvCxnSpPr/>
          <p:nvPr/>
        </p:nvCxnSpPr>
        <p:spPr>
          <a:xfrm>
            <a:off x="304800" y="4707731"/>
            <a:ext cx="85344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10"/>
        <p:cNvGrpSpPr/>
        <p:nvPr/>
      </p:nvGrpSpPr>
      <p:grpSpPr>
        <a:xfrm>
          <a:off x="0" y="0"/>
          <a:ext cx="0" cy="0"/>
          <a:chOff x="0" y="0"/>
          <a:chExt cx="0" cy="0"/>
        </a:xfrm>
      </p:grpSpPr>
      <p:sp>
        <p:nvSpPr>
          <p:cNvPr id="111" name="Google Shape;111;p48"/>
          <p:cNvSpPr txBox="1">
            <a:spLocks noGrp="1"/>
          </p:cNvSpPr>
          <p:nvPr>
            <p:ph type="title"/>
          </p:nvPr>
        </p:nvSpPr>
        <p:spPr>
          <a:xfrm>
            <a:off x="304799" y="205979"/>
            <a:ext cx="8534559" cy="73937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2" name="Google Shape;112;p48"/>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cxnSp>
        <p:nvCxnSpPr>
          <p:cNvPr id="113" name="Google Shape;113;p48"/>
          <p:cNvCxnSpPr/>
          <p:nvPr/>
        </p:nvCxnSpPr>
        <p:spPr>
          <a:xfrm>
            <a:off x="304800" y="4707731"/>
            <a:ext cx="8534400" cy="0"/>
          </a:xfrm>
          <a:prstGeom prst="straightConnector1">
            <a:avLst/>
          </a:prstGeom>
          <a:noFill/>
          <a:ln w="9525" cap="flat" cmpd="sng">
            <a:solidFill>
              <a:srgbClr val="7F7F7F"/>
            </a:solidFill>
            <a:prstDash val="solid"/>
            <a:round/>
            <a:headEnd type="none" w="sm" len="sm"/>
            <a:tailEnd type="none" w="sm" len="sm"/>
          </a:ln>
        </p:spPr>
      </p:cxnSp>
      <p:sp>
        <p:nvSpPr>
          <p:cNvPr id="114" name="Google Shape;114;p48"/>
          <p:cNvSpPr txBox="1">
            <a:spLocks noGrp="1"/>
          </p:cNvSpPr>
          <p:nvPr>
            <p:ph type="body" idx="1"/>
          </p:nvPr>
        </p:nvSpPr>
        <p:spPr>
          <a:xfrm>
            <a:off x="304799" y="1151334"/>
            <a:ext cx="4192589" cy="70794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200"/>
              <a:buNone/>
              <a:defRPr sz="2200" b="1"/>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15" name="Google Shape;115;p48"/>
          <p:cNvSpPr txBox="1">
            <a:spLocks noGrp="1"/>
          </p:cNvSpPr>
          <p:nvPr>
            <p:ph type="body" idx="2"/>
          </p:nvPr>
        </p:nvSpPr>
        <p:spPr>
          <a:xfrm>
            <a:off x="304799" y="1859280"/>
            <a:ext cx="4192589" cy="2735342"/>
          </a:xfrm>
          <a:prstGeom prst="rect">
            <a:avLst/>
          </a:prstGeom>
          <a:noFill/>
          <a:ln>
            <a:noFill/>
          </a:ln>
        </p:spPr>
        <p:txBody>
          <a:bodyPr spcFirstLastPara="1" wrap="square" lIns="91425" tIns="45700" rIns="91425" bIns="45700" anchor="t" anchorCtr="0">
            <a:noAutofit/>
          </a:bodyPr>
          <a:lstStyle>
            <a:lvl1pPr marL="457200" lvl="0" indent="-368300" algn="l">
              <a:lnSpc>
                <a:spcPct val="100000"/>
              </a:lnSpc>
              <a:spcBef>
                <a:spcPts val="440"/>
              </a:spcBef>
              <a:spcAft>
                <a:spcPts val="0"/>
              </a:spcAft>
              <a:buClr>
                <a:srgbClr val="595959"/>
              </a:buClr>
              <a:buSzPts val="2200"/>
              <a:buChar char="•"/>
              <a:defRPr sz="2200"/>
            </a:lvl1pPr>
            <a:lvl2pPr marL="914400" lvl="1" indent="-355600" algn="l">
              <a:lnSpc>
                <a:spcPct val="100000"/>
              </a:lnSpc>
              <a:spcBef>
                <a:spcPts val="400"/>
              </a:spcBef>
              <a:spcAft>
                <a:spcPts val="0"/>
              </a:spcAft>
              <a:buClr>
                <a:srgbClr val="595959"/>
              </a:buClr>
              <a:buSzPts val="2000"/>
              <a:buChar char="•"/>
              <a:defRPr sz="2000"/>
            </a:lvl2pPr>
            <a:lvl3pPr marL="1371600" lvl="2" indent="-342900" algn="l">
              <a:lnSpc>
                <a:spcPct val="100000"/>
              </a:lnSpc>
              <a:spcBef>
                <a:spcPts val="360"/>
              </a:spcBef>
              <a:spcAft>
                <a:spcPts val="0"/>
              </a:spcAft>
              <a:buClr>
                <a:srgbClr val="595959"/>
              </a:buClr>
              <a:buSzPts val="1800"/>
              <a:buChar char="•"/>
              <a:defRPr sz="1800"/>
            </a:lvl3pPr>
            <a:lvl4pPr marL="1828800" lvl="3" indent="-330200" algn="l">
              <a:lnSpc>
                <a:spcPct val="100000"/>
              </a:lnSpc>
              <a:spcBef>
                <a:spcPts val="320"/>
              </a:spcBef>
              <a:spcAft>
                <a:spcPts val="0"/>
              </a:spcAft>
              <a:buClr>
                <a:srgbClr val="595959"/>
              </a:buClr>
              <a:buSzPts val="1600"/>
              <a:buChar char="•"/>
              <a:defRPr sz="1600"/>
            </a:lvl4pPr>
            <a:lvl5pPr marL="2286000" lvl="4" indent="-317500" algn="l">
              <a:lnSpc>
                <a:spcPct val="100000"/>
              </a:lnSpc>
              <a:spcBef>
                <a:spcPts val="280"/>
              </a:spcBef>
              <a:spcAft>
                <a:spcPts val="0"/>
              </a:spcAft>
              <a:buClr>
                <a:srgbClr val="595959"/>
              </a:buClr>
              <a:buSzPts val="1400"/>
              <a:buChar char="•"/>
              <a:defRPr sz="14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16" name="Google Shape;116;p48"/>
          <p:cNvSpPr txBox="1">
            <a:spLocks noGrp="1"/>
          </p:cNvSpPr>
          <p:nvPr>
            <p:ph type="body" idx="3"/>
          </p:nvPr>
        </p:nvSpPr>
        <p:spPr>
          <a:xfrm>
            <a:off x="4645026" y="1151334"/>
            <a:ext cx="4194174" cy="70794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200"/>
              <a:buNone/>
              <a:defRPr sz="2200" b="1"/>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17" name="Google Shape;117;p48"/>
          <p:cNvSpPr txBox="1">
            <a:spLocks noGrp="1"/>
          </p:cNvSpPr>
          <p:nvPr>
            <p:ph type="body" idx="4"/>
          </p:nvPr>
        </p:nvSpPr>
        <p:spPr>
          <a:xfrm>
            <a:off x="4645026" y="1859280"/>
            <a:ext cx="4194174" cy="2735342"/>
          </a:xfrm>
          <a:prstGeom prst="rect">
            <a:avLst/>
          </a:prstGeom>
          <a:noFill/>
          <a:ln>
            <a:noFill/>
          </a:ln>
        </p:spPr>
        <p:txBody>
          <a:bodyPr spcFirstLastPara="1" wrap="square" lIns="91425" tIns="45700" rIns="91425" bIns="45700" anchor="t" anchorCtr="0">
            <a:noAutofit/>
          </a:bodyPr>
          <a:lstStyle>
            <a:lvl1pPr marL="457200" lvl="0" indent="-368300" algn="l">
              <a:lnSpc>
                <a:spcPct val="100000"/>
              </a:lnSpc>
              <a:spcBef>
                <a:spcPts val="440"/>
              </a:spcBef>
              <a:spcAft>
                <a:spcPts val="0"/>
              </a:spcAft>
              <a:buClr>
                <a:srgbClr val="595959"/>
              </a:buClr>
              <a:buSzPts val="2200"/>
              <a:buChar char="•"/>
              <a:defRPr sz="2200"/>
            </a:lvl1pPr>
            <a:lvl2pPr marL="914400" lvl="1" indent="-355600" algn="l">
              <a:lnSpc>
                <a:spcPct val="100000"/>
              </a:lnSpc>
              <a:spcBef>
                <a:spcPts val="400"/>
              </a:spcBef>
              <a:spcAft>
                <a:spcPts val="0"/>
              </a:spcAft>
              <a:buClr>
                <a:srgbClr val="595959"/>
              </a:buClr>
              <a:buSzPts val="2000"/>
              <a:buChar char="•"/>
              <a:defRPr sz="2000"/>
            </a:lvl2pPr>
            <a:lvl3pPr marL="1371600" lvl="2" indent="-342900" algn="l">
              <a:lnSpc>
                <a:spcPct val="100000"/>
              </a:lnSpc>
              <a:spcBef>
                <a:spcPts val="360"/>
              </a:spcBef>
              <a:spcAft>
                <a:spcPts val="0"/>
              </a:spcAft>
              <a:buClr>
                <a:srgbClr val="595959"/>
              </a:buClr>
              <a:buSzPts val="1800"/>
              <a:buChar char="•"/>
              <a:defRPr sz="1800"/>
            </a:lvl3pPr>
            <a:lvl4pPr marL="1828800" lvl="3" indent="-330200" algn="l">
              <a:lnSpc>
                <a:spcPct val="100000"/>
              </a:lnSpc>
              <a:spcBef>
                <a:spcPts val="320"/>
              </a:spcBef>
              <a:spcAft>
                <a:spcPts val="0"/>
              </a:spcAft>
              <a:buClr>
                <a:srgbClr val="595959"/>
              </a:buClr>
              <a:buSzPts val="1600"/>
              <a:buChar char="•"/>
              <a:defRPr sz="1600"/>
            </a:lvl4pPr>
            <a:lvl5pPr marL="2286000" lvl="4" indent="-317500" algn="l">
              <a:lnSpc>
                <a:spcPct val="100000"/>
              </a:lnSpc>
              <a:spcBef>
                <a:spcPts val="280"/>
              </a:spcBef>
              <a:spcAft>
                <a:spcPts val="0"/>
              </a:spcAft>
              <a:buClr>
                <a:srgbClr val="595959"/>
              </a:buClr>
              <a:buSzPts val="1400"/>
              <a:buChar char="•"/>
              <a:defRPr sz="14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omparison">
  <p:cSld name="2_Comparison">
    <p:spTree>
      <p:nvGrpSpPr>
        <p:cNvPr id="1" name="Shape 118"/>
        <p:cNvGrpSpPr/>
        <p:nvPr/>
      </p:nvGrpSpPr>
      <p:grpSpPr>
        <a:xfrm>
          <a:off x="0" y="0"/>
          <a:ext cx="0" cy="0"/>
          <a:chOff x="0" y="0"/>
          <a:chExt cx="0" cy="0"/>
        </a:xfrm>
      </p:grpSpPr>
      <p:pic>
        <p:nvPicPr>
          <p:cNvPr id="119" name="Google Shape;119;p49" descr="maple_leaf.jpg"/>
          <p:cNvPicPr preferRelativeResize="0"/>
          <p:nvPr/>
        </p:nvPicPr>
        <p:blipFill rotWithShape="1">
          <a:blip r:embed="rId2">
            <a:alphaModFix/>
          </a:blip>
          <a:srcRect/>
          <a:stretch/>
        </p:blipFill>
        <p:spPr>
          <a:xfrm>
            <a:off x="5917407" y="2022873"/>
            <a:ext cx="3211512" cy="3120628"/>
          </a:xfrm>
          <a:prstGeom prst="rect">
            <a:avLst/>
          </a:prstGeom>
          <a:noFill/>
          <a:ln>
            <a:noFill/>
          </a:ln>
        </p:spPr>
      </p:pic>
      <p:sp>
        <p:nvSpPr>
          <p:cNvPr id="120" name="Google Shape;120;p49"/>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121"/>
        <p:cNvGrpSpPr/>
        <p:nvPr/>
      </p:nvGrpSpPr>
      <p:grpSpPr>
        <a:xfrm>
          <a:off x="0" y="0"/>
          <a:ext cx="0" cy="0"/>
          <a:chOff x="0" y="0"/>
          <a:chExt cx="0" cy="0"/>
        </a:xfrm>
      </p:grpSpPr>
      <p:grpSp>
        <p:nvGrpSpPr>
          <p:cNvPr id="122" name="Google Shape;122;g1cb2ab9a470_3_23"/>
          <p:cNvGrpSpPr/>
          <p:nvPr/>
        </p:nvGrpSpPr>
        <p:grpSpPr>
          <a:xfrm>
            <a:off x="-2839828" y="0"/>
            <a:ext cx="2770040" cy="4019512"/>
            <a:chOff x="-3786437" y="0"/>
            <a:chExt cx="3693386" cy="5359349"/>
          </a:xfrm>
        </p:grpSpPr>
        <p:sp>
          <p:nvSpPr>
            <p:cNvPr id="123" name="Google Shape;123;g1cb2ab9a470_3_23"/>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35000" tIns="108000" rIns="135000" bIns="108000" anchor="t" anchorCtr="0">
              <a:noAutofit/>
            </a:bodyPr>
            <a:lstStyle/>
            <a:p>
              <a:pPr marL="0" marR="0" lvl="0" indent="0" algn="l" rtl="0">
                <a:lnSpc>
                  <a:spcPct val="90000"/>
                </a:lnSpc>
                <a:spcBef>
                  <a:spcPts val="0"/>
                </a:spcBef>
                <a:spcAft>
                  <a:spcPts val="0"/>
                </a:spcAft>
                <a:buNone/>
              </a:pPr>
              <a:r>
                <a:rPr lang="en-US" sz="1100" b="1" i="0" u="none" strike="noStrike" cap="none">
                  <a:solidFill>
                    <a:schemeClr val="accent1"/>
                  </a:solidFill>
                  <a:latin typeface="Calibri"/>
                  <a:ea typeface="Calibri"/>
                  <a:cs typeface="Calibri"/>
                  <a:sym typeface="Calibri"/>
                </a:rPr>
                <a:t>CHOOSING TEXT LEVELS</a:t>
              </a:r>
              <a:endParaRPr sz="1100"/>
            </a:p>
          </p:txBody>
        </p:sp>
        <p:sp>
          <p:nvSpPr>
            <p:cNvPr id="124" name="Google Shape;124;g1cb2ab9a470_3_23"/>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US" sz="800" b="1" i="0" u="none" strike="noStrike" cap="none">
                  <a:solidFill>
                    <a:srgbClr val="FFFFFF"/>
                  </a:solidFill>
                  <a:latin typeface="Calibri"/>
                  <a:ea typeface="Calibri"/>
                  <a:cs typeface="Calibri"/>
                  <a:sym typeface="Calibri"/>
                </a:rPr>
                <a:t>1</a:t>
              </a:r>
              <a:endParaRPr sz="1100"/>
            </a:p>
          </p:txBody>
        </p:sp>
        <p:sp>
          <p:nvSpPr>
            <p:cNvPr id="125" name="Google Shape;125;g1cb2ab9a470_3_23"/>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39700" marR="0" lvl="0" indent="-139700" algn="l" rtl="0">
                <a:lnSpc>
                  <a:spcPct val="100000"/>
                </a:lnSpc>
                <a:spcBef>
                  <a:spcPts val="0"/>
                </a:spcBef>
                <a:spcAft>
                  <a:spcPts val="0"/>
                </a:spcAft>
                <a:buClr>
                  <a:srgbClr val="71A4C3"/>
                </a:buClr>
                <a:buSzPts val="800"/>
                <a:buFont typeface="Libre Franklin"/>
                <a:buChar char="•"/>
              </a:pPr>
              <a:r>
                <a:rPr lang="en-US" sz="800" b="0" i="0" u="none" strike="noStrike" cap="none">
                  <a:solidFill>
                    <a:srgbClr val="000000"/>
                  </a:solidFill>
                  <a:latin typeface="Libre Franklin"/>
                  <a:ea typeface="Libre Franklin"/>
                  <a:cs typeface="Libre Franklin"/>
                  <a:sym typeface="Libre Franklin"/>
                </a:rPr>
                <a:t>Bullet</a:t>
              </a:r>
              <a:endParaRPr sz="1100"/>
            </a:p>
          </p:txBody>
        </p:sp>
        <p:sp>
          <p:nvSpPr>
            <p:cNvPr id="126" name="Google Shape;126;g1cb2ab9a470_3_23"/>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US" sz="800" b="1" i="0" u="none" strike="noStrike" cap="none">
                  <a:solidFill>
                    <a:srgbClr val="FFFFFF"/>
                  </a:solidFill>
                  <a:latin typeface="Calibri"/>
                  <a:ea typeface="Calibri"/>
                  <a:cs typeface="Calibri"/>
                  <a:sym typeface="Calibri"/>
                </a:rPr>
                <a:t>2</a:t>
              </a:r>
              <a:endParaRPr sz="1100"/>
            </a:p>
          </p:txBody>
        </p:sp>
        <p:sp>
          <p:nvSpPr>
            <p:cNvPr id="127" name="Google Shape;127;g1cb2ab9a470_3_23"/>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Under the tab </a:t>
              </a:r>
              <a:r>
                <a:rPr lang="en-US" sz="900" b="1" i="0" u="none" strike="noStrike" cap="none">
                  <a:solidFill>
                    <a:srgbClr val="000000"/>
                  </a:solidFill>
                  <a:latin typeface="Calibri"/>
                  <a:ea typeface="Calibri"/>
                  <a:cs typeface="Calibri"/>
                  <a:sym typeface="Calibri"/>
                </a:rPr>
                <a:t>‘Home’</a:t>
              </a:r>
              <a:r>
                <a:rPr lang="en-US" sz="900" b="0" i="0" u="none" strike="noStrike" cap="none">
                  <a:solidFill>
                    <a:srgbClr val="000000"/>
                  </a:solidFill>
                  <a:latin typeface="Calibri"/>
                  <a:ea typeface="Calibri"/>
                  <a:cs typeface="Calibri"/>
                  <a:sym typeface="Calibri"/>
                </a:rPr>
                <a:t>, use the </a:t>
              </a:r>
              <a:r>
                <a:rPr lang="en-US" sz="900" b="1" i="0" u="none" strike="noStrike" cap="none">
                  <a:solidFill>
                    <a:srgbClr val="000000"/>
                  </a:solidFill>
                  <a:latin typeface="Calibri"/>
                  <a:ea typeface="Calibri"/>
                  <a:cs typeface="Calibri"/>
                  <a:sym typeface="Calibri"/>
                </a:rPr>
                <a:t>list level-buttons</a:t>
              </a:r>
              <a:r>
                <a:rPr lang="en-US" sz="900" b="0" i="0" u="none" strike="noStrike" cap="none">
                  <a:solidFill>
                    <a:srgbClr val="000000"/>
                  </a:solidFill>
                  <a:latin typeface="Calibri"/>
                  <a:ea typeface="Calibri"/>
                  <a:cs typeface="Calibri"/>
                  <a:sym typeface="Calibri"/>
                </a:rPr>
                <a:t> to choose a text level. </a:t>
              </a:r>
              <a:br>
                <a:rPr lang="en-US" sz="900" b="0" i="0" u="none" strike="noStrike" cap="none">
                  <a:solidFill>
                    <a:srgbClr val="000000"/>
                  </a:solidFill>
                  <a:latin typeface="Calibri"/>
                  <a:ea typeface="Calibri"/>
                  <a:cs typeface="Calibri"/>
                  <a:sym typeface="Calibri"/>
                </a:rPr>
              </a:br>
              <a:r>
                <a:rPr lang="en-US" sz="900" b="0" i="0" u="none" strike="noStrike" cap="none">
                  <a:solidFill>
                    <a:srgbClr val="000000"/>
                  </a:solidFill>
                  <a:latin typeface="Calibri"/>
                  <a:ea typeface="Calibri"/>
                  <a:cs typeface="Calibri"/>
                  <a:sym typeface="Calibri"/>
                </a:rPr>
                <a:t>Choose from:</a:t>
              </a:r>
              <a:endParaRPr sz="1100"/>
            </a:p>
          </p:txBody>
        </p:sp>
        <p:sp>
          <p:nvSpPr>
            <p:cNvPr id="128" name="Google Shape;128;g1cb2ab9a470_3_23"/>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266700" marR="0" lvl="1" indent="-127000" algn="l" rtl="0">
                <a:lnSpc>
                  <a:spcPct val="100000"/>
                </a:lnSpc>
                <a:spcBef>
                  <a:spcPts val="0"/>
                </a:spcBef>
                <a:spcAft>
                  <a:spcPts val="0"/>
                </a:spcAft>
                <a:buClr>
                  <a:srgbClr val="71A4C3"/>
                </a:buClr>
                <a:buSzPts val="800"/>
                <a:buFont typeface="Libre Franklin"/>
                <a:buChar char="•"/>
              </a:pPr>
              <a:r>
                <a:rPr lang="en-US" sz="800" b="0" i="0" u="none" strike="noStrike" cap="none">
                  <a:solidFill>
                    <a:srgbClr val="000000"/>
                  </a:solidFill>
                  <a:latin typeface="Libre Franklin"/>
                  <a:ea typeface="Libre Franklin"/>
                  <a:cs typeface="Libre Franklin"/>
                  <a:sym typeface="Libre Franklin"/>
                </a:rPr>
                <a:t>Sub-bullet</a:t>
              </a:r>
              <a:endParaRPr sz="1100"/>
            </a:p>
          </p:txBody>
        </p:sp>
        <p:sp>
          <p:nvSpPr>
            <p:cNvPr id="129" name="Google Shape;129;g1cb2ab9a470_3_23"/>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US" sz="800" b="1" i="0" u="none" strike="noStrike" cap="none">
                  <a:solidFill>
                    <a:srgbClr val="FFFFFF"/>
                  </a:solidFill>
                  <a:latin typeface="Calibri"/>
                  <a:ea typeface="Calibri"/>
                  <a:cs typeface="Calibri"/>
                  <a:sym typeface="Calibri"/>
                </a:rPr>
                <a:t>3</a:t>
              </a:r>
              <a:endParaRPr sz="1100"/>
            </a:p>
          </p:txBody>
        </p:sp>
        <p:sp>
          <p:nvSpPr>
            <p:cNvPr id="130" name="Google Shape;130;g1cb2ab9a470_3_23"/>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0" marR="0" lvl="2" indent="0" algn="l" rtl="0">
                <a:lnSpc>
                  <a:spcPct val="100000"/>
                </a:lnSpc>
                <a:spcBef>
                  <a:spcPts val="0"/>
                </a:spcBef>
                <a:spcAft>
                  <a:spcPts val="0"/>
                </a:spcAft>
                <a:buClr>
                  <a:srgbClr val="0070C0"/>
                </a:buClr>
                <a:buSzPts val="700"/>
                <a:buFont typeface="Libre Franklin"/>
                <a:buNone/>
              </a:pPr>
              <a:r>
                <a:rPr lang="en-US" sz="800" b="0" i="0" u="none" strike="noStrike" cap="none">
                  <a:solidFill>
                    <a:srgbClr val="000000"/>
                  </a:solidFill>
                  <a:latin typeface="Libre Franklin"/>
                  <a:ea typeface="Libre Franklin"/>
                  <a:cs typeface="Libre Franklin"/>
                  <a:sym typeface="Libre Franklin"/>
                </a:rPr>
                <a:t>Default text</a:t>
              </a:r>
              <a:endParaRPr sz="1100"/>
            </a:p>
          </p:txBody>
        </p:sp>
        <p:sp>
          <p:nvSpPr>
            <p:cNvPr id="131" name="Google Shape;131;g1cb2ab9a470_3_23"/>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US" sz="800" b="1" i="0" u="none" strike="noStrike" cap="none">
                  <a:solidFill>
                    <a:srgbClr val="FFFFFF"/>
                  </a:solidFill>
                  <a:latin typeface="Calibri"/>
                  <a:ea typeface="Calibri"/>
                  <a:cs typeface="Calibri"/>
                  <a:sym typeface="Calibri"/>
                </a:rPr>
                <a:t>4</a:t>
              </a:r>
              <a:endParaRPr sz="1100"/>
            </a:p>
          </p:txBody>
        </p:sp>
        <p:sp>
          <p:nvSpPr>
            <p:cNvPr id="132" name="Google Shape;132;g1cb2ab9a470_3_23"/>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3" indent="0" algn="l" rtl="0">
                <a:lnSpc>
                  <a:spcPct val="100000"/>
                </a:lnSpc>
                <a:spcBef>
                  <a:spcPts val="0"/>
                </a:spcBef>
                <a:spcAft>
                  <a:spcPts val="0"/>
                </a:spcAft>
                <a:buClr>
                  <a:srgbClr val="71A4C3"/>
                </a:buClr>
                <a:buSzPts val="1100"/>
                <a:buFont typeface="Quattrocento Sans"/>
                <a:buNone/>
              </a:pPr>
              <a:r>
                <a:rPr lang="en-US" sz="1100" b="1" i="0" u="none" strike="noStrike" cap="none">
                  <a:solidFill>
                    <a:srgbClr val="71A4C3"/>
                  </a:solidFill>
                  <a:latin typeface="Quattrocento Sans"/>
                  <a:ea typeface="Quattrocento Sans"/>
                  <a:cs typeface="Quattrocento Sans"/>
                  <a:sym typeface="Quattrocento Sans"/>
                </a:rPr>
                <a:t>HEADER</a:t>
              </a:r>
              <a:endParaRPr sz="1100"/>
            </a:p>
          </p:txBody>
        </p:sp>
        <p:sp>
          <p:nvSpPr>
            <p:cNvPr id="133" name="Google Shape;133;g1cb2ab9a470_3_23"/>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US" sz="800" b="1" i="0" u="none" strike="noStrike" cap="none">
                  <a:solidFill>
                    <a:srgbClr val="FFFFFF"/>
                  </a:solidFill>
                  <a:latin typeface="Calibri"/>
                  <a:ea typeface="Calibri"/>
                  <a:cs typeface="Calibri"/>
                  <a:sym typeface="Calibri"/>
                </a:rPr>
                <a:t>5</a:t>
              </a:r>
              <a:endParaRPr sz="1100"/>
            </a:p>
          </p:txBody>
        </p:sp>
        <p:sp>
          <p:nvSpPr>
            <p:cNvPr id="134" name="Google Shape;134;g1cb2ab9a470_3_23"/>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139700" marR="0" lvl="4" indent="-139700" algn="l" rtl="0">
                <a:lnSpc>
                  <a:spcPct val="100000"/>
                </a:lnSpc>
                <a:spcBef>
                  <a:spcPts val="0"/>
                </a:spcBef>
                <a:spcAft>
                  <a:spcPts val="0"/>
                </a:spcAft>
                <a:buClr>
                  <a:srgbClr val="000000"/>
                </a:buClr>
                <a:buSzPts val="800"/>
                <a:buFont typeface="Libre Franklin Black"/>
                <a:buAutoNum type="arabicPeriod"/>
              </a:pPr>
              <a:r>
                <a:rPr lang="en-US" sz="800" b="0" i="0" u="none" strike="noStrike" cap="none">
                  <a:solidFill>
                    <a:srgbClr val="000000"/>
                  </a:solidFill>
                  <a:latin typeface="Libre Franklin"/>
                  <a:ea typeface="Libre Franklin"/>
                  <a:cs typeface="Libre Franklin"/>
                  <a:sym typeface="Libre Franklin"/>
                </a:rPr>
                <a:t>Numerical bullet</a:t>
              </a:r>
              <a:endParaRPr sz="1100"/>
            </a:p>
          </p:txBody>
        </p:sp>
        <p:sp>
          <p:nvSpPr>
            <p:cNvPr id="135" name="Google Shape;135;g1cb2ab9a470_3_23"/>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US" sz="800" b="1" i="0" u="none" strike="noStrike" cap="none">
                  <a:solidFill>
                    <a:srgbClr val="FFFFFF"/>
                  </a:solidFill>
                  <a:latin typeface="Calibri"/>
                  <a:ea typeface="Calibri"/>
                  <a:cs typeface="Calibri"/>
                  <a:sym typeface="Calibri"/>
                </a:rPr>
                <a:t>6</a:t>
              </a:r>
              <a:endParaRPr sz="1100"/>
            </a:p>
          </p:txBody>
        </p:sp>
        <p:sp>
          <p:nvSpPr>
            <p:cNvPr id="136" name="Google Shape;136;g1cb2ab9a470_3_23"/>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6" indent="-127000" algn="l" rtl="0">
                <a:lnSpc>
                  <a:spcPct val="100000"/>
                </a:lnSpc>
                <a:spcBef>
                  <a:spcPts val="0"/>
                </a:spcBef>
                <a:spcAft>
                  <a:spcPts val="0"/>
                </a:spcAft>
                <a:buClr>
                  <a:srgbClr val="000000"/>
                </a:buClr>
                <a:buSzPts val="800"/>
                <a:buFont typeface="Libre Franklin"/>
                <a:buChar char="•"/>
              </a:pPr>
              <a:r>
                <a:rPr lang="en-US" sz="800" b="0" i="0" u="none" strike="noStrike" cap="none">
                  <a:solidFill>
                    <a:srgbClr val="000000"/>
                  </a:solidFill>
                  <a:latin typeface="Libre Franklin"/>
                  <a:ea typeface="Libre Franklin"/>
                  <a:cs typeface="Libre Franklin"/>
                  <a:sym typeface="Libre Franklin"/>
                </a:rPr>
                <a:t>Sub-bullet</a:t>
              </a:r>
              <a:endParaRPr sz="1100"/>
            </a:p>
          </p:txBody>
        </p:sp>
        <p:sp>
          <p:nvSpPr>
            <p:cNvPr id="137" name="Google Shape;137;g1cb2ab9a470_3_23"/>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US" sz="800" b="1" i="0" u="none" strike="noStrike" cap="none">
                  <a:solidFill>
                    <a:srgbClr val="FFFFFF"/>
                  </a:solidFill>
                  <a:latin typeface="Calibri"/>
                  <a:ea typeface="Calibri"/>
                  <a:cs typeface="Calibri"/>
                  <a:sym typeface="Calibri"/>
                </a:rPr>
                <a:t>7</a:t>
              </a:r>
              <a:endParaRPr sz="1100"/>
            </a:p>
          </p:txBody>
        </p:sp>
        <p:sp>
          <p:nvSpPr>
            <p:cNvPr id="138" name="Google Shape;138;g1cb2ab9a470_3_23"/>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0" marR="0" lvl="7" indent="0" algn="l" rtl="0">
                <a:lnSpc>
                  <a:spcPct val="90000"/>
                </a:lnSpc>
                <a:spcBef>
                  <a:spcPts val="0"/>
                </a:spcBef>
                <a:spcAft>
                  <a:spcPts val="0"/>
                </a:spcAft>
                <a:buClr>
                  <a:srgbClr val="000000"/>
                </a:buClr>
                <a:buSzPts val="800"/>
                <a:buFont typeface="Libre Franklin"/>
                <a:buNone/>
              </a:pPr>
              <a:r>
                <a:rPr lang="en-US" sz="800" b="0" i="0" u="none" strike="noStrike" cap="none">
                  <a:solidFill>
                    <a:srgbClr val="000000"/>
                  </a:solidFill>
                  <a:latin typeface="Libre Franklin"/>
                  <a:ea typeface="Libre Franklin"/>
                  <a:cs typeface="Libre Franklin"/>
                  <a:sym typeface="Libre Franklin"/>
                </a:rPr>
                <a:t>Default text</a:t>
              </a:r>
              <a:endParaRPr sz="1100"/>
            </a:p>
          </p:txBody>
        </p:sp>
        <p:sp>
          <p:nvSpPr>
            <p:cNvPr id="139" name="Google Shape;139;g1cb2ab9a470_3_23"/>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US" sz="800" b="1" i="0" u="none" strike="noStrike" cap="none">
                  <a:solidFill>
                    <a:srgbClr val="FFFFFF"/>
                  </a:solidFill>
                  <a:latin typeface="Calibri"/>
                  <a:ea typeface="Calibri"/>
                  <a:cs typeface="Calibri"/>
                  <a:sym typeface="Calibri"/>
                </a:rPr>
                <a:t>8</a:t>
              </a:r>
              <a:endParaRPr sz="1100"/>
            </a:p>
          </p:txBody>
        </p:sp>
        <p:sp>
          <p:nvSpPr>
            <p:cNvPr id="140" name="Google Shape;140;g1cb2ab9a470_3_23"/>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8" indent="0" algn="l" rtl="0">
                <a:lnSpc>
                  <a:spcPct val="100000"/>
                </a:lnSpc>
                <a:spcBef>
                  <a:spcPts val="0"/>
                </a:spcBef>
                <a:spcAft>
                  <a:spcPts val="0"/>
                </a:spcAft>
                <a:buClr>
                  <a:srgbClr val="71A4C3"/>
                </a:buClr>
                <a:buSzPts val="1100"/>
                <a:buFont typeface="Quattrocento Sans"/>
                <a:buNone/>
              </a:pPr>
              <a:r>
                <a:rPr lang="en-US" sz="1100" b="1" i="0" u="none" strike="noStrike" cap="none">
                  <a:solidFill>
                    <a:srgbClr val="71A4C3"/>
                  </a:solidFill>
                  <a:latin typeface="Quattrocento Sans"/>
                  <a:ea typeface="Quattrocento Sans"/>
                  <a:cs typeface="Quattrocento Sans"/>
                  <a:sym typeface="Quattrocento Sans"/>
                </a:rPr>
                <a:t>HEADER</a:t>
              </a:r>
              <a:endParaRPr sz="1100"/>
            </a:p>
          </p:txBody>
        </p:sp>
        <p:sp>
          <p:nvSpPr>
            <p:cNvPr id="141" name="Google Shape;141;g1cb2ab9a470_3_23"/>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US" sz="800" b="1" i="0" u="none" strike="noStrike" cap="none">
                  <a:solidFill>
                    <a:srgbClr val="FFFFFF"/>
                  </a:solidFill>
                  <a:latin typeface="Calibri"/>
                  <a:ea typeface="Calibri"/>
                  <a:cs typeface="Calibri"/>
                  <a:sym typeface="Calibri"/>
                </a:rPr>
                <a:t>9</a:t>
              </a:r>
              <a:endParaRPr sz="1100"/>
            </a:p>
          </p:txBody>
        </p:sp>
        <p:sp>
          <p:nvSpPr>
            <p:cNvPr id="142" name="Google Shape;142;g1cb2ab9a470_3_23"/>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139700" marR="0" lvl="5" indent="-139700" algn="l" rtl="0">
                <a:lnSpc>
                  <a:spcPct val="100000"/>
                </a:lnSpc>
                <a:spcBef>
                  <a:spcPts val="0"/>
                </a:spcBef>
                <a:spcAft>
                  <a:spcPts val="0"/>
                </a:spcAft>
                <a:buClr>
                  <a:srgbClr val="000000"/>
                </a:buClr>
                <a:buSzPts val="800"/>
                <a:buFont typeface="Libre Franklin"/>
                <a:buChar char="•"/>
              </a:pPr>
              <a:r>
                <a:rPr lang="en-US" sz="800" b="0" i="0" u="none" strike="noStrike" cap="none">
                  <a:solidFill>
                    <a:srgbClr val="000000"/>
                  </a:solidFill>
                  <a:latin typeface="Libre Franklin"/>
                  <a:ea typeface="Libre Franklin"/>
                  <a:cs typeface="Libre Franklin"/>
                  <a:sym typeface="Libre Franklin"/>
                </a:rPr>
                <a:t>Bullet</a:t>
              </a:r>
              <a:endParaRPr sz="1100"/>
            </a:p>
          </p:txBody>
        </p:sp>
        <p:sp>
          <p:nvSpPr>
            <p:cNvPr id="143" name="Google Shape;143;g1cb2ab9a470_3_23"/>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35000" tIns="108000" rIns="135000" bIns="108000" anchor="ctr" anchorCtr="0">
              <a:noAutofit/>
            </a:bodyPr>
            <a:lstStyle/>
            <a:p>
              <a:pPr marL="0" marR="0" lvl="0" indent="0" algn="l" rtl="0">
                <a:lnSpc>
                  <a:spcPct val="90000"/>
                </a:lnSpc>
                <a:spcBef>
                  <a:spcPts val="0"/>
                </a:spcBef>
                <a:spcAft>
                  <a:spcPts val="0"/>
                </a:spcAft>
                <a:buNone/>
              </a:pPr>
              <a:r>
                <a:rPr lang="en-US" sz="900" b="1" i="0" u="none" strike="noStrike" cap="none">
                  <a:solidFill>
                    <a:srgbClr val="211F26"/>
                  </a:solidFill>
                  <a:latin typeface="Calibri"/>
                  <a:ea typeface="Calibri"/>
                  <a:cs typeface="Calibri"/>
                  <a:sym typeface="Calibri"/>
                </a:rPr>
                <a:t>WANT TO KNOW MORE?</a:t>
              </a:r>
              <a:br>
                <a:rPr lang="en-US" sz="900" b="0" i="0" u="none" strike="noStrike" cap="none">
                  <a:solidFill>
                    <a:srgbClr val="211F26"/>
                  </a:solidFill>
                  <a:latin typeface="Calibri"/>
                  <a:ea typeface="Calibri"/>
                  <a:cs typeface="Calibri"/>
                  <a:sym typeface="Calibri"/>
                </a:rPr>
              </a:br>
              <a:r>
                <a:rPr lang="en-US" sz="900" b="0" i="0" u="none" strike="noStrike" cap="none">
                  <a:solidFill>
                    <a:srgbClr val="211F26"/>
                  </a:solidFill>
                  <a:latin typeface="Calibri"/>
                  <a:ea typeface="Calibri"/>
                  <a:cs typeface="Calibri"/>
                  <a:sym typeface="Calibri"/>
                </a:rPr>
                <a:t>Go to the instruction slide </a:t>
              </a:r>
              <a:r>
                <a:rPr lang="en-US" sz="900" b="1" i="0" u="none" strike="noStrike" cap="none">
                  <a:solidFill>
                    <a:srgbClr val="211F26"/>
                  </a:solidFill>
                  <a:latin typeface="Calibri"/>
                  <a:ea typeface="Calibri"/>
                  <a:cs typeface="Calibri"/>
                  <a:sym typeface="Calibri"/>
                </a:rPr>
                <a:t>‘VIDEO INSTRUCTIONS’</a:t>
              </a:r>
              <a:r>
                <a:rPr lang="en-US" sz="900" b="0" i="0" u="none" strike="noStrike" cap="none">
                  <a:solidFill>
                    <a:srgbClr val="211F26"/>
                  </a:solidFill>
                  <a:latin typeface="Calibri"/>
                  <a:ea typeface="Calibri"/>
                  <a:cs typeface="Calibri"/>
                  <a:sym typeface="Calibri"/>
                </a:rPr>
                <a:t>.</a:t>
              </a:r>
              <a:br>
                <a:rPr lang="en-US" sz="900" b="0" i="0" u="none" strike="noStrike" cap="none">
                  <a:solidFill>
                    <a:srgbClr val="211F26"/>
                  </a:solidFill>
                  <a:latin typeface="Calibri"/>
                  <a:ea typeface="Calibri"/>
                  <a:cs typeface="Calibri"/>
                  <a:sym typeface="Calibri"/>
                </a:rPr>
              </a:br>
              <a:r>
                <a:rPr lang="en-US" sz="900" b="0" i="0" u="none" strike="noStrike" cap="none">
                  <a:solidFill>
                    <a:srgbClr val="211F26"/>
                  </a:solidFill>
                  <a:latin typeface="Calibri"/>
                  <a:ea typeface="Calibri"/>
                  <a:cs typeface="Calibri"/>
                  <a:sym typeface="Calibri"/>
                </a:rPr>
                <a:t>You’ll find it at the beginning of the presentation</a:t>
              </a:r>
              <a:br>
                <a:rPr lang="en-US" sz="900" b="0" i="0" u="none" strike="noStrike" cap="none">
                  <a:solidFill>
                    <a:srgbClr val="211F26"/>
                  </a:solidFill>
                  <a:latin typeface="Calibri"/>
                  <a:ea typeface="Calibri"/>
                  <a:cs typeface="Calibri"/>
                  <a:sym typeface="Calibri"/>
                </a:rPr>
              </a:br>
              <a:r>
                <a:rPr lang="en-US" sz="900" b="0" i="0" u="none" strike="noStrike" cap="none">
                  <a:solidFill>
                    <a:srgbClr val="211F26"/>
                  </a:solidFill>
                  <a:latin typeface="Calibri"/>
                  <a:ea typeface="Calibri"/>
                  <a:cs typeface="Calibri"/>
                  <a:sym typeface="Calibri"/>
                </a:rPr>
                <a:t>or insert it via </a:t>
              </a:r>
              <a:r>
                <a:rPr lang="en-US" sz="900" b="0" i="1" u="none" strike="noStrike" cap="none">
                  <a:solidFill>
                    <a:srgbClr val="211F26"/>
                  </a:solidFill>
                  <a:latin typeface="Calibri"/>
                  <a:ea typeface="Calibri"/>
                  <a:cs typeface="Calibri"/>
                  <a:sym typeface="Calibri"/>
                </a:rPr>
                <a:t>‘Home’</a:t>
              </a:r>
              <a:r>
                <a:rPr lang="en-US" sz="900" b="0" i="0" u="none" strike="noStrike" cap="none">
                  <a:solidFill>
                    <a:srgbClr val="211F26"/>
                  </a:solidFill>
                  <a:latin typeface="Calibri"/>
                  <a:ea typeface="Calibri"/>
                  <a:cs typeface="Calibri"/>
                  <a:sym typeface="Calibri"/>
                </a:rPr>
                <a:t> &gt; </a:t>
              </a:r>
              <a:r>
                <a:rPr lang="en-US" sz="900" b="0" i="1" u="none" strike="noStrike" cap="none">
                  <a:solidFill>
                    <a:srgbClr val="211F26"/>
                  </a:solidFill>
                  <a:latin typeface="Calibri"/>
                  <a:ea typeface="Calibri"/>
                  <a:cs typeface="Calibri"/>
                  <a:sym typeface="Calibri"/>
                </a:rPr>
                <a:t>‘New Slide’.</a:t>
              </a:r>
              <a:endParaRPr sz="1100"/>
            </a:p>
          </p:txBody>
        </p:sp>
        <p:grpSp>
          <p:nvGrpSpPr>
            <p:cNvPr id="144" name="Google Shape;144;g1cb2ab9a470_3_23"/>
            <p:cNvGrpSpPr/>
            <p:nvPr/>
          </p:nvGrpSpPr>
          <p:grpSpPr>
            <a:xfrm>
              <a:off x="-376736" y="4400186"/>
              <a:ext cx="283685" cy="283685"/>
              <a:chOff x="-510741" y="5913713"/>
              <a:chExt cx="267555" cy="267555"/>
            </a:xfrm>
          </p:grpSpPr>
          <p:sp>
            <p:nvSpPr>
              <p:cNvPr id="145" name="Google Shape;145;g1cb2ab9a470_3_23"/>
              <p:cNvSpPr/>
              <p:nvPr/>
            </p:nvSpPr>
            <p:spPr>
              <a:xfrm>
                <a:off x="-491853" y="5932072"/>
                <a:ext cx="230835" cy="230835"/>
              </a:xfrm>
              <a:prstGeom prst="ellipse">
                <a:avLst/>
              </a:prstGeom>
              <a:solidFill>
                <a:srgbClr val="211F26"/>
              </a:solidFill>
              <a:ln>
                <a:noFill/>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200" b="0" i="0" u="none" strike="noStrike" cap="none">
                  <a:solidFill>
                    <a:schemeClr val="lt1"/>
                  </a:solidFill>
                  <a:latin typeface="Calibri"/>
                  <a:ea typeface="Calibri"/>
                  <a:cs typeface="Calibri"/>
                  <a:sym typeface="Calibri"/>
                </a:endParaRPr>
              </a:p>
            </p:txBody>
          </p:sp>
          <p:sp>
            <p:nvSpPr>
              <p:cNvPr id="146" name="Google Shape;146;g1cb2ab9a470_3_23"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500">
                  <a:solidFill>
                    <a:srgbClr val="211F26"/>
                  </a:solidFill>
                  <a:latin typeface="Calibri"/>
                  <a:ea typeface="Calibri"/>
                  <a:cs typeface="Calibri"/>
                  <a:sym typeface="Calibri"/>
                </a:endParaRPr>
              </a:p>
            </p:txBody>
          </p:sp>
        </p:grpSp>
        <p:grpSp>
          <p:nvGrpSpPr>
            <p:cNvPr id="147" name="Google Shape;147;g1cb2ab9a470_3_23"/>
            <p:cNvGrpSpPr/>
            <p:nvPr/>
          </p:nvGrpSpPr>
          <p:grpSpPr>
            <a:xfrm>
              <a:off x="-3605171" y="458674"/>
              <a:ext cx="3234311" cy="558875"/>
              <a:chOff x="-3605171" y="458674"/>
              <a:chExt cx="3234311" cy="558875"/>
            </a:xfrm>
          </p:grpSpPr>
          <p:sp>
            <p:nvSpPr>
              <p:cNvPr id="148" name="Google Shape;148;g1cb2ab9a470_3_23"/>
              <p:cNvSpPr/>
              <p:nvPr/>
            </p:nvSpPr>
            <p:spPr>
              <a:xfrm>
                <a:off x="-3604183" y="458674"/>
                <a:ext cx="393459" cy="184058"/>
              </a:xfrm>
              <a:prstGeom prst="rect">
                <a:avLst/>
              </a:prstGeom>
              <a:solidFill>
                <a:srgbClr val="F8F8F8"/>
              </a:solidFill>
              <a:ln>
                <a:noFill/>
              </a:ln>
            </p:spPr>
            <p:txBody>
              <a:bodyPr spcFirstLastPara="1" wrap="square" lIns="0" tIns="13500" rIns="0" bIns="0" anchor="t" anchorCtr="0">
                <a:noAutofit/>
              </a:bodyPr>
              <a:lstStyle/>
              <a:p>
                <a:pPr marL="0" marR="0" lvl="0" indent="0" algn="ctr" rtl="0">
                  <a:spcBef>
                    <a:spcPts val="0"/>
                  </a:spcBef>
                  <a:spcAft>
                    <a:spcPts val="0"/>
                  </a:spcAft>
                  <a:buNone/>
                </a:pPr>
                <a:r>
                  <a:rPr lang="en-US" sz="700" b="1">
                    <a:solidFill>
                      <a:srgbClr val="211F26"/>
                    </a:solidFill>
                    <a:latin typeface="Calibri"/>
                    <a:ea typeface="Calibri"/>
                    <a:cs typeface="Calibri"/>
                    <a:sym typeface="Calibri"/>
                  </a:rPr>
                  <a:t>Home</a:t>
                </a:r>
                <a:endParaRPr sz="1100"/>
              </a:p>
            </p:txBody>
          </p:sp>
          <p:sp>
            <p:nvSpPr>
              <p:cNvPr id="149" name="Google Shape;149;g1cb2ab9a470_3_23"/>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grpSp>
            <p:nvGrpSpPr>
              <p:cNvPr id="150" name="Google Shape;150;g1cb2ab9a470_3_23"/>
              <p:cNvGrpSpPr/>
              <p:nvPr/>
            </p:nvGrpSpPr>
            <p:grpSpPr>
              <a:xfrm>
                <a:off x="-3386247" y="830871"/>
                <a:ext cx="139423" cy="109566"/>
                <a:chOff x="-2866744" y="827071"/>
                <a:chExt cx="168701" cy="132575"/>
              </a:xfrm>
            </p:grpSpPr>
            <p:grpSp>
              <p:nvGrpSpPr>
                <p:cNvPr id="151" name="Google Shape;151;g1cb2ab9a470_3_23"/>
                <p:cNvGrpSpPr/>
                <p:nvPr/>
              </p:nvGrpSpPr>
              <p:grpSpPr>
                <a:xfrm>
                  <a:off x="-2866744" y="827071"/>
                  <a:ext cx="168701" cy="132575"/>
                  <a:chOff x="-2866744" y="827071"/>
                  <a:chExt cx="168701" cy="132575"/>
                </a:xfrm>
              </p:grpSpPr>
              <p:cxnSp>
                <p:nvCxnSpPr>
                  <p:cNvPr id="152" name="Google Shape;152;g1cb2ab9a470_3_23"/>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3" name="Google Shape;153;g1cb2ab9a470_3_23"/>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4" name="Google Shape;154;g1cb2ab9a470_3_23"/>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5" name="Google Shape;155;g1cb2ab9a470_3_23"/>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6" name="Google Shape;156;g1cb2ab9a470_3_23"/>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57" name="Google Shape;157;g1cb2ab9a470_3_23"/>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grpSp>
          <p:grpSp>
            <p:nvGrpSpPr>
              <p:cNvPr id="158" name="Google Shape;158;g1cb2ab9a470_3_23"/>
              <p:cNvGrpSpPr/>
              <p:nvPr/>
            </p:nvGrpSpPr>
            <p:grpSpPr>
              <a:xfrm>
                <a:off x="-3605171" y="830871"/>
                <a:ext cx="139423" cy="109566"/>
                <a:chOff x="-2866744" y="518074"/>
                <a:chExt cx="168701" cy="132575"/>
              </a:xfrm>
            </p:grpSpPr>
            <p:grpSp>
              <p:nvGrpSpPr>
                <p:cNvPr id="159" name="Google Shape;159;g1cb2ab9a470_3_23"/>
                <p:cNvGrpSpPr/>
                <p:nvPr/>
              </p:nvGrpSpPr>
              <p:grpSpPr>
                <a:xfrm>
                  <a:off x="-2866744" y="518074"/>
                  <a:ext cx="168701" cy="132575"/>
                  <a:chOff x="-2866744" y="518074"/>
                  <a:chExt cx="168701" cy="132575"/>
                </a:xfrm>
              </p:grpSpPr>
              <p:cxnSp>
                <p:nvCxnSpPr>
                  <p:cNvPr id="160" name="Google Shape;160;g1cb2ab9a470_3_23"/>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61" name="Google Shape;161;g1cb2ab9a470_3_23"/>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62" name="Google Shape;162;g1cb2ab9a470_3_23"/>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63" name="Google Shape;163;g1cb2ab9a470_3_23"/>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64" name="Google Shape;164;g1cb2ab9a470_3_23"/>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65" name="Google Shape;165;g1cb2ab9a470_3_23"/>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grpSp>
          <p:cxnSp>
            <p:nvCxnSpPr>
              <p:cNvPr id="166" name="Google Shape;166;g1cb2ab9a470_3_23"/>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167" name="Google Shape;167;g1cb2ab9a470_3_23"/>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168" name="Google Shape;168;g1cb2ab9a470_3_23"/>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800"/>
                  <a:buFont typeface="Calibri"/>
                  <a:buNone/>
                </a:pPr>
                <a:r>
                  <a:rPr lang="en-US" sz="800" b="0" i="0" u="none" strike="noStrike" cap="none">
                    <a:solidFill>
                      <a:schemeClr val="dk1"/>
                    </a:solidFill>
                    <a:latin typeface="Calibri"/>
                    <a:ea typeface="Calibri"/>
                    <a:cs typeface="Calibri"/>
                    <a:sym typeface="Calibri"/>
                  </a:rPr>
                  <a:t>Text level up</a:t>
                </a:r>
                <a:endParaRPr sz="1100"/>
              </a:p>
            </p:txBody>
          </p:sp>
          <p:sp>
            <p:nvSpPr>
              <p:cNvPr id="169" name="Google Shape;169;g1cb2ab9a470_3_23"/>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800"/>
                  <a:buFont typeface="Calibri"/>
                  <a:buNone/>
                </a:pPr>
                <a:r>
                  <a:rPr lang="en-US" sz="800" b="0" i="0" u="none" strike="noStrike" cap="none">
                    <a:solidFill>
                      <a:schemeClr val="dk1"/>
                    </a:solidFill>
                    <a:latin typeface="Calibri"/>
                    <a:ea typeface="Calibri"/>
                    <a:cs typeface="Calibri"/>
                    <a:sym typeface="Calibri"/>
                  </a:rPr>
                  <a:t>Text level down</a:t>
                </a:r>
                <a:endParaRPr sz="1100"/>
              </a:p>
            </p:txBody>
          </p:sp>
          <p:grpSp>
            <p:nvGrpSpPr>
              <p:cNvPr id="170" name="Google Shape;170;g1cb2ab9a470_3_23"/>
              <p:cNvGrpSpPr/>
              <p:nvPr/>
            </p:nvGrpSpPr>
            <p:grpSpPr>
              <a:xfrm>
                <a:off x="-2916763" y="769168"/>
                <a:ext cx="268738" cy="248381"/>
                <a:chOff x="-2916763" y="769168"/>
                <a:chExt cx="268738" cy="248381"/>
              </a:xfrm>
            </p:grpSpPr>
            <p:sp>
              <p:nvSpPr>
                <p:cNvPr id="171" name="Google Shape;171;g1cb2ab9a470_3_23"/>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800" b="0">
                    <a:solidFill>
                      <a:srgbClr val="211F26"/>
                    </a:solidFill>
                    <a:latin typeface="Calibri"/>
                    <a:ea typeface="Calibri"/>
                    <a:cs typeface="Calibri"/>
                    <a:sym typeface="Calibri"/>
                  </a:endParaRPr>
                </a:p>
              </p:txBody>
            </p:sp>
            <p:grpSp>
              <p:nvGrpSpPr>
                <p:cNvPr id="172" name="Google Shape;172;g1cb2ab9a470_3_23"/>
                <p:cNvGrpSpPr/>
                <p:nvPr/>
              </p:nvGrpSpPr>
              <p:grpSpPr>
                <a:xfrm>
                  <a:off x="-2866744" y="827071"/>
                  <a:ext cx="168701" cy="132575"/>
                  <a:chOff x="-2866744" y="827071"/>
                  <a:chExt cx="168701" cy="132575"/>
                </a:xfrm>
              </p:grpSpPr>
              <p:cxnSp>
                <p:nvCxnSpPr>
                  <p:cNvPr id="173" name="Google Shape;173;g1cb2ab9a470_3_23"/>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74" name="Google Shape;174;g1cb2ab9a470_3_23"/>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75" name="Google Shape;175;g1cb2ab9a470_3_23"/>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76" name="Google Shape;176;g1cb2ab9a470_3_23"/>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77" name="Google Shape;177;g1cb2ab9a470_3_23"/>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78" name="Google Shape;178;g1cb2ab9a470_3_23"/>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grpSp>
          <p:grpSp>
            <p:nvGrpSpPr>
              <p:cNvPr id="179" name="Google Shape;179;g1cb2ab9a470_3_23"/>
              <p:cNvGrpSpPr/>
              <p:nvPr/>
            </p:nvGrpSpPr>
            <p:grpSpPr>
              <a:xfrm>
                <a:off x="-2916763" y="460171"/>
                <a:ext cx="268738" cy="248381"/>
                <a:chOff x="-2916763" y="460171"/>
                <a:chExt cx="268738" cy="248381"/>
              </a:xfrm>
            </p:grpSpPr>
            <p:sp>
              <p:nvSpPr>
                <p:cNvPr id="180" name="Google Shape;180;g1cb2ab9a470_3_23"/>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800" b="0">
                    <a:solidFill>
                      <a:srgbClr val="211F26"/>
                    </a:solidFill>
                    <a:latin typeface="Calibri"/>
                    <a:ea typeface="Calibri"/>
                    <a:cs typeface="Calibri"/>
                    <a:sym typeface="Calibri"/>
                  </a:endParaRPr>
                </a:p>
              </p:txBody>
            </p:sp>
            <p:grpSp>
              <p:nvGrpSpPr>
                <p:cNvPr id="181" name="Google Shape;181;g1cb2ab9a470_3_23"/>
                <p:cNvGrpSpPr/>
                <p:nvPr/>
              </p:nvGrpSpPr>
              <p:grpSpPr>
                <a:xfrm>
                  <a:off x="-2866744" y="518074"/>
                  <a:ext cx="168701" cy="132575"/>
                  <a:chOff x="-2866744" y="518074"/>
                  <a:chExt cx="168701" cy="132575"/>
                </a:xfrm>
              </p:grpSpPr>
              <p:cxnSp>
                <p:nvCxnSpPr>
                  <p:cNvPr id="182" name="Google Shape;182;g1cb2ab9a470_3_23"/>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83" name="Google Shape;183;g1cb2ab9a470_3_23"/>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84" name="Google Shape;184;g1cb2ab9a470_3_23"/>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85" name="Google Shape;185;g1cb2ab9a470_3_23"/>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86" name="Google Shape;186;g1cb2ab9a470_3_23"/>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87" name="Google Shape;187;g1cb2ab9a470_3_23"/>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grpSp>
        </p:grpSp>
      </p:grpSp>
      <p:grpSp>
        <p:nvGrpSpPr>
          <p:cNvPr id="188" name="Google Shape;188;g1cb2ab9a470_3_23"/>
          <p:cNvGrpSpPr/>
          <p:nvPr/>
        </p:nvGrpSpPr>
        <p:grpSpPr>
          <a:xfrm>
            <a:off x="4385" y="5274908"/>
            <a:ext cx="2795966" cy="1183043"/>
            <a:chOff x="5846" y="7033211"/>
            <a:chExt cx="3727954" cy="1577390"/>
          </a:xfrm>
        </p:grpSpPr>
        <p:sp>
          <p:nvSpPr>
            <p:cNvPr id="189" name="Google Shape;189;g1cb2ab9a470_3_23"/>
            <p:cNvSpPr/>
            <p:nvPr/>
          </p:nvSpPr>
          <p:spPr>
            <a:xfrm>
              <a:off x="5846" y="7033211"/>
              <a:ext cx="3727954" cy="1577390"/>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35000" tIns="108000" rIns="135000" bIns="108000" anchor="t" anchorCtr="0">
              <a:noAutofit/>
            </a:bodyPr>
            <a:lstStyle/>
            <a:p>
              <a:pPr marL="0" marR="0" lvl="0" indent="0" algn="l" rtl="0">
                <a:lnSpc>
                  <a:spcPct val="90000"/>
                </a:lnSpc>
                <a:spcBef>
                  <a:spcPts val="0"/>
                </a:spcBef>
                <a:spcAft>
                  <a:spcPts val="0"/>
                </a:spcAft>
                <a:buNone/>
              </a:pPr>
              <a:r>
                <a:rPr lang="en-US" sz="1100" b="1" cap="none">
                  <a:solidFill>
                    <a:schemeClr val="accent1"/>
                  </a:solidFill>
                  <a:latin typeface="Calibri"/>
                  <a:ea typeface="Calibri"/>
                  <a:cs typeface="Calibri"/>
                  <a:sym typeface="Calibri"/>
                </a:rPr>
                <a:t>EDIT FOOTER, SLIDE NUMBER</a:t>
              </a:r>
              <a:br>
                <a:rPr lang="en-US" sz="1100" b="1" cap="none">
                  <a:solidFill>
                    <a:schemeClr val="accent1"/>
                  </a:solidFill>
                  <a:latin typeface="Calibri"/>
                  <a:ea typeface="Calibri"/>
                  <a:cs typeface="Calibri"/>
                  <a:sym typeface="Calibri"/>
                </a:rPr>
              </a:br>
              <a:r>
                <a:rPr lang="en-US" sz="1100" b="1" cap="none">
                  <a:solidFill>
                    <a:schemeClr val="accent1"/>
                  </a:solidFill>
                  <a:latin typeface="Calibri"/>
                  <a:ea typeface="Calibri"/>
                  <a:cs typeface="Calibri"/>
                  <a:sym typeface="Calibri"/>
                </a:rPr>
                <a:t>AND DATE</a:t>
              </a:r>
              <a:endParaRPr sz="1100"/>
            </a:p>
          </p:txBody>
        </p:sp>
        <p:sp>
          <p:nvSpPr>
            <p:cNvPr id="190" name="Google Shape;190;g1cb2ab9a470_3_23"/>
            <p:cNvSpPr/>
            <p:nvPr/>
          </p:nvSpPr>
          <p:spPr>
            <a:xfrm>
              <a:off x="188424" y="767853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US" sz="800" b="1" i="0" u="none" strike="noStrike" cap="none">
                  <a:solidFill>
                    <a:srgbClr val="FFFFFF"/>
                  </a:solidFill>
                  <a:latin typeface="Calibri"/>
                  <a:ea typeface="Calibri"/>
                  <a:cs typeface="Calibri"/>
                  <a:sym typeface="Calibri"/>
                </a:rPr>
                <a:t>1</a:t>
              </a:r>
              <a:endParaRPr sz="1100"/>
            </a:p>
          </p:txBody>
        </p:sp>
        <p:sp>
          <p:nvSpPr>
            <p:cNvPr id="191" name="Google Shape;191;g1cb2ab9a470_3_23"/>
            <p:cNvSpPr/>
            <p:nvPr/>
          </p:nvSpPr>
          <p:spPr>
            <a:xfrm>
              <a:off x="472596" y="7678534"/>
              <a:ext cx="2322719" cy="31672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Go to the tab </a:t>
              </a:r>
              <a:r>
                <a:rPr lang="en-US" sz="900" b="1" i="0" u="none" strike="noStrike" cap="none">
                  <a:solidFill>
                    <a:srgbClr val="000000"/>
                  </a:solidFill>
                  <a:latin typeface="Calibri"/>
                  <a:ea typeface="Calibri"/>
                  <a:cs typeface="Calibri"/>
                  <a:sym typeface="Calibri"/>
                </a:rPr>
                <a:t>‘Insert’</a:t>
              </a:r>
              <a:r>
                <a:rPr lang="en-US" sz="900" b="0" i="0" u="none" strike="noStrike" cap="none">
                  <a:solidFill>
                    <a:srgbClr val="000000"/>
                  </a:solidFill>
                  <a:latin typeface="Calibri"/>
                  <a:ea typeface="Calibri"/>
                  <a:cs typeface="Calibri"/>
                  <a:sym typeface="Calibri"/>
                </a:rPr>
                <a:t> and click on</a:t>
              </a:r>
              <a:br>
                <a:rPr lang="en-US" sz="900" b="0" i="0" u="none" strike="noStrike" cap="none">
                  <a:solidFill>
                    <a:srgbClr val="000000"/>
                  </a:solidFill>
                  <a:latin typeface="Calibri"/>
                  <a:ea typeface="Calibri"/>
                  <a:cs typeface="Calibri"/>
                  <a:sym typeface="Calibri"/>
                </a:rPr>
              </a:br>
              <a:r>
                <a:rPr lang="en-US" sz="900" b="1" i="0" u="none" strike="noStrike" cap="none">
                  <a:solidFill>
                    <a:srgbClr val="000000"/>
                  </a:solidFill>
                  <a:latin typeface="Calibri"/>
                  <a:ea typeface="Calibri"/>
                  <a:cs typeface="Calibri"/>
                  <a:sym typeface="Calibri"/>
                </a:rPr>
                <a:t>‘Header &amp; Footer’</a:t>
              </a:r>
              <a:r>
                <a:rPr lang="en-US" sz="900" b="0" i="0" u="none" strike="noStrike" cap="none">
                  <a:solidFill>
                    <a:srgbClr val="000000"/>
                  </a:solidFill>
                  <a:latin typeface="Calibri"/>
                  <a:ea typeface="Calibri"/>
                  <a:cs typeface="Calibri"/>
                  <a:sym typeface="Calibri"/>
                </a:rPr>
                <a:t>.</a:t>
              </a:r>
              <a:endParaRPr sz="1100"/>
            </a:p>
          </p:txBody>
        </p:sp>
        <p:sp>
          <p:nvSpPr>
            <p:cNvPr id="192" name="Google Shape;192;g1cb2ab9a470_3_23"/>
            <p:cNvSpPr/>
            <p:nvPr/>
          </p:nvSpPr>
          <p:spPr>
            <a:xfrm>
              <a:off x="188424" y="810886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US" sz="800" b="1" i="0" u="none" strike="noStrike" cap="none">
                  <a:solidFill>
                    <a:srgbClr val="FFFFFF"/>
                  </a:solidFill>
                  <a:latin typeface="Calibri"/>
                  <a:ea typeface="Calibri"/>
                  <a:cs typeface="Calibri"/>
                  <a:sym typeface="Calibri"/>
                </a:rPr>
                <a:t>2</a:t>
              </a:r>
              <a:endParaRPr sz="1100"/>
            </a:p>
          </p:txBody>
        </p:sp>
        <p:sp>
          <p:nvSpPr>
            <p:cNvPr id="193" name="Google Shape;193;g1cb2ab9a470_3_23"/>
            <p:cNvSpPr/>
            <p:nvPr/>
          </p:nvSpPr>
          <p:spPr>
            <a:xfrm>
              <a:off x="472596" y="8108870"/>
              <a:ext cx="2322719" cy="38098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Click on </a:t>
              </a:r>
              <a:r>
                <a:rPr lang="en-US" sz="900" b="1" i="0" u="none" strike="noStrike" cap="none">
                  <a:solidFill>
                    <a:srgbClr val="000000"/>
                  </a:solidFill>
                  <a:latin typeface="Calibri"/>
                  <a:ea typeface="Calibri"/>
                  <a:cs typeface="Calibri"/>
                  <a:sym typeface="Calibri"/>
                </a:rPr>
                <a:t>‘Apply to All’</a:t>
              </a:r>
              <a:r>
                <a:rPr lang="en-US" sz="900" b="0" i="0" u="none" strike="noStrike" cap="none">
                  <a:solidFill>
                    <a:srgbClr val="000000"/>
                  </a:solidFill>
                  <a:latin typeface="Calibri"/>
                  <a:ea typeface="Calibri"/>
                  <a:cs typeface="Calibri"/>
                  <a:sym typeface="Calibri"/>
                </a:rPr>
                <a:t> to apply the changes to every slide.</a:t>
              </a:r>
              <a:endParaRPr sz="1100"/>
            </a:p>
          </p:txBody>
        </p:sp>
        <p:grpSp>
          <p:nvGrpSpPr>
            <p:cNvPr id="194" name="Google Shape;194;g1cb2ab9a470_3_23"/>
            <p:cNvGrpSpPr/>
            <p:nvPr/>
          </p:nvGrpSpPr>
          <p:grpSpPr>
            <a:xfrm>
              <a:off x="2939884" y="7739834"/>
              <a:ext cx="681133" cy="750023"/>
              <a:chOff x="-910573" y="4987990"/>
              <a:chExt cx="681133" cy="750023"/>
            </a:xfrm>
          </p:grpSpPr>
          <p:grpSp>
            <p:nvGrpSpPr>
              <p:cNvPr id="195" name="Google Shape;195;g1cb2ab9a470_3_23"/>
              <p:cNvGrpSpPr/>
              <p:nvPr/>
            </p:nvGrpSpPr>
            <p:grpSpPr>
              <a:xfrm>
                <a:off x="-713542" y="4987990"/>
                <a:ext cx="287071" cy="379107"/>
                <a:chOff x="-4050578" y="288410"/>
                <a:chExt cx="322125" cy="379107"/>
              </a:xfrm>
            </p:grpSpPr>
            <p:sp>
              <p:nvSpPr>
                <p:cNvPr id="196" name="Google Shape;196;g1cb2ab9a470_3_23"/>
                <p:cNvSpPr/>
                <p:nvPr/>
              </p:nvSpPr>
              <p:spPr>
                <a:xfrm>
                  <a:off x="-4050578" y="288410"/>
                  <a:ext cx="322125" cy="379107"/>
                </a:xfrm>
                <a:prstGeom prst="snipRoundRect">
                  <a:avLst>
                    <a:gd name="adj1" fmla="val 0"/>
                    <a:gd name="adj2" fmla="val 33753"/>
                  </a:avLst>
                </a:prstGeom>
                <a:solidFill>
                  <a:srgbClr val="FFFFFF"/>
                </a:solidFill>
                <a:ln w="12700" cap="flat" cmpd="sng">
                  <a:solidFill>
                    <a:srgbClr val="A5A5A5"/>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700"/>
                    <a:buFont typeface="Libre Franklin"/>
                    <a:buNone/>
                  </a:pPr>
                  <a:endParaRPr sz="700" b="0" i="0" u="none" strike="noStrike" cap="none">
                    <a:solidFill>
                      <a:srgbClr val="211F26"/>
                    </a:solidFill>
                    <a:latin typeface="Calibri"/>
                    <a:ea typeface="Calibri"/>
                    <a:cs typeface="Calibri"/>
                    <a:sym typeface="Calibri"/>
                  </a:endParaRPr>
                </a:p>
              </p:txBody>
            </p:sp>
            <p:sp>
              <p:nvSpPr>
                <p:cNvPr id="197" name="Google Shape;197;g1cb2ab9a470_3_23"/>
                <p:cNvSpPr/>
                <p:nvPr/>
              </p:nvSpPr>
              <p:spPr>
                <a:xfrm>
                  <a:off x="-3833537" y="291656"/>
                  <a:ext cx="103133" cy="93757"/>
                </a:xfrm>
                <a:prstGeom prst="rtTriangle">
                  <a:avLst/>
                </a:prstGeom>
                <a:solidFill>
                  <a:srgbClr val="FFFFFF"/>
                </a:solidFill>
                <a:ln w="12700" cap="flat" cmpd="sng">
                  <a:solidFill>
                    <a:srgbClr val="A5A5A5"/>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700"/>
                    <a:buFont typeface="Libre Franklin"/>
                    <a:buNone/>
                  </a:pPr>
                  <a:endParaRPr sz="700" b="0" i="0" u="none" strike="noStrike" cap="none">
                    <a:solidFill>
                      <a:srgbClr val="211F26"/>
                    </a:solidFill>
                    <a:latin typeface="Calibri"/>
                    <a:ea typeface="Calibri"/>
                    <a:cs typeface="Calibri"/>
                    <a:sym typeface="Calibri"/>
                  </a:endParaRPr>
                </a:p>
              </p:txBody>
            </p:sp>
            <p:sp>
              <p:nvSpPr>
                <p:cNvPr id="198" name="Google Shape;198;g1cb2ab9a470_3_23"/>
                <p:cNvSpPr/>
                <p:nvPr/>
              </p:nvSpPr>
              <p:spPr>
                <a:xfrm>
                  <a:off x="-4013673" y="314848"/>
                  <a:ext cx="140930" cy="70565"/>
                </a:xfrm>
                <a:prstGeom prst="rect">
                  <a:avLst/>
                </a:prstGeom>
                <a:solidFill>
                  <a:srgbClr val="EDC87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700"/>
                    <a:buFont typeface="Libre Franklin"/>
                    <a:buNone/>
                  </a:pPr>
                  <a:endParaRPr sz="700" b="0" i="0" u="none" strike="noStrike" cap="none">
                    <a:solidFill>
                      <a:srgbClr val="211F26"/>
                    </a:solidFill>
                    <a:latin typeface="Calibri"/>
                    <a:ea typeface="Calibri"/>
                    <a:cs typeface="Calibri"/>
                    <a:sym typeface="Calibri"/>
                  </a:endParaRPr>
                </a:p>
              </p:txBody>
            </p:sp>
            <p:sp>
              <p:nvSpPr>
                <p:cNvPr id="199" name="Google Shape;199;g1cb2ab9a470_3_23"/>
                <p:cNvSpPr/>
                <p:nvPr/>
              </p:nvSpPr>
              <p:spPr>
                <a:xfrm>
                  <a:off x="-4020379" y="586428"/>
                  <a:ext cx="261727" cy="61406"/>
                </a:xfrm>
                <a:prstGeom prst="rect">
                  <a:avLst/>
                </a:prstGeom>
                <a:solidFill>
                  <a:srgbClr val="EDC87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700"/>
                    <a:buFont typeface="Libre Franklin"/>
                    <a:buNone/>
                  </a:pPr>
                  <a:endParaRPr sz="700" b="0" i="0" u="none" strike="noStrike" cap="none">
                    <a:solidFill>
                      <a:srgbClr val="211F26"/>
                    </a:solidFill>
                    <a:latin typeface="Calibri"/>
                    <a:ea typeface="Calibri"/>
                    <a:cs typeface="Calibri"/>
                    <a:sym typeface="Calibri"/>
                  </a:endParaRPr>
                </a:p>
              </p:txBody>
            </p:sp>
          </p:grpSp>
          <p:sp>
            <p:nvSpPr>
              <p:cNvPr id="200" name="Google Shape;200;g1cb2ab9a470_3_23"/>
              <p:cNvSpPr/>
              <p:nvPr/>
            </p:nvSpPr>
            <p:spPr>
              <a:xfrm>
                <a:off x="-910573" y="5352063"/>
                <a:ext cx="681133" cy="38595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11F26"/>
                  </a:buClr>
                  <a:buSzPts val="700"/>
                  <a:buFont typeface="Calibri"/>
                  <a:buNone/>
                </a:pPr>
                <a:r>
                  <a:rPr lang="en-US" sz="700" b="0" i="0" u="none" strike="noStrike" cap="none">
                    <a:solidFill>
                      <a:srgbClr val="211F26"/>
                    </a:solidFill>
                    <a:latin typeface="Calibri"/>
                    <a:ea typeface="Calibri"/>
                    <a:cs typeface="Calibri"/>
                    <a:sym typeface="Calibri"/>
                  </a:rPr>
                  <a:t>Header &amp; Footer</a:t>
                </a:r>
                <a:endParaRPr sz="1100"/>
              </a:p>
            </p:txBody>
          </p:sp>
        </p:grpSp>
      </p:grpSp>
      <p:sp>
        <p:nvSpPr>
          <p:cNvPr id="201" name="Google Shape;201;g1cb2ab9a470_3_23"/>
          <p:cNvSpPr txBox="1">
            <a:spLocks noGrp="1"/>
          </p:cNvSpPr>
          <p:nvPr>
            <p:ph type="body" idx="1"/>
          </p:nvPr>
        </p:nvSpPr>
        <p:spPr>
          <a:xfrm>
            <a:off x="582925" y="1392096"/>
            <a:ext cx="8120330" cy="3328624"/>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200"/>
              </a:spcBef>
              <a:spcAft>
                <a:spcPts val="0"/>
              </a:spcAft>
              <a:buSzPts val="1200"/>
              <a:buFont typeface="Libre Franklin"/>
              <a:buChar char="•"/>
              <a:defRPr sz="1100"/>
            </a:lvl1pPr>
            <a:lvl2pPr marL="914400" lvl="1" indent="-304800" algn="l">
              <a:lnSpc>
                <a:spcPct val="100000"/>
              </a:lnSpc>
              <a:spcBef>
                <a:spcPts val="500"/>
              </a:spcBef>
              <a:spcAft>
                <a:spcPts val="0"/>
              </a:spcAft>
              <a:buSzPts val="1200"/>
              <a:buFont typeface="Libre Franklin"/>
              <a:buChar char="•"/>
              <a:defRPr sz="1100"/>
            </a:lvl2pPr>
            <a:lvl3pPr marL="1371600" lvl="2" indent="-292100" algn="l">
              <a:lnSpc>
                <a:spcPct val="100000"/>
              </a:lnSpc>
              <a:spcBef>
                <a:spcPts val="500"/>
              </a:spcBef>
              <a:spcAft>
                <a:spcPts val="0"/>
              </a:spcAft>
              <a:buSzPts val="1000"/>
              <a:buFont typeface="Libre Franklin"/>
              <a:buChar char="•"/>
              <a:defRPr sz="1100"/>
            </a:lvl3pPr>
            <a:lvl4pPr marL="1828800" lvl="3" indent="-323850" algn="l">
              <a:lnSpc>
                <a:spcPct val="100000"/>
              </a:lnSpc>
              <a:spcBef>
                <a:spcPts val="500"/>
              </a:spcBef>
              <a:spcAft>
                <a:spcPts val="0"/>
              </a:spcAft>
              <a:buClr>
                <a:schemeClr val="dk2"/>
              </a:buClr>
              <a:buSzPts val="1500"/>
              <a:buFont typeface="Libre Franklin Medium"/>
              <a:buChar char="•"/>
              <a:defRPr sz="1100"/>
            </a:lvl4pPr>
            <a:lvl5pPr marL="2286000" lvl="4" indent="-304800" algn="l">
              <a:lnSpc>
                <a:spcPct val="100000"/>
              </a:lnSpc>
              <a:spcBef>
                <a:spcPts val="900"/>
              </a:spcBef>
              <a:spcAft>
                <a:spcPts val="0"/>
              </a:spcAft>
              <a:buSzPts val="1200"/>
              <a:buChar char="•"/>
              <a:defRPr sz="1100"/>
            </a:lvl5pPr>
            <a:lvl6pPr marL="2743200" lvl="5" indent="-304800" algn="l">
              <a:lnSpc>
                <a:spcPct val="100000"/>
              </a:lnSpc>
              <a:spcBef>
                <a:spcPts val="500"/>
              </a:spcBef>
              <a:spcAft>
                <a:spcPts val="0"/>
              </a:spcAft>
              <a:buClr>
                <a:schemeClr val="dk1"/>
              </a:buClr>
              <a:buSzPts val="1200"/>
              <a:buFont typeface="Libre Franklin"/>
              <a:buChar char="•"/>
              <a:defRPr sz="1100"/>
            </a:lvl6pPr>
            <a:lvl7pPr marL="3200400" lvl="6" indent="-304800" algn="l">
              <a:lnSpc>
                <a:spcPct val="100000"/>
              </a:lnSpc>
              <a:spcBef>
                <a:spcPts val="500"/>
              </a:spcBef>
              <a:spcAft>
                <a:spcPts val="0"/>
              </a:spcAft>
              <a:buClr>
                <a:schemeClr val="dk1"/>
              </a:buClr>
              <a:buSzPts val="1200"/>
              <a:buFont typeface="Libre Franklin"/>
              <a:buChar char="•"/>
              <a:defRPr sz="1100"/>
            </a:lvl7pPr>
            <a:lvl8pPr marL="3657600" lvl="7" indent="-304800" algn="l">
              <a:lnSpc>
                <a:spcPct val="90000"/>
              </a:lnSpc>
              <a:spcBef>
                <a:spcPts val="500"/>
              </a:spcBef>
              <a:spcAft>
                <a:spcPts val="0"/>
              </a:spcAft>
              <a:buClr>
                <a:schemeClr val="dk1"/>
              </a:buClr>
              <a:buSzPts val="1200"/>
              <a:buFont typeface="Libre Franklin"/>
              <a:buChar char="•"/>
              <a:defRPr sz="1100"/>
            </a:lvl8pPr>
            <a:lvl9pPr marL="4114800" lvl="8" indent="-323850" algn="l">
              <a:lnSpc>
                <a:spcPct val="100000"/>
              </a:lnSpc>
              <a:spcBef>
                <a:spcPts val="500"/>
              </a:spcBef>
              <a:spcAft>
                <a:spcPts val="900"/>
              </a:spcAft>
              <a:buClr>
                <a:schemeClr val="dk2"/>
              </a:buClr>
              <a:buSzPts val="1500"/>
              <a:buFont typeface="Libre Franklin Medium"/>
              <a:buChar char="•"/>
              <a:defRPr sz="1100"/>
            </a:lvl9pPr>
          </a:lstStyle>
          <a:p>
            <a:endParaRPr/>
          </a:p>
        </p:txBody>
      </p:sp>
      <p:sp>
        <p:nvSpPr>
          <p:cNvPr id="202" name="Google Shape;202;g1cb2ab9a470_3_23"/>
          <p:cNvSpPr txBox="1"/>
          <p:nvPr/>
        </p:nvSpPr>
        <p:spPr>
          <a:xfrm>
            <a:off x="0" y="-192143"/>
            <a:ext cx="9144000" cy="1211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800" b="1">
                <a:solidFill>
                  <a:schemeClr val="dk2"/>
                </a:solidFill>
                <a:latin typeface="Libre Franklin Black"/>
                <a:ea typeface="Libre Franklin Black"/>
                <a:cs typeface="Libre Franklin Black"/>
                <a:sym typeface="Libre Franklin Black"/>
              </a:rPr>
              <a:t>TEMPLATE: </a:t>
            </a:r>
            <a:r>
              <a:rPr lang="en-US" sz="800" b="0">
                <a:solidFill>
                  <a:schemeClr val="dk2"/>
                </a:solidFill>
                <a:latin typeface="Libre Franklin Black"/>
                <a:ea typeface="Libre Franklin Black"/>
                <a:cs typeface="Libre Franklin Black"/>
                <a:sym typeface="Libre Franklin Black"/>
              </a:rPr>
              <a:t>TEXT</a:t>
            </a:r>
            <a:endParaRPr sz="1100"/>
          </a:p>
        </p:txBody>
      </p:sp>
      <p:grpSp>
        <p:nvGrpSpPr>
          <p:cNvPr id="203" name="Google Shape;203;g1cb2ab9a470_3_23"/>
          <p:cNvGrpSpPr/>
          <p:nvPr/>
        </p:nvGrpSpPr>
        <p:grpSpPr>
          <a:xfrm>
            <a:off x="405609" y="0"/>
            <a:ext cx="57600" cy="5143500"/>
            <a:chOff x="578912" y="0"/>
            <a:chExt cx="76800" cy="6858000"/>
          </a:xfrm>
        </p:grpSpPr>
        <p:cxnSp>
          <p:nvCxnSpPr>
            <p:cNvPr id="204" name="Google Shape;204;g1cb2ab9a470_3_23"/>
            <p:cNvCxnSpPr/>
            <p:nvPr/>
          </p:nvCxnSpPr>
          <p:spPr>
            <a:xfrm>
              <a:off x="617312" y="900113"/>
              <a:ext cx="0" cy="5957887"/>
            </a:xfrm>
            <a:prstGeom prst="straightConnector1">
              <a:avLst/>
            </a:prstGeom>
            <a:noFill/>
            <a:ln w="9525" cap="rnd" cmpd="sng">
              <a:solidFill>
                <a:schemeClr val="dk1"/>
              </a:solidFill>
              <a:prstDash val="solid"/>
              <a:round/>
              <a:headEnd type="none" w="sm" len="sm"/>
              <a:tailEnd type="none" w="sm" len="sm"/>
            </a:ln>
          </p:spPr>
        </p:cxnSp>
        <p:pic>
          <p:nvPicPr>
            <p:cNvPr id="205" name="Google Shape;205;g1cb2ab9a470_3_23"/>
            <p:cNvPicPr preferRelativeResize="0"/>
            <p:nvPr/>
          </p:nvPicPr>
          <p:blipFill rotWithShape="1">
            <a:blip r:embed="rId2">
              <a:alphaModFix/>
            </a:blip>
            <a:srcRect/>
            <a:stretch/>
          </p:blipFill>
          <p:spPr>
            <a:xfrm>
              <a:off x="578912" y="652464"/>
              <a:ext cx="76800" cy="201600"/>
            </a:xfrm>
            <a:prstGeom prst="rect">
              <a:avLst/>
            </a:prstGeom>
            <a:noFill/>
            <a:ln>
              <a:noFill/>
            </a:ln>
          </p:spPr>
        </p:pic>
        <p:cxnSp>
          <p:nvCxnSpPr>
            <p:cNvPr id="206" name="Google Shape;206;g1cb2ab9a470_3_23"/>
            <p:cNvCxnSpPr/>
            <p:nvPr/>
          </p:nvCxnSpPr>
          <p:spPr>
            <a:xfrm>
              <a:off x="617312" y="0"/>
              <a:ext cx="0" cy="595314"/>
            </a:xfrm>
            <a:prstGeom prst="straightConnector1">
              <a:avLst/>
            </a:prstGeom>
            <a:noFill/>
            <a:ln w="9525" cap="rnd" cmpd="sng">
              <a:solidFill>
                <a:schemeClr val="dk1"/>
              </a:solidFill>
              <a:prstDash val="solid"/>
              <a:round/>
              <a:headEnd type="none" w="sm" len="sm"/>
              <a:tailEnd type="none" w="sm" len="sm"/>
            </a:ln>
          </p:spPr>
        </p:cxnSp>
      </p:grpSp>
      <p:sp>
        <p:nvSpPr>
          <p:cNvPr id="207" name="Google Shape;207;g1cb2ab9a470_3_23"/>
          <p:cNvSpPr txBox="1">
            <a:spLocks noGrp="1"/>
          </p:cNvSpPr>
          <p:nvPr>
            <p:ph type="body" idx="2"/>
          </p:nvPr>
        </p:nvSpPr>
        <p:spPr>
          <a:xfrm>
            <a:off x="7912209" y="4860266"/>
            <a:ext cx="795014" cy="13906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SzPts val="800"/>
              <a:buFont typeface="Libre Franklin"/>
              <a:buNone/>
              <a:defRPr sz="800" i="1">
                <a:solidFill>
                  <a:schemeClr val="lt2"/>
                </a:solidFill>
              </a:defRPr>
            </a:lvl1pPr>
            <a:lvl2pPr marL="914400" lvl="1" indent="-304800" algn="l">
              <a:lnSpc>
                <a:spcPct val="100000"/>
              </a:lnSpc>
              <a:spcBef>
                <a:spcPts val="500"/>
              </a:spcBef>
              <a:spcAft>
                <a:spcPts val="0"/>
              </a:spcAft>
              <a:buSzPts val="1200"/>
              <a:buFont typeface="Libre Franklin"/>
              <a:buChar char="•"/>
              <a:defRPr sz="1100"/>
            </a:lvl2pPr>
            <a:lvl3pPr marL="1371600" lvl="2" indent="-292100" algn="l">
              <a:lnSpc>
                <a:spcPct val="100000"/>
              </a:lnSpc>
              <a:spcBef>
                <a:spcPts val="500"/>
              </a:spcBef>
              <a:spcAft>
                <a:spcPts val="0"/>
              </a:spcAft>
              <a:buSzPts val="1000"/>
              <a:buFont typeface="Libre Franklin"/>
              <a:buChar char="•"/>
              <a:defRPr sz="1100"/>
            </a:lvl3pPr>
            <a:lvl4pPr marL="1828800" lvl="3" indent="-323850" algn="l">
              <a:lnSpc>
                <a:spcPct val="100000"/>
              </a:lnSpc>
              <a:spcBef>
                <a:spcPts val="500"/>
              </a:spcBef>
              <a:spcAft>
                <a:spcPts val="0"/>
              </a:spcAft>
              <a:buClr>
                <a:schemeClr val="dk2"/>
              </a:buClr>
              <a:buSzPts val="1500"/>
              <a:buFont typeface="Libre Franklin Medium"/>
              <a:buChar char="•"/>
              <a:defRPr sz="1100"/>
            </a:lvl4pPr>
            <a:lvl5pPr marL="2286000" lvl="4" indent="-304800" algn="l">
              <a:lnSpc>
                <a:spcPct val="100000"/>
              </a:lnSpc>
              <a:spcBef>
                <a:spcPts val="900"/>
              </a:spcBef>
              <a:spcAft>
                <a:spcPts val="0"/>
              </a:spcAft>
              <a:buSzPts val="1200"/>
              <a:buChar char="•"/>
              <a:defRPr sz="1100"/>
            </a:lvl5pPr>
            <a:lvl6pPr marL="2743200" lvl="5" indent="-304800" algn="l">
              <a:lnSpc>
                <a:spcPct val="100000"/>
              </a:lnSpc>
              <a:spcBef>
                <a:spcPts val="500"/>
              </a:spcBef>
              <a:spcAft>
                <a:spcPts val="0"/>
              </a:spcAft>
              <a:buClr>
                <a:schemeClr val="dk1"/>
              </a:buClr>
              <a:buSzPts val="1200"/>
              <a:buFont typeface="Libre Franklin"/>
              <a:buChar char="•"/>
              <a:defRPr sz="1100"/>
            </a:lvl6pPr>
            <a:lvl7pPr marL="3200400" lvl="6" indent="-304800" algn="l">
              <a:lnSpc>
                <a:spcPct val="100000"/>
              </a:lnSpc>
              <a:spcBef>
                <a:spcPts val="500"/>
              </a:spcBef>
              <a:spcAft>
                <a:spcPts val="0"/>
              </a:spcAft>
              <a:buClr>
                <a:schemeClr val="dk1"/>
              </a:buClr>
              <a:buSzPts val="1200"/>
              <a:buFont typeface="Libre Franklin"/>
              <a:buChar char="•"/>
              <a:defRPr sz="1100"/>
            </a:lvl7pPr>
            <a:lvl8pPr marL="3657600" lvl="7" indent="-304800" algn="l">
              <a:lnSpc>
                <a:spcPct val="90000"/>
              </a:lnSpc>
              <a:spcBef>
                <a:spcPts val="500"/>
              </a:spcBef>
              <a:spcAft>
                <a:spcPts val="0"/>
              </a:spcAft>
              <a:buClr>
                <a:schemeClr val="dk1"/>
              </a:buClr>
              <a:buSzPts val="1200"/>
              <a:buFont typeface="Libre Franklin"/>
              <a:buChar char="•"/>
              <a:defRPr sz="1100"/>
            </a:lvl8pPr>
            <a:lvl9pPr marL="4114800" lvl="8" indent="-323850" algn="l">
              <a:lnSpc>
                <a:spcPct val="100000"/>
              </a:lnSpc>
              <a:spcBef>
                <a:spcPts val="500"/>
              </a:spcBef>
              <a:spcAft>
                <a:spcPts val="900"/>
              </a:spcAft>
              <a:buClr>
                <a:schemeClr val="dk2"/>
              </a:buClr>
              <a:buSzPts val="1500"/>
              <a:buFont typeface="Libre Franklin Medium"/>
              <a:buChar char="•"/>
              <a:defRPr sz="1100"/>
            </a:lvl9pPr>
          </a:lstStyle>
          <a:p>
            <a:endParaRPr/>
          </a:p>
        </p:txBody>
      </p:sp>
      <p:sp>
        <p:nvSpPr>
          <p:cNvPr id="208" name="Google Shape;208;g1cb2ab9a470_3_23"/>
          <p:cNvSpPr txBox="1">
            <a:spLocks noGrp="1"/>
          </p:cNvSpPr>
          <p:nvPr>
            <p:ph type="sldNum" idx="12"/>
          </p:nvPr>
        </p:nvSpPr>
        <p:spPr>
          <a:xfrm>
            <a:off x="8719208" y="4860266"/>
            <a:ext cx="316205" cy="139058"/>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sz="1100"/>
            </a:lvl1pPr>
            <a:lvl2pPr marL="0" lvl="1" indent="0" algn="l">
              <a:spcBef>
                <a:spcPts val="0"/>
              </a:spcBef>
              <a:buNone/>
              <a:defRPr sz="1100"/>
            </a:lvl2pPr>
            <a:lvl3pPr marL="0" lvl="2" indent="0" algn="l">
              <a:spcBef>
                <a:spcPts val="0"/>
              </a:spcBef>
              <a:buNone/>
              <a:defRPr sz="1100"/>
            </a:lvl3pPr>
            <a:lvl4pPr marL="0" lvl="3" indent="0" algn="l">
              <a:spcBef>
                <a:spcPts val="0"/>
              </a:spcBef>
              <a:buNone/>
              <a:defRPr sz="1100"/>
            </a:lvl4pPr>
            <a:lvl5pPr marL="0" lvl="4" indent="0" algn="l">
              <a:spcBef>
                <a:spcPts val="0"/>
              </a:spcBef>
              <a:buNone/>
              <a:defRPr sz="1100"/>
            </a:lvl5pPr>
            <a:lvl6pPr marL="0" lvl="5" indent="0" algn="l">
              <a:spcBef>
                <a:spcPts val="0"/>
              </a:spcBef>
              <a:buNone/>
              <a:defRPr sz="1100"/>
            </a:lvl6pPr>
            <a:lvl7pPr marL="0" lvl="6" indent="0" algn="l">
              <a:spcBef>
                <a:spcPts val="0"/>
              </a:spcBef>
              <a:buNone/>
              <a:defRPr sz="1100"/>
            </a:lvl7pPr>
            <a:lvl8pPr marL="0" lvl="7" indent="0" algn="l">
              <a:spcBef>
                <a:spcPts val="0"/>
              </a:spcBef>
              <a:buNone/>
              <a:defRPr sz="1100"/>
            </a:lvl8pPr>
            <a:lvl9pPr marL="0" lvl="8" indent="0" algn="l">
              <a:spcBef>
                <a:spcPts val="0"/>
              </a:spcBef>
              <a:buNone/>
              <a:defRPr sz="1100"/>
            </a:lvl9pPr>
          </a:lstStyle>
          <a:p>
            <a:pPr marL="0" lvl="0" indent="0" algn="l" rtl="0">
              <a:spcBef>
                <a:spcPts val="0"/>
              </a:spcBef>
              <a:spcAft>
                <a:spcPts val="0"/>
              </a:spcAft>
              <a:buNone/>
            </a:pPr>
            <a:fld id="{00000000-1234-1234-1234-123412341234}" type="slidenum">
              <a:rPr lang="en-US"/>
              <a:t>‹#›</a:t>
            </a:fld>
            <a:endParaRPr/>
          </a:p>
        </p:txBody>
      </p:sp>
      <p:sp>
        <p:nvSpPr>
          <p:cNvPr id="209" name="Google Shape;209;g1cb2ab9a470_3_23"/>
          <p:cNvSpPr txBox="1">
            <a:spLocks noGrp="1"/>
          </p:cNvSpPr>
          <p:nvPr>
            <p:ph type="ftr" idx="11"/>
          </p:nvPr>
        </p:nvSpPr>
        <p:spPr>
          <a:xfrm>
            <a:off x="582931" y="4860266"/>
            <a:ext cx="3989068" cy="139058"/>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210" name="Google Shape;210;g1cb2ab9a470_3_23"/>
          <p:cNvSpPr txBox="1">
            <a:spLocks noGrp="1"/>
          </p:cNvSpPr>
          <p:nvPr>
            <p:ph type="subTitle" idx="3"/>
          </p:nvPr>
        </p:nvSpPr>
        <p:spPr>
          <a:xfrm>
            <a:off x="582933" y="693387"/>
            <a:ext cx="8120322" cy="261900"/>
          </a:xfrm>
          <a:prstGeom prst="rect">
            <a:avLst/>
          </a:prstGeom>
          <a:noFill/>
          <a:ln>
            <a:noFill/>
          </a:ln>
        </p:spPr>
        <p:txBody>
          <a:bodyPr spcFirstLastPara="1" wrap="square" lIns="0" tIns="0" rIns="0" bIns="0" anchor="t" anchorCtr="0">
            <a:noAutofit/>
          </a:bodyPr>
          <a:lstStyle>
            <a:lvl1pPr lvl="0" algn="l">
              <a:lnSpc>
                <a:spcPct val="100000"/>
              </a:lnSpc>
              <a:spcBef>
                <a:spcPts val="200"/>
              </a:spcBef>
              <a:spcAft>
                <a:spcPts val="0"/>
              </a:spcAft>
              <a:buSzPts val="2300"/>
              <a:buFont typeface="Libre Franklin Medium"/>
              <a:buNone/>
              <a:defRPr sz="2300" b="0" cap="none">
                <a:solidFill>
                  <a:schemeClr val="dk1"/>
                </a:solidFill>
                <a:latin typeface="Libre Franklin Medium"/>
                <a:ea typeface="Libre Franklin Medium"/>
                <a:cs typeface="Libre Franklin Medium"/>
                <a:sym typeface="Libre Franklin Medium"/>
              </a:defRPr>
            </a:lvl1pPr>
            <a:lvl2pPr lvl="1" algn="ctr">
              <a:lnSpc>
                <a:spcPct val="100000"/>
              </a:lnSpc>
              <a:spcBef>
                <a:spcPts val="500"/>
              </a:spcBef>
              <a:spcAft>
                <a:spcPts val="0"/>
              </a:spcAft>
              <a:buSzPts val="1500"/>
              <a:buFont typeface="Libre Franklin"/>
              <a:buNone/>
              <a:defRPr sz="1500"/>
            </a:lvl2pPr>
            <a:lvl3pPr lvl="2" algn="ctr">
              <a:lnSpc>
                <a:spcPct val="100000"/>
              </a:lnSpc>
              <a:spcBef>
                <a:spcPts val="500"/>
              </a:spcBef>
              <a:spcAft>
                <a:spcPts val="0"/>
              </a:spcAft>
              <a:buSzPts val="1100"/>
              <a:buFont typeface="Libre Franklin"/>
              <a:buNone/>
              <a:defRPr sz="1400"/>
            </a:lvl3pPr>
            <a:lvl4pPr lvl="3" algn="ctr">
              <a:lnSpc>
                <a:spcPct val="100000"/>
              </a:lnSpc>
              <a:spcBef>
                <a:spcPts val="500"/>
              </a:spcBef>
              <a:spcAft>
                <a:spcPts val="0"/>
              </a:spcAft>
              <a:buClr>
                <a:schemeClr val="dk2"/>
              </a:buClr>
              <a:buSzPts val="1200"/>
              <a:buFont typeface="Libre Franklin Medium"/>
              <a:buNone/>
              <a:defRPr sz="1200"/>
            </a:lvl4pPr>
            <a:lvl5pPr lvl="4" algn="ctr">
              <a:lnSpc>
                <a:spcPct val="100000"/>
              </a:lnSpc>
              <a:spcBef>
                <a:spcPts val="900"/>
              </a:spcBef>
              <a:spcAft>
                <a:spcPts val="0"/>
              </a:spcAft>
              <a:buSzPts val="1200"/>
              <a:buNone/>
              <a:defRPr sz="1200"/>
            </a:lvl5pPr>
            <a:lvl6pPr lvl="5" algn="ctr">
              <a:lnSpc>
                <a:spcPct val="100000"/>
              </a:lnSpc>
              <a:spcBef>
                <a:spcPts val="500"/>
              </a:spcBef>
              <a:spcAft>
                <a:spcPts val="0"/>
              </a:spcAft>
              <a:buClr>
                <a:schemeClr val="dk1"/>
              </a:buClr>
              <a:buSzPts val="1200"/>
              <a:buFont typeface="Libre Franklin"/>
              <a:buNone/>
              <a:defRPr sz="1200"/>
            </a:lvl6pPr>
            <a:lvl7pPr lvl="6" algn="ctr">
              <a:lnSpc>
                <a:spcPct val="100000"/>
              </a:lnSpc>
              <a:spcBef>
                <a:spcPts val="500"/>
              </a:spcBef>
              <a:spcAft>
                <a:spcPts val="0"/>
              </a:spcAft>
              <a:buClr>
                <a:schemeClr val="dk1"/>
              </a:buClr>
              <a:buSzPts val="1200"/>
              <a:buFont typeface="Libre Franklin"/>
              <a:buNone/>
              <a:defRPr sz="1200"/>
            </a:lvl7pPr>
            <a:lvl8pPr lvl="7" algn="ctr">
              <a:lnSpc>
                <a:spcPct val="90000"/>
              </a:lnSpc>
              <a:spcBef>
                <a:spcPts val="500"/>
              </a:spcBef>
              <a:spcAft>
                <a:spcPts val="0"/>
              </a:spcAft>
              <a:buClr>
                <a:schemeClr val="dk1"/>
              </a:buClr>
              <a:buSzPts val="1200"/>
              <a:buFont typeface="Libre Franklin"/>
              <a:buNone/>
              <a:defRPr sz="1200"/>
            </a:lvl8pPr>
            <a:lvl9pPr lvl="8" algn="ctr">
              <a:lnSpc>
                <a:spcPct val="100000"/>
              </a:lnSpc>
              <a:spcBef>
                <a:spcPts val="500"/>
              </a:spcBef>
              <a:spcAft>
                <a:spcPts val="900"/>
              </a:spcAft>
              <a:buClr>
                <a:schemeClr val="dk2"/>
              </a:buClr>
              <a:buSzPts val="1200"/>
              <a:buFont typeface="Libre Franklin Medium"/>
              <a:buNone/>
              <a:defRPr sz="1200"/>
            </a:lvl9pPr>
          </a:lstStyle>
          <a:p>
            <a:endParaRPr/>
          </a:p>
        </p:txBody>
      </p:sp>
      <p:sp>
        <p:nvSpPr>
          <p:cNvPr id="211" name="Google Shape;211;g1cb2ab9a470_3_23"/>
          <p:cNvSpPr txBox="1">
            <a:spLocks noGrp="1"/>
          </p:cNvSpPr>
          <p:nvPr>
            <p:ph type="title"/>
          </p:nvPr>
        </p:nvSpPr>
        <p:spPr>
          <a:xfrm>
            <a:off x="582933" y="464343"/>
            <a:ext cx="8121514" cy="201217"/>
          </a:xfrm>
          <a:prstGeom prst="rect">
            <a:avLst/>
          </a:prstGeom>
          <a:noFill/>
          <a:ln>
            <a:noFill/>
          </a:ln>
        </p:spPr>
        <p:txBody>
          <a:bodyPr spcFirstLastPara="1" wrap="square" lIns="0" tIns="0" rIns="0" bIns="288900" anchor="t" anchorCtr="0">
            <a:noAutofit/>
          </a:bodyPr>
          <a:lstStyle>
            <a:lvl1pPr lvl="0" algn="l">
              <a:lnSpc>
                <a:spcPct val="90000"/>
              </a:lnSpc>
              <a:spcBef>
                <a:spcPts val="0"/>
              </a:spcBef>
              <a:spcAft>
                <a:spcPts val="0"/>
              </a:spcAft>
              <a:buClr>
                <a:schemeClr val="dk2"/>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212" name="Google Shape;212;g1cb2ab9a470_3_23"/>
          <p:cNvSpPr txBox="1">
            <a:spLocks noGrp="1"/>
          </p:cNvSpPr>
          <p:nvPr>
            <p:ph type="dt" idx="10"/>
          </p:nvPr>
        </p:nvSpPr>
        <p:spPr>
          <a:xfrm>
            <a:off x="583200" y="4860000"/>
            <a:ext cx="2486698" cy="139058"/>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Tree>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4"/>
          <p:cNvSpPr txBox="1">
            <a:spLocks noGrp="1"/>
          </p:cNvSpPr>
          <p:nvPr>
            <p:ph type="title"/>
          </p:nvPr>
        </p:nvSpPr>
        <p:spPr>
          <a:xfrm>
            <a:off x="304799" y="205979"/>
            <a:ext cx="8534559" cy="73937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3200" b="0" i="0">
                <a:solidFill>
                  <a:srgbClr val="595959"/>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 name="Google Shape;27;p34"/>
          <p:cNvSpPr txBox="1">
            <a:spLocks noGrp="1"/>
          </p:cNvSpPr>
          <p:nvPr>
            <p:ph type="body" idx="1"/>
          </p:nvPr>
        </p:nvSpPr>
        <p:spPr>
          <a:xfrm>
            <a:off x="304799" y="1077517"/>
            <a:ext cx="8534559" cy="3517106"/>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rgbClr val="595959"/>
              </a:buClr>
              <a:buSzPts val="2400"/>
              <a:buFont typeface="Arial"/>
              <a:buChar char="•"/>
              <a:defRPr sz="2400" b="0" i="0">
                <a:solidFill>
                  <a:srgbClr val="595959"/>
                </a:solidFill>
                <a:latin typeface="Century Gothic"/>
                <a:ea typeface="Century Gothic"/>
                <a:cs typeface="Century Gothic"/>
                <a:sym typeface="Century Gothic"/>
              </a:defRPr>
            </a:lvl1pPr>
            <a:lvl2pPr marL="914400" lvl="1" indent="-368300" algn="l">
              <a:lnSpc>
                <a:spcPct val="100000"/>
              </a:lnSpc>
              <a:spcBef>
                <a:spcPts val="440"/>
              </a:spcBef>
              <a:spcAft>
                <a:spcPts val="0"/>
              </a:spcAft>
              <a:buClr>
                <a:srgbClr val="595959"/>
              </a:buClr>
              <a:buSzPts val="2200"/>
              <a:buFont typeface="Arial"/>
              <a:buChar char="•"/>
              <a:defRPr sz="2200" b="0" i="0">
                <a:solidFill>
                  <a:srgbClr val="595959"/>
                </a:solidFill>
                <a:latin typeface="Century Gothic"/>
                <a:ea typeface="Century Gothic"/>
                <a:cs typeface="Century Gothic"/>
                <a:sym typeface="Century Gothic"/>
              </a:defRPr>
            </a:lvl2pPr>
            <a:lvl3pPr marL="1371600" lvl="2" indent="-355600" algn="l">
              <a:lnSpc>
                <a:spcPct val="100000"/>
              </a:lnSpc>
              <a:spcBef>
                <a:spcPts val="400"/>
              </a:spcBef>
              <a:spcAft>
                <a:spcPts val="0"/>
              </a:spcAft>
              <a:buClr>
                <a:srgbClr val="595959"/>
              </a:buClr>
              <a:buSzPts val="2000"/>
              <a:buFont typeface="Arial"/>
              <a:buChar char="•"/>
              <a:defRPr sz="2000" b="0" i="0">
                <a:solidFill>
                  <a:srgbClr val="595959"/>
                </a:solidFill>
                <a:latin typeface="Century Gothic"/>
                <a:ea typeface="Century Gothic"/>
                <a:cs typeface="Century Gothic"/>
                <a:sym typeface="Century Gothic"/>
              </a:defRPr>
            </a:lvl3pPr>
            <a:lvl4pPr marL="1828800" lvl="3" indent="-342900" algn="l">
              <a:lnSpc>
                <a:spcPct val="100000"/>
              </a:lnSpc>
              <a:spcBef>
                <a:spcPts val="360"/>
              </a:spcBef>
              <a:spcAft>
                <a:spcPts val="0"/>
              </a:spcAft>
              <a:buClr>
                <a:srgbClr val="595959"/>
              </a:buClr>
              <a:buSzPts val="1800"/>
              <a:buFont typeface="Arial"/>
              <a:buChar char="•"/>
              <a:defRPr sz="1800" b="0" i="0">
                <a:solidFill>
                  <a:srgbClr val="595959"/>
                </a:solidFill>
                <a:latin typeface="Century Gothic"/>
                <a:ea typeface="Century Gothic"/>
                <a:cs typeface="Century Gothic"/>
                <a:sym typeface="Century Gothic"/>
              </a:defRPr>
            </a:lvl4pPr>
            <a:lvl5pPr marL="2286000" lvl="4" indent="-330200" algn="l">
              <a:lnSpc>
                <a:spcPct val="100000"/>
              </a:lnSpc>
              <a:spcBef>
                <a:spcPts val="320"/>
              </a:spcBef>
              <a:spcAft>
                <a:spcPts val="0"/>
              </a:spcAft>
              <a:buClr>
                <a:srgbClr val="595959"/>
              </a:buClr>
              <a:buSzPts val="1600"/>
              <a:buFont typeface="Arial"/>
              <a:buChar char="•"/>
              <a:defRPr sz="1600" b="0" i="0">
                <a:solidFill>
                  <a:srgbClr val="595959"/>
                </a:solidFill>
                <a:latin typeface="Century Gothic"/>
                <a:ea typeface="Century Gothic"/>
                <a:cs typeface="Century Gothic"/>
                <a:sym typeface="Century Gothic"/>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34"/>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cxnSp>
        <p:nvCxnSpPr>
          <p:cNvPr id="29" name="Google Shape;29;p34"/>
          <p:cNvCxnSpPr/>
          <p:nvPr/>
        </p:nvCxnSpPr>
        <p:spPr>
          <a:xfrm>
            <a:off x="304800" y="4707731"/>
            <a:ext cx="85344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2CB04-D5CD-48C5-C603-87DB756C6BB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C3072C6-5D7B-A4BD-39F4-A8CAF8B051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68F85B2-D6BB-302C-F36F-800F9C085303}"/>
              </a:ext>
            </a:extLst>
          </p:cNvPr>
          <p:cNvSpPr>
            <a:spLocks noGrp="1"/>
          </p:cNvSpPr>
          <p:nvPr>
            <p:ph type="dt" sz="half" idx="10"/>
          </p:nvPr>
        </p:nvSpPr>
        <p:spPr/>
        <p:txBody>
          <a:bodyPr/>
          <a:lstStyle/>
          <a:p>
            <a:fld id="{166292E3-8B4B-4A33-9987-48F6ACF146B5}" type="datetimeFigureOut">
              <a:rPr lang="en-CA" smtClean="0"/>
              <a:t>2024-03-20</a:t>
            </a:fld>
            <a:endParaRPr lang="en-CA"/>
          </a:p>
        </p:txBody>
      </p:sp>
      <p:sp>
        <p:nvSpPr>
          <p:cNvPr id="5" name="Footer Placeholder 4">
            <a:extLst>
              <a:ext uri="{FF2B5EF4-FFF2-40B4-BE49-F238E27FC236}">
                <a16:creationId xmlns:a16="http://schemas.microsoft.com/office/drawing/2014/main" id="{5D98AFFC-C890-8486-D51D-978F9ADA680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B71A3A5-AEE3-9D0E-E51D-36F612BEF9EC}"/>
              </a:ext>
            </a:extLst>
          </p:cNvPr>
          <p:cNvSpPr>
            <a:spLocks noGrp="1"/>
          </p:cNvSpPr>
          <p:nvPr>
            <p:ph type="sldNum" sz="quarter" idx="12"/>
          </p:nvPr>
        </p:nvSpPr>
        <p:spPr/>
        <p:txBody>
          <a:bodyPr/>
          <a:lstStyle/>
          <a:p>
            <a:fld id="{B625E53E-ABC3-4E14-923A-217C28E0AD5F}" type="slidenum">
              <a:rPr lang="en-CA" smtClean="0"/>
              <a:t>‹#›</a:t>
            </a:fld>
            <a:endParaRPr lang="en-CA"/>
          </a:p>
        </p:txBody>
      </p:sp>
    </p:spTree>
    <p:extLst>
      <p:ext uri="{BB962C8B-B14F-4D97-AF65-F5344CB8AC3E}">
        <p14:creationId xmlns:p14="http://schemas.microsoft.com/office/powerpoint/2010/main" val="299638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mark_master_slide">
    <p:spTree>
      <p:nvGrpSpPr>
        <p:cNvPr id="1" name="Shape 25"/>
        <p:cNvGrpSpPr/>
        <p:nvPr/>
      </p:nvGrpSpPr>
      <p:grpSpPr>
        <a:xfrm>
          <a:off x="0" y="0"/>
          <a:ext cx="0" cy="0"/>
          <a:chOff x="0" y="0"/>
          <a:chExt cx="0" cy="0"/>
        </a:xfrm>
      </p:grpSpPr>
      <p:sp>
        <p:nvSpPr>
          <p:cNvPr id="26" name="Google Shape;26;p34"/>
          <p:cNvSpPr txBox="1">
            <a:spLocks noGrp="1"/>
          </p:cNvSpPr>
          <p:nvPr>
            <p:ph type="title"/>
          </p:nvPr>
        </p:nvSpPr>
        <p:spPr>
          <a:xfrm>
            <a:off x="304641" y="102393"/>
            <a:ext cx="8534559" cy="44648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2400" b="1" i="0">
                <a:solidFill>
                  <a:schemeClr val="accent3">
                    <a:lumMod val="50000"/>
                  </a:schemeClr>
                </a:solidFill>
                <a:latin typeface="+mj-lt"/>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dirty="0"/>
          </a:p>
        </p:txBody>
      </p:sp>
      <p:sp>
        <p:nvSpPr>
          <p:cNvPr id="27" name="Google Shape;27;p34"/>
          <p:cNvSpPr txBox="1">
            <a:spLocks noGrp="1"/>
          </p:cNvSpPr>
          <p:nvPr>
            <p:ph type="body" idx="1" hasCustomPrompt="1"/>
          </p:nvPr>
        </p:nvSpPr>
        <p:spPr>
          <a:xfrm>
            <a:off x="304799" y="711202"/>
            <a:ext cx="8534559" cy="3883422"/>
          </a:xfrm>
          <a:prstGeom prst="rect">
            <a:avLst/>
          </a:prstGeom>
          <a:noFill/>
          <a:ln>
            <a:noFill/>
          </a:ln>
        </p:spPr>
        <p:txBody>
          <a:bodyPr spcFirstLastPara="1" wrap="square" lIns="91425" tIns="45700" rIns="91425" bIns="45700" anchor="t" anchorCtr="0">
            <a:noAutofit/>
          </a:bodyPr>
          <a:lstStyle>
            <a:lvl1pPr marL="268288" lvl="0" indent="-192088" algn="l">
              <a:lnSpc>
                <a:spcPct val="100000"/>
              </a:lnSpc>
              <a:spcBef>
                <a:spcPts val="480"/>
              </a:spcBef>
              <a:spcAft>
                <a:spcPts val="0"/>
              </a:spcAft>
              <a:buClr>
                <a:srgbClr val="C00000"/>
              </a:buClr>
              <a:buSzPts val="2400"/>
              <a:buFont typeface="Arial"/>
              <a:buChar char="•"/>
              <a:defRPr sz="2000" b="0" i="0">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lvl="1" indent="-268288" algn="l">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lvl="2" indent="-174625" algn="l">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lvl="3" indent="-184150" algn="l">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lvl="4" indent="-180975" algn="l">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lvl="5" indent="-180975" algn="l">
              <a:lnSpc>
                <a:spcPct val="100000"/>
              </a:lnSpc>
              <a:spcBef>
                <a:spcPts val="360"/>
              </a:spcBef>
              <a:spcAft>
                <a:spcPts val="0"/>
              </a:spcAft>
              <a:buClr>
                <a:schemeClr val="dk1"/>
              </a:buClr>
              <a:buSzPts val="1800"/>
              <a:buChar char="•"/>
              <a:defRPr sz="1100">
                <a:latin typeface="+mj-lt"/>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r>
              <a:rPr lang="en-CA" dirty="0"/>
              <a:t>Text</a:t>
            </a:r>
          </a:p>
          <a:p>
            <a:pPr lvl="1"/>
            <a:r>
              <a:rPr lang="en-CA" dirty="0" err="1"/>
              <a:t>Bbbbb</a:t>
            </a:r>
            <a:endParaRPr lang="en-CA" dirty="0"/>
          </a:p>
          <a:p>
            <a:pPr lvl="2"/>
            <a:r>
              <a:rPr lang="en-CA" dirty="0" err="1"/>
              <a:t>Ccccc</a:t>
            </a:r>
            <a:endParaRPr lang="en-CA" dirty="0"/>
          </a:p>
          <a:p>
            <a:pPr lvl="3"/>
            <a:r>
              <a:rPr lang="en-CA" dirty="0" err="1"/>
              <a:t>Ddddd</a:t>
            </a:r>
            <a:endParaRPr lang="en-CA" dirty="0"/>
          </a:p>
          <a:p>
            <a:pPr lvl="4"/>
            <a:r>
              <a:rPr lang="en-CA" dirty="0" err="1"/>
              <a:t>Eeeee</a:t>
            </a:r>
            <a:endParaRPr lang="en-CA" dirty="0"/>
          </a:p>
          <a:p>
            <a:pPr lvl="5"/>
            <a:r>
              <a:rPr lang="en-CA" dirty="0" err="1"/>
              <a:t>Ffffff</a:t>
            </a:r>
            <a:endParaRPr lang="en-CA" dirty="0"/>
          </a:p>
          <a:p>
            <a:pPr lvl="4"/>
            <a:endParaRPr lang="en-CA" dirty="0"/>
          </a:p>
          <a:p>
            <a:pPr lvl="3"/>
            <a:endParaRPr dirty="0"/>
          </a:p>
        </p:txBody>
      </p:sp>
      <p:sp>
        <p:nvSpPr>
          <p:cNvPr id="28" name="Google Shape;28;p34"/>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cxnSp>
        <p:nvCxnSpPr>
          <p:cNvPr id="29" name="Google Shape;29;p34"/>
          <p:cNvCxnSpPr/>
          <p:nvPr/>
        </p:nvCxnSpPr>
        <p:spPr>
          <a:xfrm>
            <a:off x="304800" y="4707731"/>
            <a:ext cx="85344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4EBF-6B0B-E12E-74DE-A55BC73A657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83F0680A-7AD3-D943-D547-724C5280BAD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28842F8-9AF5-B603-252F-035353D1FBA1}"/>
              </a:ext>
            </a:extLst>
          </p:cNvPr>
          <p:cNvSpPr>
            <a:spLocks noGrp="1"/>
          </p:cNvSpPr>
          <p:nvPr>
            <p:ph type="dt" sz="half" idx="10"/>
          </p:nvPr>
        </p:nvSpPr>
        <p:spPr/>
        <p:txBody>
          <a:bodyPr/>
          <a:lstStyle/>
          <a:p>
            <a:fld id="{166292E3-8B4B-4A33-9987-48F6ACF146B5}" type="datetimeFigureOut">
              <a:rPr lang="en-CA" smtClean="0"/>
              <a:t>2024-03-20</a:t>
            </a:fld>
            <a:endParaRPr lang="en-CA"/>
          </a:p>
        </p:txBody>
      </p:sp>
      <p:sp>
        <p:nvSpPr>
          <p:cNvPr id="5" name="Footer Placeholder 4">
            <a:extLst>
              <a:ext uri="{FF2B5EF4-FFF2-40B4-BE49-F238E27FC236}">
                <a16:creationId xmlns:a16="http://schemas.microsoft.com/office/drawing/2014/main" id="{5200355F-F129-E198-CEAF-6161FA70CF8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1E6EC6D-245C-875F-5FAC-B883686DAF1E}"/>
              </a:ext>
            </a:extLst>
          </p:cNvPr>
          <p:cNvSpPr>
            <a:spLocks noGrp="1"/>
          </p:cNvSpPr>
          <p:nvPr>
            <p:ph type="sldNum" sz="quarter" idx="12"/>
          </p:nvPr>
        </p:nvSpPr>
        <p:spPr/>
        <p:txBody>
          <a:bodyPr/>
          <a:lstStyle/>
          <a:p>
            <a:fld id="{B625E53E-ABC3-4E14-923A-217C28E0AD5F}" type="slidenum">
              <a:rPr lang="en-CA" smtClean="0"/>
              <a:t>‹#›</a:t>
            </a:fld>
            <a:endParaRPr lang="en-CA"/>
          </a:p>
        </p:txBody>
      </p:sp>
    </p:spTree>
    <p:extLst>
      <p:ext uri="{BB962C8B-B14F-4D97-AF65-F5344CB8AC3E}">
        <p14:creationId xmlns:p14="http://schemas.microsoft.com/office/powerpoint/2010/main" val="2618250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
        <p:cNvGrpSpPr/>
        <p:nvPr/>
      </p:nvGrpSpPr>
      <p:grpSpPr>
        <a:xfrm>
          <a:off x="0" y="0"/>
          <a:ext cx="0" cy="0"/>
          <a:chOff x="0" y="0"/>
          <a:chExt cx="0" cy="0"/>
        </a:xfrm>
      </p:grpSpPr>
      <p:cxnSp>
        <p:nvCxnSpPr>
          <p:cNvPr id="31" name="Google Shape;31;p35"/>
          <p:cNvCxnSpPr/>
          <p:nvPr/>
        </p:nvCxnSpPr>
        <p:spPr>
          <a:xfrm>
            <a:off x="304799" y="4707731"/>
            <a:ext cx="8534401" cy="0"/>
          </a:xfrm>
          <a:prstGeom prst="straightConnector1">
            <a:avLst/>
          </a:prstGeom>
          <a:noFill/>
          <a:ln w="9525" cap="flat" cmpd="sng">
            <a:solidFill>
              <a:srgbClr val="7F7F7F"/>
            </a:solidFill>
            <a:prstDash val="solid"/>
            <a:round/>
            <a:headEnd type="none" w="sm" len="sm"/>
            <a:tailEnd type="none" w="sm" len="sm"/>
          </a:ln>
        </p:spPr>
      </p:cxnSp>
      <p:sp>
        <p:nvSpPr>
          <p:cNvPr id="32" name="Google Shape;32;p35"/>
          <p:cNvSpPr txBox="1">
            <a:spLocks noGrp="1"/>
          </p:cNvSpPr>
          <p:nvPr>
            <p:ph type="title"/>
          </p:nvPr>
        </p:nvSpPr>
        <p:spPr>
          <a:xfrm>
            <a:off x="304799" y="205979"/>
            <a:ext cx="8534559" cy="73937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 name="Google Shape;33;p35"/>
          <p:cNvSpPr txBox="1">
            <a:spLocks noGrp="1"/>
          </p:cNvSpPr>
          <p:nvPr>
            <p:ph type="body" idx="1"/>
          </p:nvPr>
        </p:nvSpPr>
        <p:spPr>
          <a:xfrm>
            <a:off x="304799" y="1151334"/>
            <a:ext cx="4192589" cy="70794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200"/>
              <a:buNone/>
              <a:defRPr sz="2200" b="1"/>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4" name="Google Shape;34;p35"/>
          <p:cNvSpPr txBox="1">
            <a:spLocks noGrp="1"/>
          </p:cNvSpPr>
          <p:nvPr>
            <p:ph type="body" idx="2"/>
          </p:nvPr>
        </p:nvSpPr>
        <p:spPr>
          <a:xfrm>
            <a:off x="304799" y="1859280"/>
            <a:ext cx="4192589" cy="2735342"/>
          </a:xfrm>
          <a:prstGeom prst="rect">
            <a:avLst/>
          </a:prstGeom>
          <a:noFill/>
          <a:ln>
            <a:noFill/>
          </a:ln>
        </p:spPr>
        <p:txBody>
          <a:bodyPr spcFirstLastPara="1" wrap="square" lIns="91425" tIns="45700" rIns="91425" bIns="45700" anchor="t" anchorCtr="0">
            <a:noAutofit/>
          </a:bodyPr>
          <a:lstStyle>
            <a:lvl1pPr marL="457200" lvl="0" indent="-368300" algn="l">
              <a:lnSpc>
                <a:spcPct val="100000"/>
              </a:lnSpc>
              <a:spcBef>
                <a:spcPts val="440"/>
              </a:spcBef>
              <a:spcAft>
                <a:spcPts val="0"/>
              </a:spcAft>
              <a:buClr>
                <a:srgbClr val="595959"/>
              </a:buClr>
              <a:buSzPts val="2200"/>
              <a:buChar char="•"/>
              <a:defRPr sz="2200"/>
            </a:lvl1pPr>
            <a:lvl2pPr marL="914400" lvl="1" indent="-355600" algn="l">
              <a:lnSpc>
                <a:spcPct val="100000"/>
              </a:lnSpc>
              <a:spcBef>
                <a:spcPts val="400"/>
              </a:spcBef>
              <a:spcAft>
                <a:spcPts val="0"/>
              </a:spcAft>
              <a:buClr>
                <a:srgbClr val="595959"/>
              </a:buClr>
              <a:buSzPts val="2000"/>
              <a:buChar char="•"/>
              <a:defRPr sz="2000"/>
            </a:lvl2pPr>
            <a:lvl3pPr marL="1371600" lvl="2" indent="-342900" algn="l">
              <a:lnSpc>
                <a:spcPct val="100000"/>
              </a:lnSpc>
              <a:spcBef>
                <a:spcPts val="360"/>
              </a:spcBef>
              <a:spcAft>
                <a:spcPts val="0"/>
              </a:spcAft>
              <a:buClr>
                <a:srgbClr val="595959"/>
              </a:buClr>
              <a:buSzPts val="1800"/>
              <a:buChar char="•"/>
              <a:defRPr sz="1800"/>
            </a:lvl3pPr>
            <a:lvl4pPr marL="1828800" lvl="3" indent="-330200" algn="l">
              <a:lnSpc>
                <a:spcPct val="100000"/>
              </a:lnSpc>
              <a:spcBef>
                <a:spcPts val="320"/>
              </a:spcBef>
              <a:spcAft>
                <a:spcPts val="0"/>
              </a:spcAft>
              <a:buClr>
                <a:srgbClr val="595959"/>
              </a:buClr>
              <a:buSzPts val="1600"/>
              <a:buChar char="•"/>
              <a:defRPr sz="1600"/>
            </a:lvl4pPr>
            <a:lvl5pPr marL="2286000" lvl="4" indent="-317500" algn="l">
              <a:lnSpc>
                <a:spcPct val="100000"/>
              </a:lnSpc>
              <a:spcBef>
                <a:spcPts val="280"/>
              </a:spcBef>
              <a:spcAft>
                <a:spcPts val="0"/>
              </a:spcAft>
              <a:buClr>
                <a:srgbClr val="595959"/>
              </a:buClr>
              <a:buSzPts val="1400"/>
              <a:buChar char="•"/>
              <a:defRPr sz="14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5" name="Google Shape;35;p35"/>
          <p:cNvSpPr txBox="1">
            <a:spLocks noGrp="1"/>
          </p:cNvSpPr>
          <p:nvPr>
            <p:ph type="body" idx="3"/>
          </p:nvPr>
        </p:nvSpPr>
        <p:spPr>
          <a:xfrm>
            <a:off x="4645026" y="1151334"/>
            <a:ext cx="4194174" cy="70794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200"/>
              <a:buNone/>
              <a:defRPr sz="2200" b="1"/>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6" name="Google Shape;36;p35"/>
          <p:cNvSpPr txBox="1">
            <a:spLocks noGrp="1"/>
          </p:cNvSpPr>
          <p:nvPr>
            <p:ph type="body" idx="4"/>
          </p:nvPr>
        </p:nvSpPr>
        <p:spPr>
          <a:xfrm>
            <a:off x="4645026" y="1859280"/>
            <a:ext cx="4194174" cy="2735342"/>
          </a:xfrm>
          <a:prstGeom prst="rect">
            <a:avLst/>
          </a:prstGeom>
          <a:noFill/>
          <a:ln>
            <a:noFill/>
          </a:ln>
        </p:spPr>
        <p:txBody>
          <a:bodyPr spcFirstLastPara="1" wrap="square" lIns="91425" tIns="45700" rIns="91425" bIns="45700" anchor="t" anchorCtr="0">
            <a:noAutofit/>
          </a:bodyPr>
          <a:lstStyle>
            <a:lvl1pPr marL="457200" lvl="0" indent="-368300" algn="l">
              <a:lnSpc>
                <a:spcPct val="100000"/>
              </a:lnSpc>
              <a:spcBef>
                <a:spcPts val="440"/>
              </a:spcBef>
              <a:spcAft>
                <a:spcPts val="0"/>
              </a:spcAft>
              <a:buClr>
                <a:srgbClr val="595959"/>
              </a:buClr>
              <a:buSzPts val="2200"/>
              <a:buChar char="•"/>
              <a:defRPr sz="2200"/>
            </a:lvl1pPr>
            <a:lvl2pPr marL="914400" lvl="1" indent="-355600" algn="l">
              <a:lnSpc>
                <a:spcPct val="100000"/>
              </a:lnSpc>
              <a:spcBef>
                <a:spcPts val="400"/>
              </a:spcBef>
              <a:spcAft>
                <a:spcPts val="0"/>
              </a:spcAft>
              <a:buClr>
                <a:srgbClr val="595959"/>
              </a:buClr>
              <a:buSzPts val="2000"/>
              <a:buChar char="•"/>
              <a:defRPr sz="2000"/>
            </a:lvl2pPr>
            <a:lvl3pPr marL="1371600" lvl="2" indent="-342900" algn="l">
              <a:lnSpc>
                <a:spcPct val="100000"/>
              </a:lnSpc>
              <a:spcBef>
                <a:spcPts val="360"/>
              </a:spcBef>
              <a:spcAft>
                <a:spcPts val="0"/>
              </a:spcAft>
              <a:buClr>
                <a:srgbClr val="595959"/>
              </a:buClr>
              <a:buSzPts val="1800"/>
              <a:buChar char="•"/>
              <a:defRPr sz="1800"/>
            </a:lvl3pPr>
            <a:lvl4pPr marL="1828800" lvl="3" indent="-330200" algn="l">
              <a:lnSpc>
                <a:spcPct val="100000"/>
              </a:lnSpc>
              <a:spcBef>
                <a:spcPts val="320"/>
              </a:spcBef>
              <a:spcAft>
                <a:spcPts val="0"/>
              </a:spcAft>
              <a:buClr>
                <a:srgbClr val="595959"/>
              </a:buClr>
              <a:buSzPts val="1600"/>
              <a:buChar char="•"/>
              <a:defRPr sz="1600"/>
            </a:lvl4pPr>
            <a:lvl5pPr marL="2286000" lvl="4" indent="-317500" algn="l">
              <a:lnSpc>
                <a:spcPct val="100000"/>
              </a:lnSpc>
              <a:spcBef>
                <a:spcPts val="280"/>
              </a:spcBef>
              <a:spcAft>
                <a:spcPts val="0"/>
              </a:spcAft>
              <a:buClr>
                <a:srgbClr val="595959"/>
              </a:buClr>
              <a:buSzPts val="1400"/>
              <a:buChar char="•"/>
              <a:defRPr sz="14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7" name="Google Shape;37;p35"/>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36"/>
          <p:cNvSpPr txBox="1">
            <a:spLocks noGrp="1"/>
          </p:cNvSpPr>
          <p:nvPr>
            <p:ph type="title"/>
          </p:nvPr>
        </p:nvSpPr>
        <p:spPr>
          <a:xfrm>
            <a:off x="304800" y="3305176"/>
            <a:ext cx="8534399" cy="102155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3700" b="0" cap="none">
                <a:solidFill>
                  <a:srgbClr val="595959"/>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3" name="Google Shape;43;p36"/>
          <p:cNvSpPr txBox="1">
            <a:spLocks noGrp="1"/>
          </p:cNvSpPr>
          <p:nvPr>
            <p:ph type="body" idx="1"/>
          </p:nvPr>
        </p:nvSpPr>
        <p:spPr>
          <a:xfrm>
            <a:off x="304800" y="2180035"/>
            <a:ext cx="8534399" cy="112514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360"/>
              </a:spcBef>
              <a:spcAft>
                <a:spcPts val="0"/>
              </a:spcAft>
              <a:buSzPts val="1800"/>
              <a:buNone/>
              <a:defRPr sz="1800">
                <a:solidFill>
                  <a:srgbClr val="595959"/>
                </a:solidFill>
                <a:latin typeface="Century Gothic"/>
                <a:ea typeface="Century Gothic"/>
                <a:cs typeface="Century Gothic"/>
                <a:sym typeface="Century Gothic"/>
              </a:defRPr>
            </a:lvl1pPr>
            <a:lvl2pPr marL="914400" lvl="1" indent="-228600" algn="l">
              <a:lnSpc>
                <a:spcPct val="100000"/>
              </a:lnSpc>
              <a:spcBef>
                <a:spcPts val="360"/>
              </a:spcBef>
              <a:spcAft>
                <a:spcPts val="0"/>
              </a:spcAft>
              <a:buSzPts val="1800"/>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SzPts val="1400"/>
              <a:buNone/>
              <a:defRPr sz="1400">
                <a:solidFill>
                  <a:srgbClr val="888888"/>
                </a:solidFill>
              </a:defRPr>
            </a:lvl4pPr>
            <a:lvl5pPr marL="2286000" lvl="4" indent="-228600" algn="l">
              <a:lnSpc>
                <a:spcPct val="100000"/>
              </a:lnSpc>
              <a:spcBef>
                <a:spcPts val="280"/>
              </a:spcBef>
              <a:spcAft>
                <a:spcPts val="0"/>
              </a:spcAft>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4" name="Google Shape;44;p36"/>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cxnSp>
        <p:nvCxnSpPr>
          <p:cNvPr id="45" name="Google Shape;45;p36"/>
          <p:cNvCxnSpPr/>
          <p:nvPr/>
        </p:nvCxnSpPr>
        <p:spPr>
          <a:xfrm>
            <a:off x="304800" y="4707731"/>
            <a:ext cx="85344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full image">
  <p:cSld name="Title Slide full image">
    <p:spTree>
      <p:nvGrpSpPr>
        <p:cNvPr id="1" name="Shape 46"/>
        <p:cNvGrpSpPr/>
        <p:nvPr/>
      </p:nvGrpSpPr>
      <p:grpSpPr>
        <a:xfrm>
          <a:off x="0" y="0"/>
          <a:ext cx="0" cy="0"/>
          <a:chOff x="0" y="0"/>
          <a:chExt cx="0" cy="0"/>
        </a:xfrm>
      </p:grpSpPr>
      <p:sp>
        <p:nvSpPr>
          <p:cNvPr id="47" name="Google Shape;47;p38"/>
          <p:cNvSpPr/>
          <p:nvPr/>
        </p:nvSpPr>
        <p:spPr>
          <a:xfrm>
            <a:off x="0" y="0"/>
            <a:ext cx="9144000" cy="520860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38"/>
          <p:cNvSpPr txBox="1">
            <a:spLocks noGrp="1"/>
          </p:cNvSpPr>
          <p:nvPr>
            <p:ph type="ctrTitle"/>
          </p:nvPr>
        </p:nvSpPr>
        <p:spPr>
          <a:xfrm>
            <a:off x="304801" y="1455871"/>
            <a:ext cx="7112000" cy="178218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3700" b="0" i="0">
                <a:solidFill>
                  <a:srgbClr val="595959"/>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9" name="Google Shape;49;p38"/>
          <p:cNvSpPr txBox="1">
            <a:spLocks noGrp="1"/>
          </p:cNvSpPr>
          <p:nvPr>
            <p:ph type="subTitle" idx="1"/>
          </p:nvPr>
        </p:nvSpPr>
        <p:spPr>
          <a:xfrm>
            <a:off x="304801" y="3393281"/>
            <a:ext cx="7112001" cy="13144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40"/>
              </a:spcBef>
              <a:spcAft>
                <a:spcPts val="0"/>
              </a:spcAft>
              <a:buSzPts val="2200"/>
              <a:buNone/>
              <a:defRPr sz="2200" b="0" i="0">
                <a:solidFill>
                  <a:srgbClr val="595959"/>
                </a:solidFill>
                <a:latin typeface="Century Gothic"/>
                <a:ea typeface="Century Gothic"/>
                <a:cs typeface="Century Gothic"/>
                <a:sym typeface="Century Gothic"/>
              </a:defRPr>
            </a:lvl1pPr>
            <a:lvl2pPr lvl="1" algn="ctr">
              <a:lnSpc>
                <a:spcPct val="100000"/>
              </a:lnSpc>
              <a:spcBef>
                <a:spcPts val="440"/>
              </a:spcBef>
              <a:spcAft>
                <a:spcPts val="0"/>
              </a:spcAft>
              <a:buSzPts val="2200"/>
              <a:buNone/>
              <a:defRPr>
                <a:solidFill>
                  <a:srgbClr val="888888"/>
                </a:solidFill>
              </a:defRPr>
            </a:lvl2pPr>
            <a:lvl3pPr lvl="2" algn="ctr">
              <a:lnSpc>
                <a:spcPct val="100000"/>
              </a:lnSpc>
              <a:spcBef>
                <a:spcPts val="400"/>
              </a:spcBef>
              <a:spcAft>
                <a:spcPts val="0"/>
              </a:spcAft>
              <a:buSzPts val="2000"/>
              <a:buNone/>
              <a:defRPr>
                <a:solidFill>
                  <a:srgbClr val="888888"/>
                </a:solidFill>
              </a:defRPr>
            </a:lvl3pPr>
            <a:lvl4pPr lvl="3" algn="ctr">
              <a:lnSpc>
                <a:spcPct val="100000"/>
              </a:lnSpc>
              <a:spcBef>
                <a:spcPts val="360"/>
              </a:spcBef>
              <a:spcAft>
                <a:spcPts val="0"/>
              </a:spcAft>
              <a:buSzPts val="1800"/>
              <a:buNone/>
              <a:defRPr>
                <a:solidFill>
                  <a:srgbClr val="888888"/>
                </a:solidFill>
              </a:defRPr>
            </a:lvl4pPr>
            <a:lvl5pPr lvl="4" algn="ctr">
              <a:lnSpc>
                <a:spcPct val="100000"/>
              </a:lnSpc>
              <a:spcBef>
                <a:spcPts val="320"/>
              </a:spcBef>
              <a:spcAft>
                <a:spcPts val="0"/>
              </a:spcAft>
              <a:buSzPts val="16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50" name="Google Shape;50;p38"/>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pic>
        <p:nvPicPr>
          <p:cNvPr id="51" name="Google Shape;51;p38"/>
          <p:cNvPicPr preferRelativeResize="0"/>
          <p:nvPr/>
        </p:nvPicPr>
        <p:blipFill rotWithShape="1">
          <a:blip r:embed="rId2">
            <a:alphaModFix/>
          </a:blip>
          <a:srcRect/>
          <a:stretch/>
        </p:blipFill>
        <p:spPr>
          <a:xfrm>
            <a:off x="304800" y="397195"/>
            <a:ext cx="8534400" cy="45719"/>
          </a:xfrm>
          <a:prstGeom prst="rect">
            <a:avLst/>
          </a:prstGeom>
          <a:noFill/>
          <a:ln>
            <a:noFill/>
          </a:ln>
        </p:spPr>
      </p:pic>
      <p:pic>
        <p:nvPicPr>
          <p:cNvPr id="52" name="Google Shape;52;p38" descr="P:\Multimedia\Library\Logos\_Final_Canada_FIPs\FIP_ECCC\ECCC_c_normal_e.jpg"/>
          <p:cNvPicPr preferRelativeResize="0"/>
          <p:nvPr/>
        </p:nvPicPr>
        <p:blipFill rotWithShape="1">
          <a:blip r:embed="rId3">
            <a:alphaModFix/>
          </a:blip>
          <a:srcRect/>
          <a:stretch/>
        </p:blipFill>
        <p:spPr>
          <a:xfrm>
            <a:off x="304801" y="166293"/>
            <a:ext cx="2409881" cy="169450"/>
          </a:xfrm>
          <a:prstGeom prst="rect">
            <a:avLst/>
          </a:prstGeom>
          <a:noFill/>
          <a:ln>
            <a:noFill/>
          </a:ln>
        </p:spPr>
      </p:pic>
      <p:pic>
        <p:nvPicPr>
          <p:cNvPr id="53" name="Google Shape;53;p38" descr="P:\Multimedia\Library\Logos\_Final_Canada_FIPs\CANADA\Wordmark_k+r_300dpi.jpg"/>
          <p:cNvPicPr preferRelativeResize="0"/>
          <p:nvPr/>
        </p:nvPicPr>
        <p:blipFill rotWithShape="1">
          <a:blip r:embed="rId4">
            <a:alphaModFix/>
          </a:blip>
          <a:srcRect/>
          <a:stretch/>
        </p:blipFill>
        <p:spPr>
          <a:xfrm>
            <a:off x="7982566" y="4767263"/>
            <a:ext cx="856634" cy="205681"/>
          </a:xfrm>
          <a:prstGeom prst="rect">
            <a:avLst/>
          </a:prstGeom>
          <a:noFill/>
          <a:ln>
            <a:noFill/>
          </a:ln>
        </p:spPr>
      </p:pic>
      <p:pic>
        <p:nvPicPr>
          <p:cNvPr id="54" name="Google Shape;54;p38"/>
          <p:cNvPicPr preferRelativeResize="0"/>
          <p:nvPr/>
        </p:nvPicPr>
        <p:blipFill rotWithShape="1">
          <a:blip r:embed="rId2">
            <a:alphaModFix/>
          </a:blip>
          <a:srcRect/>
          <a:stretch/>
        </p:blipFill>
        <p:spPr>
          <a:xfrm>
            <a:off x="304800" y="3318217"/>
            <a:ext cx="7307153" cy="3428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
        <p:cNvGrpSpPr/>
        <p:nvPr/>
      </p:nvGrpSpPr>
      <p:grpSpPr>
        <a:xfrm>
          <a:off x="0" y="0"/>
          <a:ext cx="0" cy="0"/>
          <a:chOff x="0" y="0"/>
          <a:chExt cx="0" cy="0"/>
        </a:xfrm>
      </p:grpSpPr>
      <p:cxnSp>
        <p:nvCxnSpPr>
          <p:cNvPr id="56" name="Google Shape;56;p39"/>
          <p:cNvCxnSpPr/>
          <p:nvPr/>
        </p:nvCxnSpPr>
        <p:spPr>
          <a:xfrm>
            <a:off x="304799" y="4707731"/>
            <a:ext cx="8534559" cy="0"/>
          </a:xfrm>
          <a:prstGeom prst="straightConnector1">
            <a:avLst/>
          </a:prstGeom>
          <a:noFill/>
          <a:ln w="9525" cap="flat" cmpd="sng">
            <a:solidFill>
              <a:srgbClr val="7F7F7F"/>
            </a:solidFill>
            <a:prstDash val="solid"/>
            <a:round/>
            <a:headEnd type="none" w="sm" len="sm"/>
            <a:tailEnd type="none" w="sm" len="sm"/>
          </a:ln>
        </p:spPr>
      </p:cxnSp>
      <p:sp>
        <p:nvSpPr>
          <p:cNvPr id="57" name="Google Shape;57;p39"/>
          <p:cNvSpPr txBox="1">
            <a:spLocks noGrp="1"/>
          </p:cNvSpPr>
          <p:nvPr>
            <p:ph type="title"/>
          </p:nvPr>
        </p:nvSpPr>
        <p:spPr>
          <a:xfrm>
            <a:off x="304799" y="205979"/>
            <a:ext cx="8534559" cy="73937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8" name="Google Shape;58;p39"/>
          <p:cNvSpPr txBox="1">
            <a:spLocks noGrp="1"/>
          </p:cNvSpPr>
          <p:nvPr>
            <p:ph type="body" idx="1"/>
          </p:nvPr>
        </p:nvSpPr>
        <p:spPr>
          <a:xfrm>
            <a:off x="304801" y="1200151"/>
            <a:ext cx="4190999" cy="3394472"/>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rgbClr val="595959"/>
              </a:buClr>
              <a:buSzPts val="2400"/>
              <a:buChar char="•"/>
              <a:defRPr sz="2400"/>
            </a:lvl1pPr>
            <a:lvl2pPr marL="914400" lvl="1" indent="-368300" algn="l">
              <a:lnSpc>
                <a:spcPct val="100000"/>
              </a:lnSpc>
              <a:spcBef>
                <a:spcPts val="440"/>
              </a:spcBef>
              <a:spcAft>
                <a:spcPts val="0"/>
              </a:spcAft>
              <a:buClr>
                <a:srgbClr val="595959"/>
              </a:buClr>
              <a:buSzPts val="2200"/>
              <a:buChar char="•"/>
              <a:defRPr sz="2200"/>
            </a:lvl2pPr>
            <a:lvl3pPr marL="1371600" lvl="2" indent="-355600" algn="l">
              <a:lnSpc>
                <a:spcPct val="100000"/>
              </a:lnSpc>
              <a:spcBef>
                <a:spcPts val="400"/>
              </a:spcBef>
              <a:spcAft>
                <a:spcPts val="0"/>
              </a:spcAft>
              <a:buClr>
                <a:srgbClr val="595959"/>
              </a:buClr>
              <a:buSzPts val="2000"/>
              <a:buChar char="•"/>
              <a:defRPr sz="2000"/>
            </a:lvl3pPr>
            <a:lvl4pPr marL="1828800" lvl="3" indent="-342900" algn="l">
              <a:lnSpc>
                <a:spcPct val="100000"/>
              </a:lnSpc>
              <a:spcBef>
                <a:spcPts val="360"/>
              </a:spcBef>
              <a:spcAft>
                <a:spcPts val="0"/>
              </a:spcAft>
              <a:buClr>
                <a:srgbClr val="595959"/>
              </a:buClr>
              <a:buSzPts val="1800"/>
              <a:buChar char="•"/>
              <a:defRPr sz="1800"/>
            </a:lvl4pPr>
            <a:lvl5pPr marL="2286000" lvl="4" indent="-330200" algn="l">
              <a:lnSpc>
                <a:spcPct val="100000"/>
              </a:lnSpc>
              <a:spcBef>
                <a:spcPts val="320"/>
              </a:spcBef>
              <a:spcAft>
                <a:spcPts val="0"/>
              </a:spcAft>
              <a:buClr>
                <a:srgbClr val="595959"/>
              </a:buClr>
              <a:buSzPts val="1600"/>
              <a:buChar char="•"/>
              <a:defRPr sz="16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9" name="Google Shape;59;p39"/>
          <p:cNvSpPr txBox="1">
            <a:spLocks noGrp="1"/>
          </p:cNvSpPr>
          <p:nvPr>
            <p:ph type="body" idx="2"/>
          </p:nvPr>
        </p:nvSpPr>
        <p:spPr>
          <a:xfrm>
            <a:off x="4648200" y="1200151"/>
            <a:ext cx="4191000" cy="3394472"/>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rgbClr val="595959"/>
              </a:buClr>
              <a:buSzPts val="2400"/>
              <a:buChar char="•"/>
              <a:defRPr sz="2400"/>
            </a:lvl1pPr>
            <a:lvl2pPr marL="914400" lvl="1" indent="-368300" algn="l">
              <a:lnSpc>
                <a:spcPct val="100000"/>
              </a:lnSpc>
              <a:spcBef>
                <a:spcPts val="440"/>
              </a:spcBef>
              <a:spcAft>
                <a:spcPts val="0"/>
              </a:spcAft>
              <a:buClr>
                <a:srgbClr val="595959"/>
              </a:buClr>
              <a:buSzPts val="2200"/>
              <a:buChar char="•"/>
              <a:defRPr sz="2200"/>
            </a:lvl2pPr>
            <a:lvl3pPr marL="1371600" lvl="2" indent="-355600" algn="l">
              <a:lnSpc>
                <a:spcPct val="100000"/>
              </a:lnSpc>
              <a:spcBef>
                <a:spcPts val="400"/>
              </a:spcBef>
              <a:spcAft>
                <a:spcPts val="0"/>
              </a:spcAft>
              <a:buClr>
                <a:srgbClr val="595959"/>
              </a:buClr>
              <a:buSzPts val="2000"/>
              <a:buChar char="•"/>
              <a:defRPr sz="2000"/>
            </a:lvl3pPr>
            <a:lvl4pPr marL="1828800" lvl="3" indent="-342900" algn="l">
              <a:lnSpc>
                <a:spcPct val="100000"/>
              </a:lnSpc>
              <a:spcBef>
                <a:spcPts val="360"/>
              </a:spcBef>
              <a:spcAft>
                <a:spcPts val="0"/>
              </a:spcAft>
              <a:buClr>
                <a:srgbClr val="595959"/>
              </a:buClr>
              <a:buSzPts val="1800"/>
              <a:buChar char="•"/>
              <a:defRPr sz="1800"/>
            </a:lvl4pPr>
            <a:lvl5pPr marL="2286000" lvl="4" indent="-330200" algn="l">
              <a:lnSpc>
                <a:spcPct val="100000"/>
              </a:lnSpc>
              <a:spcBef>
                <a:spcPts val="320"/>
              </a:spcBef>
              <a:spcAft>
                <a:spcPts val="0"/>
              </a:spcAft>
              <a:buClr>
                <a:srgbClr val="595959"/>
              </a:buClr>
              <a:buSzPts val="1600"/>
              <a:buChar char="•"/>
              <a:defRPr sz="16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0" name="Google Shape;60;p39"/>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61"/>
        <p:cNvGrpSpPr/>
        <p:nvPr/>
      </p:nvGrpSpPr>
      <p:grpSpPr>
        <a:xfrm>
          <a:off x="0" y="0"/>
          <a:ext cx="0" cy="0"/>
          <a:chOff x="0" y="0"/>
          <a:chExt cx="0" cy="0"/>
        </a:xfrm>
      </p:grpSpPr>
      <p:sp>
        <p:nvSpPr>
          <p:cNvPr id="62" name="Google Shape;62;p40"/>
          <p:cNvSpPr/>
          <p:nvPr/>
        </p:nvSpPr>
        <p:spPr>
          <a:xfrm>
            <a:off x="4922838" y="2103835"/>
            <a:ext cx="4221162" cy="2339578"/>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40"/>
          <p:cNvSpPr/>
          <p:nvPr/>
        </p:nvSpPr>
        <p:spPr>
          <a:xfrm>
            <a:off x="9029700" y="2103835"/>
            <a:ext cx="114300" cy="2339578"/>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4" name="Google Shape;64;p40"/>
          <p:cNvCxnSpPr/>
          <p:nvPr/>
        </p:nvCxnSpPr>
        <p:spPr>
          <a:xfrm>
            <a:off x="304799" y="4707731"/>
            <a:ext cx="8534401" cy="0"/>
          </a:xfrm>
          <a:prstGeom prst="straightConnector1">
            <a:avLst/>
          </a:prstGeom>
          <a:noFill/>
          <a:ln w="9525" cap="flat" cmpd="sng">
            <a:solidFill>
              <a:srgbClr val="7F7F7F"/>
            </a:solidFill>
            <a:prstDash val="solid"/>
            <a:round/>
            <a:headEnd type="none" w="sm" len="sm"/>
            <a:tailEnd type="none" w="sm" len="sm"/>
          </a:ln>
        </p:spPr>
      </p:cxnSp>
      <p:sp>
        <p:nvSpPr>
          <p:cNvPr id="65" name="Google Shape;65;p40"/>
          <p:cNvSpPr txBox="1">
            <a:spLocks noGrp="1"/>
          </p:cNvSpPr>
          <p:nvPr>
            <p:ph type="title"/>
          </p:nvPr>
        </p:nvSpPr>
        <p:spPr>
          <a:xfrm>
            <a:off x="304799" y="205979"/>
            <a:ext cx="8534559" cy="73937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6" name="Google Shape;66;p40"/>
          <p:cNvSpPr txBox="1">
            <a:spLocks noGrp="1"/>
          </p:cNvSpPr>
          <p:nvPr>
            <p:ph type="body" idx="1"/>
          </p:nvPr>
        </p:nvSpPr>
        <p:spPr>
          <a:xfrm>
            <a:off x="304800" y="1200151"/>
            <a:ext cx="4191000" cy="3394472"/>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rgbClr val="595959"/>
              </a:buClr>
              <a:buSzPts val="2400"/>
              <a:buChar char="•"/>
              <a:defRPr sz="2400"/>
            </a:lvl1pPr>
            <a:lvl2pPr marL="914400" lvl="1" indent="-368300" algn="l">
              <a:lnSpc>
                <a:spcPct val="100000"/>
              </a:lnSpc>
              <a:spcBef>
                <a:spcPts val="440"/>
              </a:spcBef>
              <a:spcAft>
                <a:spcPts val="0"/>
              </a:spcAft>
              <a:buClr>
                <a:srgbClr val="595959"/>
              </a:buClr>
              <a:buSzPts val="2200"/>
              <a:buChar char="•"/>
              <a:defRPr sz="2200"/>
            </a:lvl2pPr>
            <a:lvl3pPr marL="1371600" lvl="2" indent="-355600" algn="l">
              <a:lnSpc>
                <a:spcPct val="100000"/>
              </a:lnSpc>
              <a:spcBef>
                <a:spcPts val="400"/>
              </a:spcBef>
              <a:spcAft>
                <a:spcPts val="0"/>
              </a:spcAft>
              <a:buClr>
                <a:srgbClr val="595959"/>
              </a:buClr>
              <a:buSzPts val="2000"/>
              <a:buChar char="•"/>
              <a:defRPr sz="2000"/>
            </a:lvl3pPr>
            <a:lvl4pPr marL="1828800" lvl="3" indent="-342900" algn="l">
              <a:lnSpc>
                <a:spcPct val="100000"/>
              </a:lnSpc>
              <a:spcBef>
                <a:spcPts val="360"/>
              </a:spcBef>
              <a:spcAft>
                <a:spcPts val="0"/>
              </a:spcAft>
              <a:buClr>
                <a:srgbClr val="595959"/>
              </a:buClr>
              <a:buSzPts val="1800"/>
              <a:buChar char="•"/>
              <a:defRPr sz="1800"/>
            </a:lvl4pPr>
            <a:lvl5pPr marL="2286000" lvl="4" indent="-330200" algn="l">
              <a:lnSpc>
                <a:spcPct val="100000"/>
              </a:lnSpc>
              <a:spcBef>
                <a:spcPts val="320"/>
              </a:spcBef>
              <a:spcAft>
                <a:spcPts val="0"/>
              </a:spcAft>
              <a:buClr>
                <a:srgbClr val="595959"/>
              </a:buClr>
              <a:buSzPts val="1600"/>
              <a:buChar char="•"/>
              <a:defRPr sz="16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7" name="Google Shape;67;p40"/>
          <p:cNvSpPr txBox="1">
            <a:spLocks noGrp="1"/>
          </p:cNvSpPr>
          <p:nvPr>
            <p:ph type="body" idx="2"/>
          </p:nvPr>
        </p:nvSpPr>
        <p:spPr>
          <a:xfrm>
            <a:off x="5177693" y="2293328"/>
            <a:ext cx="3651494" cy="200125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20"/>
              </a:spcBef>
              <a:spcAft>
                <a:spcPts val="0"/>
              </a:spcAft>
              <a:buSzPts val="1600"/>
              <a:buNone/>
              <a:defRPr sz="1600" i="1">
                <a:solidFill>
                  <a:srgbClr val="595959"/>
                </a:solidFill>
              </a:defRPr>
            </a:lvl1pPr>
            <a:lvl2pPr marL="914400" lvl="1" indent="-381000" algn="l">
              <a:lnSpc>
                <a:spcPct val="100000"/>
              </a:lnSpc>
              <a:spcBef>
                <a:spcPts val="480"/>
              </a:spcBef>
              <a:spcAft>
                <a:spcPts val="0"/>
              </a:spcAft>
              <a:buSzPts val="2400"/>
              <a:buChar char="•"/>
              <a:defRPr sz="2400" i="1"/>
            </a:lvl2pPr>
            <a:lvl3pPr marL="1371600" lvl="2" indent="-355600" algn="l">
              <a:lnSpc>
                <a:spcPct val="100000"/>
              </a:lnSpc>
              <a:spcBef>
                <a:spcPts val="400"/>
              </a:spcBef>
              <a:spcAft>
                <a:spcPts val="0"/>
              </a:spcAft>
              <a:buSzPts val="2000"/>
              <a:buChar char="•"/>
              <a:defRPr sz="2000" i="1"/>
            </a:lvl3pPr>
            <a:lvl4pPr marL="1828800" lvl="3" indent="-342900" algn="l">
              <a:lnSpc>
                <a:spcPct val="100000"/>
              </a:lnSpc>
              <a:spcBef>
                <a:spcPts val="360"/>
              </a:spcBef>
              <a:spcAft>
                <a:spcPts val="0"/>
              </a:spcAft>
              <a:buSzPts val="1800"/>
              <a:buChar char="•"/>
              <a:defRPr sz="1800" i="1"/>
            </a:lvl4pPr>
            <a:lvl5pPr marL="2286000" lvl="4" indent="-342900" algn="l">
              <a:lnSpc>
                <a:spcPct val="100000"/>
              </a:lnSpc>
              <a:spcBef>
                <a:spcPts val="360"/>
              </a:spcBef>
              <a:spcAft>
                <a:spcPts val="0"/>
              </a:spcAft>
              <a:buSzPts val="1800"/>
              <a:buChar char="•"/>
              <a:defRPr sz="1800" i="1"/>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8" name="Google Shape;68;p40"/>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69"/>
        <p:cNvGrpSpPr/>
        <p:nvPr/>
      </p:nvGrpSpPr>
      <p:grpSpPr>
        <a:xfrm>
          <a:off x="0" y="0"/>
          <a:ext cx="0" cy="0"/>
          <a:chOff x="0" y="0"/>
          <a:chExt cx="0" cy="0"/>
        </a:xfrm>
      </p:grpSpPr>
      <p:sp>
        <p:nvSpPr>
          <p:cNvPr id="70" name="Google Shape;70;p41"/>
          <p:cNvSpPr/>
          <p:nvPr/>
        </p:nvSpPr>
        <p:spPr>
          <a:xfrm>
            <a:off x="4922839" y="1200151"/>
            <a:ext cx="3916519" cy="339447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CECEC"/>
              </a:solidFill>
              <a:latin typeface="Calibri"/>
              <a:ea typeface="Calibri"/>
              <a:cs typeface="Calibri"/>
              <a:sym typeface="Calibri"/>
            </a:endParaRPr>
          </a:p>
        </p:txBody>
      </p:sp>
      <p:cxnSp>
        <p:nvCxnSpPr>
          <p:cNvPr id="71" name="Google Shape;71;p41"/>
          <p:cNvCxnSpPr/>
          <p:nvPr/>
        </p:nvCxnSpPr>
        <p:spPr>
          <a:xfrm>
            <a:off x="304800" y="4707730"/>
            <a:ext cx="8534400" cy="1"/>
          </a:xfrm>
          <a:prstGeom prst="straightConnector1">
            <a:avLst/>
          </a:prstGeom>
          <a:noFill/>
          <a:ln w="9525" cap="flat" cmpd="sng">
            <a:solidFill>
              <a:srgbClr val="7F7F7F"/>
            </a:solidFill>
            <a:prstDash val="solid"/>
            <a:round/>
            <a:headEnd type="none" w="sm" len="sm"/>
            <a:tailEnd type="none" w="sm" len="sm"/>
          </a:ln>
        </p:spPr>
      </p:cxnSp>
      <p:sp>
        <p:nvSpPr>
          <p:cNvPr id="72" name="Google Shape;72;p41"/>
          <p:cNvSpPr txBox="1">
            <a:spLocks noGrp="1"/>
          </p:cNvSpPr>
          <p:nvPr>
            <p:ph type="title"/>
          </p:nvPr>
        </p:nvSpPr>
        <p:spPr>
          <a:xfrm>
            <a:off x="304799" y="205979"/>
            <a:ext cx="8534559" cy="73937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3" name="Google Shape;73;p41"/>
          <p:cNvSpPr txBox="1">
            <a:spLocks noGrp="1"/>
          </p:cNvSpPr>
          <p:nvPr>
            <p:ph type="body" idx="1"/>
          </p:nvPr>
        </p:nvSpPr>
        <p:spPr>
          <a:xfrm>
            <a:off x="304800" y="1200151"/>
            <a:ext cx="4191000" cy="3394472"/>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rgbClr val="595959"/>
              </a:buClr>
              <a:buSzPts val="2400"/>
              <a:buChar char="•"/>
              <a:defRPr sz="2400"/>
            </a:lvl1pPr>
            <a:lvl2pPr marL="914400" lvl="1" indent="-368300" algn="l">
              <a:lnSpc>
                <a:spcPct val="100000"/>
              </a:lnSpc>
              <a:spcBef>
                <a:spcPts val="440"/>
              </a:spcBef>
              <a:spcAft>
                <a:spcPts val="0"/>
              </a:spcAft>
              <a:buClr>
                <a:srgbClr val="595959"/>
              </a:buClr>
              <a:buSzPts val="2200"/>
              <a:buChar char="•"/>
              <a:defRPr sz="2200"/>
            </a:lvl2pPr>
            <a:lvl3pPr marL="1371600" lvl="2" indent="-355600" algn="l">
              <a:lnSpc>
                <a:spcPct val="100000"/>
              </a:lnSpc>
              <a:spcBef>
                <a:spcPts val="400"/>
              </a:spcBef>
              <a:spcAft>
                <a:spcPts val="0"/>
              </a:spcAft>
              <a:buClr>
                <a:srgbClr val="595959"/>
              </a:buClr>
              <a:buSzPts val="2000"/>
              <a:buChar char="•"/>
              <a:defRPr sz="2000"/>
            </a:lvl3pPr>
            <a:lvl4pPr marL="1828800" lvl="3" indent="-342900" algn="l">
              <a:lnSpc>
                <a:spcPct val="100000"/>
              </a:lnSpc>
              <a:spcBef>
                <a:spcPts val="360"/>
              </a:spcBef>
              <a:spcAft>
                <a:spcPts val="0"/>
              </a:spcAft>
              <a:buClr>
                <a:srgbClr val="595959"/>
              </a:buClr>
              <a:buSzPts val="1800"/>
              <a:buChar char="•"/>
              <a:defRPr sz="1800"/>
            </a:lvl4pPr>
            <a:lvl5pPr marL="2286000" lvl="4" indent="-330200" algn="l">
              <a:lnSpc>
                <a:spcPct val="100000"/>
              </a:lnSpc>
              <a:spcBef>
                <a:spcPts val="320"/>
              </a:spcBef>
              <a:spcAft>
                <a:spcPts val="0"/>
              </a:spcAft>
              <a:buClr>
                <a:srgbClr val="595959"/>
              </a:buClr>
              <a:buSzPts val="1600"/>
              <a:buChar char="•"/>
              <a:defRPr sz="16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4" name="Google Shape;74;p41"/>
          <p:cNvSpPr txBox="1">
            <a:spLocks noGrp="1"/>
          </p:cNvSpPr>
          <p:nvPr>
            <p:ph type="body" idx="2"/>
          </p:nvPr>
        </p:nvSpPr>
        <p:spPr>
          <a:xfrm>
            <a:off x="5167922" y="1458059"/>
            <a:ext cx="3671277" cy="283652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20"/>
              </a:spcBef>
              <a:spcAft>
                <a:spcPts val="0"/>
              </a:spcAft>
              <a:buSzPts val="1600"/>
              <a:buNone/>
              <a:defRPr sz="1600" i="1">
                <a:solidFill>
                  <a:srgbClr val="595959"/>
                </a:solidFill>
              </a:defRPr>
            </a:lvl1pPr>
            <a:lvl2pPr marL="914400" lvl="1" indent="-381000" algn="l">
              <a:lnSpc>
                <a:spcPct val="100000"/>
              </a:lnSpc>
              <a:spcBef>
                <a:spcPts val="480"/>
              </a:spcBef>
              <a:spcAft>
                <a:spcPts val="0"/>
              </a:spcAft>
              <a:buSzPts val="2400"/>
              <a:buChar char="•"/>
              <a:defRPr sz="2400" i="1"/>
            </a:lvl2pPr>
            <a:lvl3pPr marL="1371600" lvl="2" indent="-355600" algn="l">
              <a:lnSpc>
                <a:spcPct val="100000"/>
              </a:lnSpc>
              <a:spcBef>
                <a:spcPts val="400"/>
              </a:spcBef>
              <a:spcAft>
                <a:spcPts val="0"/>
              </a:spcAft>
              <a:buSzPts val="2000"/>
              <a:buChar char="•"/>
              <a:defRPr sz="2000" i="1"/>
            </a:lvl3pPr>
            <a:lvl4pPr marL="1828800" lvl="3" indent="-342900" algn="l">
              <a:lnSpc>
                <a:spcPct val="100000"/>
              </a:lnSpc>
              <a:spcBef>
                <a:spcPts val="360"/>
              </a:spcBef>
              <a:spcAft>
                <a:spcPts val="0"/>
              </a:spcAft>
              <a:buSzPts val="1800"/>
              <a:buChar char="•"/>
              <a:defRPr sz="1800" i="1"/>
            </a:lvl4pPr>
            <a:lvl5pPr marL="2286000" lvl="4" indent="-342900" algn="l">
              <a:lnSpc>
                <a:spcPct val="100000"/>
              </a:lnSpc>
              <a:spcBef>
                <a:spcPts val="360"/>
              </a:spcBef>
              <a:spcAft>
                <a:spcPts val="0"/>
              </a:spcAft>
              <a:buSzPts val="1800"/>
              <a:buChar char="•"/>
              <a:defRPr sz="1800" i="1"/>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5" name="Google Shape;75;p41"/>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pic>
        <p:nvPicPr>
          <p:cNvPr id="76" name="Google Shape;76;p41"/>
          <p:cNvPicPr preferRelativeResize="0"/>
          <p:nvPr/>
        </p:nvPicPr>
        <p:blipFill rotWithShape="1">
          <a:blip r:embed="rId2">
            <a:alphaModFix/>
          </a:blip>
          <a:srcRect/>
          <a:stretch/>
        </p:blipFill>
        <p:spPr>
          <a:xfrm>
            <a:off x="4922839" y="4388169"/>
            <a:ext cx="3916360" cy="4571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77"/>
        <p:cNvGrpSpPr/>
        <p:nvPr/>
      </p:nvGrpSpPr>
      <p:grpSpPr>
        <a:xfrm>
          <a:off x="0" y="0"/>
          <a:ext cx="0" cy="0"/>
          <a:chOff x="0" y="0"/>
          <a:chExt cx="0" cy="0"/>
        </a:xfrm>
      </p:grpSpPr>
      <p:sp>
        <p:nvSpPr>
          <p:cNvPr id="78" name="Google Shape;78;p42"/>
          <p:cNvSpPr/>
          <p:nvPr/>
        </p:nvSpPr>
        <p:spPr>
          <a:xfrm>
            <a:off x="304153" y="3163490"/>
            <a:ext cx="8521923" cy="1446609"/>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CECEC"/>
              </a:solidFill>
              <a:latin typeface="Calibri"/>
              <a:ea typeface="Calibri"/>
              <a:cs typeface="Calibri"/>
              <a:sym typeface="Calibri"/>
            </a:endParaRPr>
          </a:p>
        </p:txBody>
      </p:sp>
      <p:cxnSp>
        <p:nvCxnSpPr>
          <p:cNvPr id="79" name="Google Shape;79;p42"/>
          <p:cNvCxnSpPr/>
          <p:nvPr/>
        </p:nvCxnSpPr>
        <p:spPr>
          <a:xfrm>
            <a:off x="304800" y="4707731"/>
            <a:ext cx="8534400" cy="0"/>
          </a:xfrm>
          <a:prstGeom prst="straightConnector1">
            <a:avLst/>
          </a:prstGeom>
          <a:noFill/>
          <a:ln w="9525" cap="flat" cmpd="sng">
            <a:solidFill>
              <a:srgbClr val="7F7F7F"/>
            </a:solidFill>
            <a:prstDash val="solid"/>
            <a:round/>
            <a:headEnd type="none" w="sm" len="sm"/>
            <a:tailEnd type="none" w="sm" len="sm"/>
          </a:ln>
        </p:spPr>
      </p:cxnSp>
      <p:sp>
        <p:nvSpPr>
          <p:cNvPr id="80" name="Google Shape;80;p42"/>
          <p:cNvSpPr txBox="1">
            <a:spLocks noGrp="1"/>
          </p:cNvSpPr>
          <p:nvPr>
            <p:ph type="title"/>
          </p:nvPr>
        </p:nvSpPr>
        <p:spPr>
          <a:xfrm>
            <a:off x="304799" y="205979"/>
            <a:ext cx="8534559" cy="73937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1" name="Google Shape;81;p42"/>
          <p:cNvSpPr txBox="1">
            <a:spLocks noGrp="1"/>
          </p:cNvSpPr>
          <p:nvPr>
            <p:ph type="body" idx="1"/>
          </p:nvPr>
        </p:nvSpPr>
        <p:spPr>
          <a:xfrm>
            <a:off x="304799" y="1200151"/>
            <a:ext cx="8485910" cy="1863089"/>
          </a:xfrm>
          <a:prstGeom prst="rect">
            <a:avLst/>
          </a:prstGeom>
          <a:noFill/>
          <a:ln>
            <a:noFill/>
          </a:ln>
        </p:spPr>
        <p:txBody>
          <a:bodyPr spcFirstLastPara="1" wrap="square" lIns="91425" tIns="45700" rIns="91425" bIns="45700" anchor="t" anchorCtr="0">
            <a:noAutofit/>
          </a:bodyPr>
          <a:lstStyle>
            <a:lvl1pPr marL="457200" lvl="0" indent="-374650" algn="l">
              <a:lnSpc>
                <a:spcPct val="100000"/>
              </a:lnSpc>
              <a:spcBef>
                <a:spcPts val="460"/>
              </a:spcBef>
              <a:spcAft>
                <a:spcPts val="0"/>
              </a:spcAft>
              <a:buClr>
                <a:srgbClr val="595959"/>
              </a:buClr>
              <a:buSzPts val="2300"/>
              <a:buChar char="•"/>
              <a:defRPr sz="2300"/>
            </a:lvl1pPr>
            <a:lvl2pPr marL="914400" lvl="1" indent="-361950" algn="l">
              <a:lnSpc>
                <a:spcPct val="100000"/>
              </a:lnSpc>
              <a:spcBef>
                <a:spcPts val="420"/>
              </a:spcBef>
              <a:spcAft>
                <a:spcPts val="0"/>
              </a:spcAft>
              <a:buClr>
                <a:srgbClr val="595959"/>
              </a:buClr>
              <a:buSzPts val="2100"/>
              <a:buChar char="•"/>
              <a:defRPr sz="2100"/>
            </a:lvl2pPr>
            <a:lvl3pPr marL="1371600" lvl="2" indent="-349250" algn="l">
              <a:lnSpc>
                <a:spcPct val="100000"/>
              </a:lnSpc>
              <a:spcBef>
                <a:spcPts val="380"/>
              </a:spcBef>
              <a:spcAft>
                <a:spcPts val="0"/>
              </a:spcAft>
              <a:buClr>
                <a:srgbClr val="595959"/>
              </a:buClr>
              <a:buSzPts val="1900"/>
              <a:buChar char="•"/>
              <a:defRPr sz="1900"/>
            </a:lvl3pPr>
            <a:lvl4pPr marL="1828800" lvl="3" indent="-336550" algn="l">
              <a:lnSpc>
                <a:spcPct val="100000"/>
              </a:lnSpc>
              <a:spcBef>
                <a:spcPts val="340"/>
              </a:spcBef>
              <a:spcAft>
                <a:spcPts val="0"/>
              </a:spcAft>
              <a:buClr>
                <a:srgbClr val="595959"/>
              </a:buClr>
              <a:buSzPts val="1700"/>
              <a:buChar char="•"/>
              <a:defRPr sz="1700"/>
            </a:lvl4pPr>
            <a:lvl5pPr marL="2286000" lvl="4" indent="-323850" algn="l">
              <a:lnSpc>
                <a:spcPct val="100000"/>
              </a:lnSpc>
              <a:spcBef>
                <a:spcPts val="300"/>
              </a:spcBef>
              <a:spcAft>
                <a:spcPts val="0"/>
              </a:spcAft>
              <a:buClr>
                <a:srgbClr val="595959"/>
              </a:buClr>
              <a:buSzPts val="1500"/>
              <a:buChar char="•"/>
              <a:defRPr sz="15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82" name="Google Shape;82;p42"/>
          <p:cNvSpPr txBox="1">
            <a:spLocks noGrp="1"/>
          </p:cNvSpPr>
          <p:nvPr>
            <p:ph type="body" idx="2"/>
          </p:nvPr>
        </p:nvSpPr>
        <p:spPr>
          <a:xfrm>
            <a:off x="605693" y="3272242"/>
            <a:ext cx="8116033" cy="999720"/>
          </a:xfrm>
          <a:prstGeom prst="rect">
            <a:avLst/>
          </a:prstGeom>
          <a:solidFill>
            <a:srgbClr val="ECECEC"/>
          </a:solidFill>
          <a:ln>
            <a:noFill/>
          </a:ln>
        </p:spPr>
        <p:txBody>
          <a:bodyPr spcFirstLastPara="1" wrap="square" lIns="91425" tIns="45700" rIns="91425" bIns="45700" anchor="t" anchorCtr="0">
            <a:noAutofit/>
          </a:bodyPr>
          <a:lstStyle>
            <a:lvl1pPr marL="457200" lvl="0" indent="-228600" algn="l">
              <a:lnSpc>
                <a:spcPct val="100000"/>
              </a:lnSpc>
              <a:spcBef>
                <a:spcPts val="320"/>
              </a:spcBef>
              <a:spcAft>
                <a:spcPts val="0"/>
              </a:spcAft>
              <a:buSzPts val="1600"/>
              <a:buNone/>
              <a:defRPr sz="1600" i="1"/>
            </a:lvl1pPr>
            <a:lvl2pPr marL="914400" lvl="1" indent="-381000" algn="l">
              <a:lnSpc>
                <a:spcPct val="100000"/>
              </a:lnSpc>
              <a:spcBef>
                <a:spcPts val="480"/>
              </a:spcBef>
              <a:spcAft>
                <a:spcPts val="0"/>
              </a:spcAft>
              <a:buSzPts val="2400"/>
              <a:buChar char="•"/>
              <a:defRPr sz="2400" i="1"/>
            </a:lvl2pPr>
            <a:lvl3pPr marL="1371600" lvl="2" indent="-355600" algn="l">
              <a:lnSpc>
                <a:spcPct val="100000"/>
              </a:lnSpc>
              <a:spcBef>
                <a:spcPts val="400"/>
              </a:spcBef>
              <a:spcAft>
                <a:spcPts val="0"/>
              </a:spcAft>
              <a:buSzPts val="2000"/>
              <a:buChar char="•"/>
              <a:defRPr sz="2000" i="1"/>
            </a:lvl3pPr>
            <a:lvl4pPr marL="1828800" lvl="3" indent="-342900" algn="l">
              <a:lnSpc>
                <a:spcPct val="100000"/>
              </a:lnSpc>
              <a:spcBef>
                <a:spcPts val="360"/>
              </a:spcBef>
              <a:spcAft>
                <a:spcPts val="0"/>
              </a:spcAft>
              <a:buSzPts val="1800"/>
              <a:buChar char="•"/>
              <a:defRPr sz="1800" i="1"/>
            </a:lvl4pPr>
            <a:lvl5pPr marL="2286000" lvl="4" indent="-342900" algn="l">
              <a:lnSpc>
                <a:spcPct val="100000"/>
              </a:lnSpc>
              <a:spcBef>
                <a:spcPts val="360"/>
              </a:spcBef>
              <a:spcAft>
                <a:spcPts val="0"/>
              </a:spcAft>
              <a:buSzPts val="1800"/>
              <a:buChar char="•"/>
              <a:defRPr sz="1800" i="1"/>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83" name="Google Shape;83;p42"/>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pic>
        <p:nvPicPr>
          <p:cNvPr id="84" name="Google Shape;84;p42"/>
          <p:cNvPicPr preferRelativeResize="0"/>
          <p:nvPr/>
        </p:nvPicPr>
        <p:blipFill rotWithShape="1">
          <a:blip r:embed="rId2">
            <a:alphaModFix/>
          </a:blip>
          <a:srcRect/>
          <a:stretch/>
        </p:blipFill>
        <p:spPr>
          <a:xfrm>
            <a:off x="304803" y="4392929"/>
            <a:ext cx="8521273" cy="4571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2" descr="maple_leaf.jpg"/>
          <p:cNvPicPr preferRelativeResize="0"/>
          <p:nvPr/>
        </p:nvPicPr>
        <p:blipFill rotWithShape="1">
          <a:blip r:embed="rId19">
            <a:alphaModFix/>
          </a:blip>
          <a:srcRect/>
          <a:stretch/>
        </p:blipFill>
        <p:spPr>
          <a:xfrm>
            <a:off x="5932647" y="982663"/>
            <a:ext cx="3211512" cy="4160837"/>
          </a:xfrm>
          <a:prstGeom prst="rect">
            <a:avLst/>
          </a:prstGeom>
          <a:noFill/>
          <a:ln>
            <a:noFill/>
          </a:ln>
        </p:spPr>
      </p:pic>
      <p:sp>
        <p:nvSpPr>
          <p:cNvPr id="11" name="Google Shape;11;p32"/>
          <p:cNvSpPr txBox="1">
            <a:spLocks noGrp="1"/>
          </p:cNvSpPr>
          <p:nvPr>
            <p:ph type="title"/>
          </p:nvPr>
        </p:nvSpPr>
        <p:spPr>
          <a:xfrm>
            <a:off x="304799" y="102393"/>
            <a:ext cx="8534559" cy="44648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rgbClr val="595959"/>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rgbClr val="0064A5"/>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rgbClr val="0064A5"/>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rgbClr val="0064A5"/>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rgbClr val="0064A5"/>
                </a:solidFill>
                <a:latin typeface="Century Gothic"/>
                <a:ea typeface="Century Gothic"/>
                <a:cs typeface="Century Gothic"/>
                <a:sym typeface="Century Gothic"/>
              </a:defRPr>
            </a:lvl5pPr>
            <a:lvl6pPr marR="0" lvl="5" algn="ctr" rtl="0">
              <a:lnSpc>
                <a:spcPct val="100000"/>
              </a:lnSpc>
              <a:spcBef>
                <a:spcPts val="0"/>
              </a:spcBef>
              <a:spcAft>
                <a:spcPts val="0"/>
              </a:spcAft>
              <a:buClr>
                <a:srgbClr val="000000"/>
              </a:buClr>
              <a:buSzPts val="1400"/>
              <a:buFont typeface="Arial"/>
              <a:buNone/>
              <a:defRPr sz="3600" b="0" i="0" u="none" strike="noStrike" cap="none">
                <a:solidFill>
                  <a:srgbClr val="0064A5"/>
                </a:solidFill>
                <a:latin typeface="Gill Sans"/>
                <a:ea typeface="Gill Sans"/>
                <a:cs typeface="Gill Sans"/>
                <a:sym typeface="Gill Sans"/>
              </a:defRPr>
            </a:lvl6pPr>
            <a:lvl7pPr marR="0" lvl="6" algn="ctr" rtl="0">
              <a:lnSpc>
                <a:spcPct val="100000"/>
              </a:lnSpc>
              <a:spcBef>
                <a:spcPts val="0"/>
              </a:spcBef>
              <a:spcAft>
                <a:spcPts val="0"/>
              </a:spcAft>
              <a:buClr>
                <a:srgbClr val="000000"/>
              </a:buClr>
              <a:buSzPts val="1400"/>
              <a:buFont typeface="Arial"/>
              <a:buNone/>
              <a:defRPr sz="3600" b="0" i="0" u="none" strike="noStrike" cap="none">
                <a:solidFill>
                  <a:srgbClr val="0064A5"/>
                </a:solidFill>
                <a:latin typeface="Gill Sans"/>
                <a:ea typeface="Gill Sans"/>
                <a:cs typeface="Gill Sans"/>
                <a:sym typeface="Gill Sans"/>
              </a:defRPr>
            </a:lvl7pPr>
            <a:lvl8pPr marR="0" lvl="7" algn="ctr" rtl="0">
              <a:lnSpc>
                <a:spcPct val="100000"/>
              </a:lnSpc>
              <a:spcBef>
                <a:spcPts val="0"/>
              </a:spcBef>
              <a:spcAft>
                <a:spcPts val="0"/>
              </a:spcAft>
              <a:buClr>
                <a:srgbClr val="000000"/>
              </a:buClr>
              <a:buSzPts val="1400"/>
              <a:buFont typeface="Arial"/>
              <a:buNone/>
              <a:defRPr sz="3600" b="0" i="0" u="none" strike="noStrike" cap="none">
                <a:solidFill>
                  <a:srgbClr val="0064A5"/>
                </a:solidFill>
                <a:latin typeface="Gill Sans"/>
                <a:ea typeface="Gill Sans"/>
                <a:cs typeface="Gill Sans"/>
                <a:sym typeface="Gill Sans"/>
              </a:defRPr>
            </a:lvl8pPr>
            <a:lvl9pPr marR="0" lvl="8" algn="ctr" rtl="0">
              <a:lnSpc>
                <a:spcPct val="100000"/>
              </a:lnSpc>
              <a:spcBef>
                <a:spcPts val="0"/>
              </a:spcBef>
              <a:spcAft>
                <a:spcPts val="0"/>
              </a:spcAft>
              <a:buClr>
                <a:srgbClr val="000000"/>
              </a:buClr>
              <a:buSzPts val="1400"/>
              <a:buFont typeface="Arial"/>
              <a:buNone/>
              <a:defRPr sz="3600" b="0" i="0" u="none" strike="noStrike" cap="none">
                <a:solidFill>
                  <a:srgbClr val="0064A5"/>
                </a:solidFill>
                <a:latin typeface="Gill Sans"/>
                <a:ea typeface="Gill Sans"/>
                <a:cs typeface="Gill Sans"/>
                <a:sym typeface="Gill Sans"/>
              </a:defRPr>
            </a:lvl9pPr>
          </a:lstStyle>
          <a:p>
            <a:endParaRPr dirty="0"/>
          </a:p>
        </p:txBody>
      </p:sp>
      <p:sp>
        <p:nvSpPr>
          <p:cNvPr id="12" name="Google Shape;12;p32"/>
          <p:cNvSpPr txBox="1">
            <a:spLocks noGrp="1"/>
          </p:cNvSpPr>
          <p:nvPr>
            <p:ph type="body" idx="1"/>
          </p:nvPr>
        </p:nvSpPr>
        <p:spPr>
          <a:xfrm>
            <a:off x="304799" y="706056"/>
            <a:ext cx="8534559" cy="3888567"/>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595959"/>
              </a:buClr>
              <a:buSzPts val="2400"/>
              <a:buFont typeface="Arial"/>
              <a:buChar char="•"/>
              <a:defRPr sz="2400" b="0" i="0" u="none" strike="noStrike" cap="none">
                <a:solidFill>
                  <a:srgbClr val="595959"/>
                </a:solidFill>
                <a:latin typeface="Century Gothic"/>
                <a:ea typeface="Century Gothic"/>
                <a:cs typeface="Century Gothic"/>
                <a:sym typeface="Century Gothic"/>
              </a:defRPr>
            </a:lvl1pPr>
            <a:lvl2pPr marL="914400" marR="0" lvl="1"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Century Gothic"/>
                <a:ea typeface="Century Gothic"/>
                <a:cs typeface="Century Gothic"/>
                <a:sym typeface="Century Gothic"/>
              </a:defRPr>
            </a:lvl2pPr>
            <a:lvl3pPr marL="1371600" marR="0" lvl="2"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Century Gothic"/>
                <a:ea typeface="Century Gothic"/>
                <a:cs typeface="Century Gothic"/>
                <a:sym typeface="Century Gothic"/>
              </a:defRPr>
            </a:lvl3pPr>
            <a:lvl4pPr marL="1828800" marR="0" lvl="3"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Century Gothic"/>
                <a:ea typeface="Century Gothic"/>
                <a:cs typeface="Century Gothic"/>
                <a:sym typeface="Century Gothic"/>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dirty="0"/>
          </a:p>
        </p:txBody>
      </p:sp>
      <p:sp>
        <p:nvSpPr>
          <p:cNvPr id="13" name="Google Shape;13;p32"/>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70" r:id="rId11"/>
    <p:sldLayoutId id="2147483661" r:id="rId12"/>
    <p:sldLayoutId id="2147483671" r:id="rId13"/>
    <p:sldLayoutId id="2147483663" r:id="rId14"/>
    <p:sldLayoutId id="2147483664" r:id="rId15"/>
    <p:sldLayoutId id="2147483665" r:id="rId16"/>
    <p:sldLayoutId id="2147483666"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2" descr="maple_leaf.jpg"/>
          <p:cNvPicPr preferRelativeResize="0"/>
          <p:nvPr/>
        </p:nvPicPr>
        <p:blipFill rotWithShape="1">
          <a:blip r:embed="rId3">
            <a:alphaModFix/>
          </a:blip>
          <a:srcRect/>
          <a:stretch/>
        </p:blipFill>
        <p:spPr>
          <a:xfrm>
            <a:off x="5932647" y="982663"/>
            <a:ext cx="3211512" cy="4160837"/>
          </a:xfrm>
          <a:prstGeom prst="rect">
            <a:avLst/>
          </a:prstGeom>
          <a:noFill/>
          <a:ln>
            <a:noFill/>
          </a:ln>
        </p:spPr>
      </p:pic>
      <p:sp>
        <p:nvSpPr>
          <p:cNvPr id="11" name="Google Shape;11;p32"/>
          <p:cNvSpPr txBox="1">
            <a:spLocks noGrp="1"/>
          </p:cNvSpPr>
          <p:nvPr>
            <p:ph type="title"/>
          </p:nvPr>
        </p:nvSpPr>
        <p:spPr>
          <a:xfrm>
            <a:off x="304799" y="205979"/>
            <a:ext cx="8534559" cy="73937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rgbClr val="595959"/>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rgbClr val="0064A5"/>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rgbClr val="0064A5"/>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rgbClr val="0064A5"/>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rgbClr val="0064A5"/>
                </a:solidFill>
                <a:latin typeface="Century Gothic"/>
                <a:ea typeface="Century Gothic"/>
                <a:cs typeface="Century Gothic"/>
                <a:sym typeface="Century Gothic"/>
              </a:defRPr>
            </a:lvl5pPr>
            <a:lvl6pPr marR="0" lvl="5" algn="ctr" rtl="0">
              <a:lnSpc>
                <a:spcPct val="100000"/>
              </a:lnSpc>
              <a:spcBef>
                <a:spcPts val="0"/>
              </a:spcBef>
              <a:spcAft>
                <a:spcPts val="0"/>
              </a:spcAft>
              <a:buClr>
                <a:srgbClr val="000000"/>
              </a:buClr>
              <a:buSzPts val="1400"/>
              <a:buFont typeface="Arial"/>
              <a:buNone/>
              <a:defRPr sz="3600" b="0" i="0" u="none" strike="noStrike" cap="none">
                <a:solidFill>
                  <a:srgbClr val="0064A5"/>
                </a:solidFill>
                <a:latin typeface="Gill Sans"/>
                <a:ea typeface="Gill Sans"/>
                <a:cs typeface="Gill Sans"/>
                <a:sym typeface="Gill Sans"/>
              </a:defRPr>
            </a:lvl6pPr>
            <a:lvl7pPr marR="0" lvl="6" algn="ctr" rtl="0">
              <a:lnSpc>
                <a:spcPct val="100000"/>
              </a:lnSpc>
              <a:spcBef>
                <a:spcPts val="0"/>
              </a:spcBef>
              <a:spcAft>
                <a:spcPts val="0"/>
              </a:spcAft>
              <a:buClr>
                <a:srgbClr val="000000"/>
              </a:buClr>
              <a:buSzPts val="1400"/>
              <a:buFont typeface="Arial"/>
              <a:buNone/>
              <a:defRPr sz="3600" b="0" i="0" u="none" strike="noStrike" cap="none">
                <a:solidFill>
                  <a:srgbClr val="0064A5"/>
                </a:solidFill>
                <a:latin typeface="Gill Sans"/>
                <a:ea typeface="Gill Sans"/>
                <a:cs typeface="Gill Sans"/>
                <a:sym typeface="Gill Sans"/>
              </a:defRPr>
            </a:lvl7pPr>
            <a:lvl8pPr marR="0" lvl="7" algn="ctr" rtl="0">
              <a:lnSpc>
                <a:spcPct val="100000"/>
              </a:lnSpc>
              <a:spcBef>
                <a:spcPts val="0"/>
              </a:spcBef>
              <a:spcAft>
                <a:spcPts val="0"/>
              </a:spcAft>
              <a:buClr>
                <a:srgbClr val="000000"/>
              </a:buClr>
              <a:buSzPts val="1400"/>
              <a:buFont typeface="Arial"/>
              <a:buNone/>
              <a:defRPr sz="3600" b="0" i="0" u="none" strike="noStrike" cap="none">
                <a:solidFill>
                  <a:srgbClr val="0064A5"/>
                </a:solidFill>
                <a:latin typeface="Gill Sans"/>
                <a:ea typeface="Gill Sans"/>
                <a:cs typeface="Gill Sans"/>
                <a:sym typeface="Gill Sans"/>
              </a:defRPr>
            </a:lvl8pPr>
            <a:lvl9pPr marR="0" lvl="8" algn="ctr" rtl="0">
              <a:lnSpc>
                <a:spcPct val="100000"/>
              </a:lnSpc>
              <a:spcBef>
                <a:spcPts val="0"/>
              </a:spcBef>
              <a:spcAft>
                <a:spcPts val="0"/>
              </a:spcAft>
              <a:buClr>
                <a:srgbClr val="000000"/>
              </a:buClr>
              <a:buSzPts val="1400"/>
              <a:buFont typeface="Arial"/>
              <a:buNone/>
              <a:defRPr sz="3600" b="0" i="0" u="none" strike="noStrike" cap="none">
                <a:solidFill>
                  <a:srgbClr val="0064A5"/>
                </a:solidFill>
                <a:latin typeface="Gill Sans"/>
                <a:ea typeface="Gill Sans"/>
                <a:cs typeface="Gill Sans"/>
                <a:sym typeface="Gill Sans"/>
              </a:defRPr>
            </a:lvl9pPr>
          </a:lstStyle>
          <a:p>
            <a:endParaRPr/>
          </a:p>
        </p:txBody>
      </p:sp>
      <p:sp>
        <p:nvSpPr>
          <p:cNvPr id="12" name="Google Shape;12;p32"/>
          <p:cNvSpPr txBox="1">
            <a:spLocks noGrp="1"/>
          </p:cNvSpPr>
          <p:nvPr>
            <p:ph type="body" idx="1"/>
          </p:nvPr>
        </p:nvSpPr>
        <p:spPr>
          <a:xfrm>
            <a:off x="304799" y="1077517"/>
            <a:ext cx="8534559" cy="351710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595959"/>
              </a:buClr>
              <a:buSzPts val="2400"/>
              <a:buFont typeface="Arial"/>
              <a:buChar char="•"/>
              <a:defRPr sz="2400" b="0" i="0" u="none" strike="noStrike" cap="none">
                <a:solidFill>
                  <a:srgbClr val="595959"/>
                </a:solidFill>
                <a:latin typeface="Century Gothic"/>
                <a:ea typeface="Century Gothic"/>
                <a:cs typeface="Century Gothic"/>
                <a:sym typeface="Century Gothic"/>
              </a:defRPr>
            </a:lvl1pPr>
            <a:lvl2pPr marL="914400" marR="0" lvl="1"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Century Gothic"/>
                <a:ea typeface="Century Gothic"/>
                <a:cs typeface="Century Gothic"/>
                <a:sym typeface="Century Gothic"/>
              </a:defRPr>
            </a:lvl2pPr>
            <a:lvl3pPr marL="1371600" marR="0" lvl="2"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Century Gothic"/>
                <a:ea typeface="Century Gothic"/>
                <a:cs typeface="Century Gothic"/>
                <a:sym typeface="Century Gothic"/>
              </a:defRPr>
            </a:lvl3pPr>
            <a:lvl4pPr marL="1828800" marR="0" lvl="3"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Century Gothic"/>
                <a:ea typeface="Century Gothic"/>
                <a:cs typeface="Century Gothic"/>
                <a:sym typeface="Century Gothic"/>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32"/>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7F7F7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2AEDED-7FC7-93A6-BA43-605A30F91B8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44F3935-E95A-095E-CDB1-685E1EA93A6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7A792B9-A3ED-BB59-C303-7885030CA89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166292E3-8B4B-4A33-9987-48F6ACF146B5}" type="datetimeFigureOut">
              <a:rPr lang="en-CA" smtClean="0"/>
              <a:t>2024-03-20</a:t>
            </a:fld>
            <a:endParaRPr lang="en-CA"/>
          </a:p>
        </p:txBody>
      </p:sp>
      <p:sp>
        <p:nvSpPr>
          <p:cNvPr id="5" name="Footer Placeholder 4">
            <a:extLst>
              <a:ext uri="{FF2B5EF4-FFF2-40B4-BE49-F238E27FC236}">
                <a16:creationId xmlns:a16="http://schemas.microsoft.com/office/drawing/2014/main" id="{042D7242-DED3-3939-0829-ECFCCE3EB82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1A98D7B7-6FC6-4BDF-09EE-F5836AAAEB2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B625E53E-ABC3-4E14-923A-217C28E0AD5F}" type="slidenum">
              <a:rPr lang="en-CA" smtClean="0"/>
              <a:t>‹#›</a:t>
            </a:fld>
            <a:endParaRPr lang="en-CA"/>
          </a:p>
        </p:txBody>
      </p:sp>
    </p:spTree>
    <p:extLst>
      <p:ext uri="{BB962C8B-B14F-4D97-AF65-F5344CB8AC3E}">
        <p14:creationId xmlns:p14="http://schemas.microsoft.com/office/powerpoint/2010/main" val="2807770099"/>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thestar.com/news/gta/toronto-s-air-quality-is-among-the-worst-in-the-world-due-to-wildfire-smoke/article_81645fb7-20ed-5a77-9979-33a23bba85f1.html" TargetMode="Externa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g"/><Relationship Id="rId7" Type="http://schemas.openxmlformats.org/officeDocument/2006/relationships/image" Target="../media/image26.PNG"/><Relationship Id="rId2" Type="http://schemas.openxmlformats.org/officeDocument/2006/relationships/hyperlink" Target="https://www.canada.ca/en/environment-climate-change/services/weather-health/uv-index-sun-safety/about.html" TargetMode="External"/><Relationship Id="rId1" Type="http://schemas.openxmlformats.org/officeDocument/2006/relationships/slideLayout" Target="../slideLayouts/slideLayout2.xml"/><Relationship Id="rId6" Type="http://schemas.openxmlformats.org/officeDocument/2006/relationships/hyperlink" Target="https://weather.gc.ca/forecast/public_bulletins_e.html?Bulletin=fpcn48.cwao"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hyperlink" Target="https://canue.ca/" TargetMode="External"/><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hyperlink" Target="https://healthydesign.city/"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34.PNG"/><Relationship Id="rId2" Type="http://schemas.openxmlformats.org/officeDocument/2006/relationships/hyperlink" Target="https://healthyplace.city/" TargetMode="Externa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6.jpg"/><Relationship Id="rId2" Type="http://schemas.openxmlformats.org/officeDocument/2006/relationships/hyperlink" Target="https://healthyplace.city/" TargetMode="Externa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epa.gov/air-emissions-modeling/emissions-modeling-platforms" TargetMode="External"/><Relationship Id="rId2" Type="http://schemas.openxmlformats.org/officeDocument/2006/relationships/hyperlink" Target="https://www.canada.ca/en/environment-climate-change/services/pollutants/air-emissions-inventory-overview.html" TargetMode="External"/><Relationship Id="rId1" Type="http://schemas.openxmlformats.org/officeDocument/2006/relationships/slideLayout" Target="../slideLayouts/slideLayout2.xml"/><Relationship Id="rId4" Type="http://schemas.openxmlformats.org/officeDocument/2006/relationships/hyperlink" Target="https://www.canada.ca/en/services/environment/pollution-waste-management/national-pollutant-release-inventory.html"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g"/><Relationship Id="rId1" Type="http://schemas.openxmlformats.org/officeDocument/2006/relationships/slideLayout" Target="../slideLayouts/slideLayout2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hyperlink" Target="https://weather.gc.ca/aqfm/index_e.html" TargetMode="External"/><Relationship Id="rId2" Type="http://schemas.openxmlformats.org/officeDocument/2006/relationships/image" Target="../media/image47.gif"/><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57.emf"/></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hyperlink" Target="https://www.sciencedirect.com/science/article/pii/S0095069607000095" TargetMode="External"/><Relationship Id="rId2" Type="http://schemas.openxmlformats.org/officeDocument/2006/relationships/hyperlink" Target="https://www.who.int/news-room/fact-sheets/detail/ambient-(outdoor)-air-quality-and-health" TargetMode="Externa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hyperlink" Target="https://www.sciencedirect.com/science/article/abs/pii/S0095069607000095" TargetMode="External"/><Relationship Id="rId4" Type="http://schemas.openxmlformats.org/officeDocument/2006/relationships/hyperlink" Target="https://www.who.int/multi-media/details/air-pollution-silent-killer"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g"/><Relationship Id="rId7"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g"/><Relationship Id="rId9" Type="http://schemas.openxmlformats.org/officeDocument/2006/relationships/image" Target="../media/image69.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g"/><Relationship Id="rId7" Type="http://schemas.openxmlformats.org/officeDocument/2006/relationships/image" Target="../media/image7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3.jpg"/><Relationship Id="rId11" Type="http://schemas.openxmlformats.org/officeDocument/2006/relationships/image" Target="../media/image78.jpg"/><Relationship Id="rId5" Type="http://schemas.openxmlformats.org/officeDocument/2006/relationships/image" Target="../media/image72.jpg"/><Relationship Id="rId10" Type="http://schemas.openxmlformats.org/officeDocument/2006/relationships/image" Target="../media/image77.jpg"/><Relationship Id="rId4" Type="http://schemas.openxmlformats.org/officeDocument/2006/relationships/image" Target="../media/image71.jpg"/><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0.png"/><Relationship Id="rId4"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1.png"/><Relationship Id="rId4"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4.jpg"/></Relationships>
</file>

<file path=ppt/slides/_rels/slide3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6.png"/><Relationship Id="rId7" Type="http://schemas.openxmlformats.org/officeDocument/2006/relationships/image" Target="../media/image66.png"/><Relationship Id="rId12"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image" Target="../media/image88.png"/><Relationship Id="rId10" Type="http://schemas.openxmlformats.org/officeDocument/2006/relationships/image" Target="../media/image92.png"/><Relationship Id="rId4" Type="http://schemas.openxmlformats.org/officeDocument/2006/relationships/image" Target="../media/image87.png"/><Relationship Id="rId9" Type="http://schemas.openxmlformats.org/officeDocument/2006/relationships/image" Target="../media/image91.png"/><Relationship Id="rId14" Type="http://schemas.openxmlformats.org/officeDocument/2006/relationships/image" Target="../media/image9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canada.ca/en/health-canada/services/publications/healthy-living/health-impacts-air-pollution-2021.html" TargetMode="External"/><Relationship Id="rId1" Type="http://schemas.openxmlformats.org/officeDocument/2006/relationships/slideLayout" Target="../slideLayouts/slideLayout2.xml"/><Relationship Id="rId4" Type="http://schemas.openxmlformats.org/officeDocument/2006/relationships/hyperlink" Target="https://en.m.wikipedia.org/wiki/File:Health_effects_of_pollution.pn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2.xml"/><Relationship Id="rId5" Type="http://schemas.openxmlformats.org/officeDocument/2006/relationships/image" Target="../media/image100.emf"/><Relationship Id="rId4" Type="http://schemas.openxmlformats.org/officeDocument/2006/relationships/image" Target="../media/image99.emf"/></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103.png"/><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89.pn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114.jpg"/><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hyperlink" Target="https://www.cbc.ca/news/science/alberta-oilsands-research-emissions-1.7093626"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epa.gov/pm-pollution/particulate-matter-pm-basics" TargetMode="External"/><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hyperlink" Target="https://en.m.wikipedia.org/wiki/File:Health_effects_of_pollution.png" TargetMode="Externa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hyperlink" Target="https://www.canada.ca/en/health-canada/services/publications/healthy-living/health-impacts-air-pollution-2021.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s://www.canada.ca/en/environment-climate-change/services/air-quality-health-index/understanding-messages.html" TargetMode="External"/><Relationship Id="rId5" Type="http://schemas.openxmlformats.org/officeDocument/2006/relationships/hyperlink" Target="https://weather.gc.ca/airquality/pages/index_e.html" TargetMode="Externa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495"/>
        <p:cNvGrpSpPr/>
        <p:nvPr/>
      </p:nvGrpSpPr>
      <p:grpSpPr>
        <a:xfrm>
          <a:off x="0" y="0"/>
          <a:ext cx="0" cy="0"/>
          <a:chOff x="0" y="0"/>
          <a:chExt cx="0" cy="0"/>
        </a:xfrm>
      </p:grpSpPr>
      <p:sp>
        <p:nvSpPr>
          <p:cNvPr id="496" name="Google Shape;496;p1"/>
          <p:cNvSpPr txBox="1"/>
          <p:nvPr/>
        </p:nvSpPr>
        <p:spPr>
          <a:xfrm>
            <a:off x="3334500" y="2341950"/>
            <a:ext cx="5486400" cy="4002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497" name="Google Shape;497;p1"/>
          <p:cNvSpPr txBox="1">
            <a:spLocks noGrp="1"/>
          </p:cNvSpPr>
          <p:nvPr>
            <p:ph type="ctrTitle"/>
          </p:nvPr>
        </p:nvSpPr>
        <p:spPr>
          <a:xfrm>
            <a:off x="456823" y="669266"/>
            <a:ext cx="8354782" cy="47865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sz="2200" b="1" dirty="0">
                <a:solidFill>
                  <a:srgbClr val="395B18"/>
                </a:solidFill>
                <a:latin typeface="Arial"/>
                <a:ea typeface="Arial"/>
                <a:cs typeface="Arial"/>
                <a:sym typeface="Arial"/>
              </a:rPr>
              <a:t>A Taste of Air Quality Research and Applications</a:t>
            </a:r>
            <a:endParaRPr sz="2200" b="1" dirty="0">
              <a:solidFill>
                <a:srgbClr val="395B18"/>
              </a:solidFill>
              <a:latin typeface="Arial"/>
              <a:ea typeface="Arial"/>
              <a:cs typeface="Arial"/>
              <a:sym typeface="Arial"/>
            </a:endParaRPr>
          </a:p>
        </p:txBody>
      </p:sp>
      <p:sp>
        <p:nvSpPr>
          <p:cNvPr id="499" name="Google Shape;499;p1"/>
          <p:cNvSpPr/>
          <p:nvPr/>
        </p:nvSpPr>
        <p:spPr>
          <a:xfrm>
            <a:off x="4769830" y="4114541"/>
            <a:ext cx="4041775" cy="461665"/>
          </a:xfrm>
          <a:prstGeom prst="rect">
            <a:avLst/>
          </a:prstGeom>
          <a:noFill/>
          <a:ln>
            <a:noFill/>
          </a:ln>
        </p:spPr>
        <p:txBody>
          <a:bodyPr spcFirstLastPara="1" wrap="square" lIns="91425" tIns="45700" rIns="91425" bIns="45700" anchor="b"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entury Gothic"/>
                <a:ea typeface="Century Gothic"/>
                <a:cs typeface="Century Gothic"/>
                <a:sym typeface="Century Gothic"/>
              </a:rPr>
              <a:t>Wearable technology, developed with funding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entury Gothic"/>
                <a:ea typeface="Century Gothic"/>
                <a:cs typeface="Century Gothic"/>
                <a:sym typeface="Century Gothic"/>
              </a:rPr>
              <a:t>from the NSERC Discovery Grants program</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entury Gothic"/>
                <a:ea typeface="Century Gothic"/>
                <a:cs typeface="Century Gothic"/>
                <a:sym typeface="Century Gothic"/>
              </a:rPr>
              <a:t>Source: Western University</a:t>
            </a:r>
            <a:endParaRPr sz="1400" b="0" i="0" u="none" strike="noStrike" cap="none">
              <a:solidFill>
                <a:srgbClr val="000000"/>
              </a:solidFill>
              <a:latin typeface="Arial"/>
              <a:ea typeface="Arial"/>
              <a:cs typeface="Arial"/>
              <a:sym typeface="Arial"/>
            </a:endParaRPr>
          </a:p>
        </p:txBody>
      </p:sp>
      <p:sp>
        <p:nvSpPr>
          <p:cNvPr id="500" name="Google Shape;500;p1"/>
          <p:cNvSpPr txBox="1"/>
          <p:nvPr/>
        </p:nvSpPr>
        <p:spPr>
          <a:xfrm>
            <a:off x="293132" y="4676623"/>
            <a:ext cx="8062686" cy="461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dirty="0">
                <a:solidFill>
                  <a:srgbClr val="595959"/>
                </a:solidFill>
                <a:latin typeface="Century Gothic"/>
                <a:sym typeface="Century Gothic"/>
              </a:rPr>
              <a:t>Guest Lecture at Fleming College, School of Environmental  &amp; Natural Resources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dirty="0">
                <a:solidFill>
                  <a:srgbClr val="595959"/>
                </a:solidFill>
                <a:latin typeface="Century Gothic"/>
                <a:ea typeface="Century Gothic"/>
                <a:cs typeface="Century Gothic"/>
                <a:sym typeface="Century Gothic"/>
              </a:rPr>
              <a:t>Lindsay</a:t>
            </a:r>
            <a:r>
              <a:rPr lang="en-US" sz="1200" b="0" i="0" u="none" strike="noStrike" cap="none" dirty="0">
                <a:solidFill>
                  <a:srgbClr val="595959"/>
                </a:solidFill>
                <a:latin typeface="Century Gothic"/>
                <a:ea typeface="Century Gothic"/>
                <a:cs typeface="Century Gothic"/>
                <a:sym typeface="Century Gothic"/>
              </a:rPr>
              <a:t>, Ontario, Canada,  </a:t>
            </a:r>
            <a:r>
              <a:rPr lang="en-US" sz="1200" dirty="0">
                <a:solidFill>
                  <a:srgbClr val="595959"/>
                </a:solidFill>
                <a:latin typeface="Century Gothic"/>
                <a:ea typeface="Century Gothic"/>
                <a:cs typeface="Century Gothic"/>
                <a:sym typeface="Century Gothic"/>
              </a:rPr>
              <a:t>March</a:t>
            </a:r>
            <a:r>
              <a:rPr lang="en-US" sz="1200" b="0" i="0" u="none" strike="noStrike" cap="none" dirty="0">
                <a:solidFill>
                  <a:srgbClr val="595959"/>
                </a:solidFill>
                <a:latin typeface="Century Gothic"/>
                <a:ea typeface="Century Gothic"/>
                <a:cs typeface="Century Gothic"/>
                <a:sym typeface="Century Gothic"/>
              </a:rPr>
              <a:t> 22, 2024</a:t>
            </a:r>
            <a:endParaRPr sz="1200" b="0" i="0" u="none" strike="noStrike" cap="none" dirty="0">
              <a:solidFill>
                <a:srgbClr val="595959"/>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595959"/>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595959"/>
                </a:solidFill>
                <a:latin typeface="Century Gothic"/>
                <a:ea typeface="Century Gothic"/>
                <a:cs typeface="Century Gothic"/>
                <a:sym typeface="Century Gothic"/>
              </a:rPr>
              <a:t>.</a:t>
            </a:r>
            <a:endParaRPr sz="1200" b="0" i="0" u="none" strike="noStrike" cap="none" dirty="0">
              <a:solidFill>
                <a:srgbClr val="595959"/>
              </a:solidFill>
              <a:latin typeface="Century Gothic"/>
              <a:ea typeface="Century Gothic"/>
              <a:cs typeface="Century Gothic"/>
              <a:sym typeface="Century Gothic"/>
            </a:endParaRPr>
          </a:p>
        </p:txBody>
      </p:sp>
      <p:sp>
        <p:nvSpPr>
          <p:cNvPr id="4" name="Rectangle 3">
            <a:extLst>
              <a:ext uri="{FF2B5EF4-FFF2-40B4-BE49-F238E27FC236}">
                <a16:creationId xmlns:a16="http://schemas.microsoft.com/office/drawing/2014/main" id="{46E9EBE6-9AC0-5EB5-193A-11DBDD3451E0}"/>
              </a:ext>
            </a:extLst>
          </p:cNvPr>
          <p:cNvSpPr/>
          <p:nvPr/>
        </p:nvSpPr>
        <p:spPr>
          <a:xfrm>
            <a:off x="171250" y="2267712"/>
            <a:ext cx="3824678" cy="400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1721056E-BF71-4CDF-E69C-A17C6F006349}"/>
              </a:ext>
            </a:extLst>
          </p:cNvPr>
          <p:cNvSpPr txBox="1"/>
          <p:nvPr/>
        </p:nvSpPr>
        <p:spPr>
          <a:xfrm>
            <a:off x="415622" y="2928645"/>
            <a:ext cx="5511352" cy="1200329"/>
          </a:xfrm>
          <a:prstGeom prst="rect">
            <a:avLst/>
          </a:prstGeom>
          <a:noFill/>
        </p:spPr>
        <p:txBody>
          <a:bodyPr wrap="square" rtlCol="0">
            <a:spAutoFit/>
          </a:bodyPr>
          <a:lstStyle/>
          <a:p>
            <a:pPr algn="ctr"/>
            <a:r>
              <a:rPr lang="en-CA" sz="1600" dirty="0"/>
              <a:t>Mark Shephard + contributions from other ECCC Scientists</a:t>
            </a:r>
          </a:p>
          <a:p>
            <a:pPr algn="ctr"/>
            <a:endParaRPr lang="en-CA" dirty="0"/>
          </a:p>
          <a:p>
            <a:pPr algn="ctr"/>
            <a:r>
              <a:rPr lang="en-CA" i="1" dirty="0"/>
              <a:t>Air Quality Research Division (AQRD)</a:t>
            </a:r>
          </a:p>
          <a:p>
            <a:pPr algn="ctr"/>
            <a:r>
              <a:rPr lang="en-CA" i="1" dirty="0"/>
              <a:t>Environment and Climate Change Canada (ECCC)</a:t>
            </a:r>
          </a:p>
          <a:p>
            <a:endParaRPr lang="en-CA" dirty="0"/>
          </a:p>
        </p:txBody>
      </p:sp>
      <p:pic>
        <p:nvPicPr>
          <p:cNvPr id="1028" name="Picture 4">
            <a:extLst>
              <a:ext uri="{FF2B5EF4-FFF2-40B4-BE49-F238E27FC236}">
                <a16:creationId xmlns:a16="http://schemas.microsoft.com/office/drawing/2014/main" id="{E88D9E13-CD32-D5B5-1577-49A34A45EC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085" y="1355038"/>
            <a:ext cx="2048673" cy="16233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6A197D4-D71D-69C7-C57F-F9692B077799}"/>
              </a:ext>
            </a:extLst>
          </p:cNvPr>
          <p:cNvSpPr txBox="1"/>
          <p:nvPr/>
        </p:nvSpPr>
        <p:spPr>
          <a:xfrm>
            <a:off x="6077700" y="3033761"/>
            <a:ext cx="2650678" cy="1077218"/>
          </a:xfrm>
          <a:prstGeom prst="rect">
            <a:avLst/>
          </a:prstGeom>
          <a:noFill/>
        </p:spPr>
        <p:txBody>
          <a:bodyPr wrap="square">
            <a:spAutoFit/>
          </a:bodyPr>
          <a:lstStyle/>
          <a:p>
            <a:pPr rtl="0">
              <a:spcBef>
                <a:spcPts val="0"/>
              </a:spcBef>
              <a:spcAft>
                <a:spcPts val="0"/>
              </a:spcAft>
            </a:pPr>
            <a:r>
              <a:rPr lang="en-US" sz="800" b="0" dirty="0">
                <a:solidFill>
                  <a:srgbClr val="595959"/>
                </a:solidFill>
                <a:effectLst/>
                <a:latin typeface="Arial" panose="020B0604020202020204" pitchFamily="34" charset="0"/>
                <a:hlinkClick r:id="rId5"/>
              </a:rPr>
              <a:t>Pedestrians are seen making their way beside Riverdale Park east on Broadview north of Gerrard as the skyline is obfuscated by the smoke in the distance. Toronto had the world’s worst air quality on Wednesday, according to global air quality tracker </a:t>
            </a:r>
            <a:r>
              <a:rPr lang="en-US" sz="800" b="0" dirty="0" err="1">
                <a:solidFill>
                  <a:srgbClr val="595959"/>
                </a:solidFill>
                <a:effectLst/>
                <a:latin typeface="Arial" panose="020B0604020202020204" pitchFamily="34" charset="0"/>
                <a:hlinkClick r:id="rId5"/>
              </a:rPr>
              <a:t>IQAir</a:t>
            </a:r>
            <a:r>
              <a:rPr lang="en-US" sz="800" b="0" dirty="0">
                <a:solidFill>
                  <a:srgbClr val="595959"/>
                </a:solidFill>
                <a:effectLst/>
                <a:latin typeface="Arial" panose="020B0604020202020204" pitchFamily="34" charset="0"/>
                <a:hlinkClick r:id="rId5"/>
              </a:rPr>
              <a:t>, as smoke from forest fires over northeastern Ontario and Quebec June 28 2023.</a:t>
            </a:r>
            <a:endParaRPr lang="en-US" sz="800" b="0" dirty="0">
              <a:solidFill>
                <a:srgbClr val="595959"/>
              </a:solidFill>
              <a:effectLst/>
              <a:latin typeface="Arial" panose="020B0604020202020204" pitchFamily="34" charset="0"/>
            </a:endParaRPr>
          </a:p>
          <a:p>
            <a:pPr rtl="0">
              <a:spcBef>
                <a:spcPts val="0"/>
              </a:spcBef>
              <a:spcAft>
                <a:spcPts val="0"/>
              </a:spcAft>
            </a:pPr>
            <a:r>
              <a:rPr lang="en-US" sz="800" b="0" dirty="0">
                <a:solidFill>
                  <a:srgbClr val="595959"/>
                </a:solidFill>
                <a:effectLst/>
                <a:latin typeface="Arial" panose="020B0604020202020204" pitchFamily="34" charset="0"/>
              </a:rPr>
              <a:t>Richard </a:t>
            </a:r>
            <a:r>
              <a:rPr lang="en-US" sz="800" b="0" dirty="0" err="1">
                <a:solidFill>
                  <a:srgbClr val="595959"/>
                </a:solidFill>
                <a:effectLst/>
                <a:latin typeface="Arial" panose="020B0604020202020204" pitchFamily="34" charset="0"/>
              </a:rPr>
              <a:t>Lautens</a:t>
            </a:r>
            <a:r>
              <a:rPr lang="en-US" sz="800" b="0" dirty="0">
                <a:solidFill>
                  <a:srgbClr val="595959"/>
                </a:solidFill>
                <a:effectLst/>
                <a:latin typeface="Arial" panose="020B0604020202020204" pitchFamily="34" charset="0"/>
              </a:rPr>
              <a:t> / Toronto Star</a:t>
            </a:r>
            <a:endParaRPr lang="en-CA" sz="800" b="0" dirty="0">
              <a:solidFill>
                <a:srgbClr val="595959"/>
              </a:solidFill>
              <a:effectLst/>
              <a:latin typeface="Arial" panose="020B0604020202020204" pitchFamily="34" charset="0"/>
            </a:endParaRPr>
          </a:p>
        </p:txBody>
      </p:sp>
      <p:sp>
        <p:nvSpPr>
          <p:cNvPr id="3" name="TextBox 2">
            <a:extLst>
              <a:ext uri="{FF2B5EF4-FFF2-40B4-BE49-F238E27FC236}">
                <a16:creationId xmlns:a16="http://schemas.microsoft.com/office/drawing/2014/main" id="{2009AA73-CCD4-B24F-D159-5CDEE45C4FC3}"/>
              </a:ext>
            </a:extLst>
          </p:cNvPr>
          <p:cNvSpPr txBox="1"/>
          <p:nvPr/>
        </p:nvSpPr>
        <p:spPr>
          <a:xfrm>
            <a:off x="547774" y="1749042"/>
            <a:ext cx="5379200" cy="584775"/>
          </a:xfrm>
          <a:prstGeom prst="rect">
            <a:avLst/>
          </a:prstGeom>
          <a:noFill/>
        </p:spPr>
        <p:txBody>
          <a:bodyPr wrap="square">
            <a:spAutoFit/>
          </a:bodyPr>
          <a:lstStyle/>
          <a:p>
            <a:pPr marL="76200" indent="0">
              <a:buNone/>
            </a:pPr>
            <a:r>
              <a:rPr lang="en-US" sz="1600" i="1" dirty="0">
                <a:latin typeface="Times New Roman" panose="02020603050405020304" pitchFamily="18" charset="0"/>
                <a:ea typeface="Tahoma" panose="020B0604030504040204" pitchFamily="34" charset="0"/>
                <a:cs typeface="Times New Roman" panose="02020603050405020304" pitchFamily="18" charset="0"/>
                <a:sym typeface="Arial"/>
              </a:rPr>
              <a:t>Provide a small taste of ambient (outside) air quality </a:t>
            </a:r>
            <a:r>
              <a:rPr lang="en-US" sz="1600" i="1" dirty="0">
                <a:latin typeface="Times New Roman" panose="02020603050405020304" pitchFamily="18" charset="0"/>
                <a:ea typeface="Tahoma" panose="020B0604030504040204" pitchFamily="34" charset="0"/>
                <a:cs typeface="Times New Roman" panose="02020603050405020304" pitchFamily="18" charset="0"/>
              </a:rPr>
              <a:t>research and applications</a:t>
            </a:r>
            <a:r>
              <a:rPr lang="en-US" sz="1600" i="1" dirty="0">
                <a:latin typeface="Times New Roman" panose="02020603050405020304" pitchFamily="18" charset="0"/>
                <a:ea typeface="Tahoma" panose="020B0604030504040204" pitchFamily="34" charset="0"/>
                <a:cs typeface="Times New Roman" panose="02020603050405020304" pitchFamily="18" charset="0"/>
                <a:sym typeface="Arial"/>
              </a:rPr>
              <a:t> from a more national perspective.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83B6-BA1D-22FE-D6E1-C140066179CA}"/>
              </a:ext>
            </a:extLst>
          </p:cNvPr>
          <p:cNvSpPr>
            <a:spLocks noGrp="1"/>
          </p:cNvSpPr>
          <p:nvPr>
            <p:ph type="title"/>
          </p:nvPr>
        </p:nvSpPr>
        <p:spPr>
          <a:xfrm>
            <a:off x="453081" y="19612"/>
            <a:ext cx="8386117" cy="446484"/>
          </a:xfrm>
        </p:spPr>
        <p:txBody>
          <a:bodyPr>
            <a:normAutofit fontScale="90000"/>
          </a:bodyPr>
          <a:lstStyle/>
          <a:p>
            <a:pPr algn="ctr"/>
            <a:r>
              <a:rPr lang="en-CA" dirty="0"/>
              <a:t>Air Quality and Health: UV Index</a:t>
            </a:r>
          </a:p>
        </p:txBody>
      </p:sp>
      <p:sp>
        <p:nvSpPr>
          <p:cNvPr id="3" name="Text Placeholder 2">
            <a:extLst>
              <a:ext uri="{FF2B5EF4-FFF2-40B4-BE49-F238E27FC236}">
                <a16:creationId xmlns:a16="http://schemas.microsoft.com/office/drawing/2014/main" id="{4973EF1C-D94F-30D9-9894-2D0F3BB26CCD}"/>
              </a:ext>
            </a:extLst>
          </p:cNvPr>
          <p:cNvSpPr>
            <a:spLocks noGrp="1"/>
          </p:cNvSpPr>
          <p:nvPr>
            <p:ph type="body" idx="1"/>
          </p:nvPr>
        </p:nvSpPr>
        <p:spPr>
          <a:xfrm>
            <a:off x="85725" y="401444"/>
            <a:ext cx="8992961" cy="4279499"/>
          </a:xfrm>
        </p:spPr>
        <p:txBody>
          <a:bodyPr/>
          <a:lstStyle/>
          <a:p>
            <a:r>
              <a:rPr lang="en-CA" sz="1600" dirty="0"/>
              <a:t>Index created </a:t>
            </a:r>
            <a:r>
              <a:rPr lang="en-CA" sz="1600" b="1" dirty="0"/>
              <a:t>at ECCC in 1992 </a:t>
            </a:r>
            <a:r>
              <a:rPr lang="en-CA" sz="1600" dirty="0"/>
              <a:t>to protect Canadians from overexposure to the sun.  </a:t>
            </a:r>
          </a:p>
          <a:p>
            <a:pPr lvl="1"/>
            <a:r>
              <a:rPr lang="en-CA" sz="1400" dirty="0"/>
              <a:t>World Health Organization (WHO) adopted it internationally in 1994, became a global standard in 2002.</a:t>
            </a:r>
          </a:p>
          <a:p>
            <a:pPr lvl="1"/>
            <a:r>
              <a:rPr lang="en-CA" sz="1400" b="1" dirty="0"/>
              <a:t>Protects us from exposure to UV </a:t>
            </a:r>
            <a:r>
              <a:rPr lang="en-CA" sz="1400" dirty="0"/>
              <a:t>rays that can cause skin cancer, sunburns, eye cataracts, skin aging </a:t>
            </a:r>
          </a:p>
          <a:p>
            <a:r>
              <a:rPr lang="en-CA" sz="1600" dirty="0"/>
              <a:t>Index is a </a:t>
            </a:r>
            <a:r>
              <a:rPr lang="en-CA" sz="1600" b="1" dirty="0"/>
              <a:t>measure of the strength of the sun’s UV rays</a:t>
            </a:r>
          </a:p>
          <a:p>
            <a:pPr lvl="1"/>
            <a:r>
              <a:rPr lang="en-CA" sz="1400" dirty="0"/>
              <a:t>Based on </a:t>
            </a:r>
            <a:r>
              <a:rPr lang="en-CA" sz="1400" b="1" dirty="0"/>
              <a:t>ozone layer thickness</a:t>
            </a:r>
            <a:r>
              <a:rPr lang="en-CA" sz="1400" dirty="0"/>
              <a:t>, </a:t>
            </a:r>
            <a:r>
              <a:rPr lang="en-CA" sz="1400" b="1" dirty="0"/>
              <a:t>angle of the sun above the horizon</a:t>
            </a:r>
            <a:r>
              <a:rPr lang="en-CA" sz="1400" dirty="0"/>
              <a:t>, amount of </a:t>
            </a:r>
            <a:r>
              <a:rPr lang="en-CA" sz="1400" b="1" dirty="0"/>
              <a:t>cloud cover</a:t>
            </a:r>
          </a:p>
          <a:p>
            <a:pPr lvl="2"/>
            <a:r>
              <a:rPr lang="en-CA" sz="1200" dirty="0"/>
              <a:t>Stronger as you go south and around noon: expect the highest Canadian values in Southern Ontario around noon </a:t>
            </a:r>
          </a:p>
        </p:txBody>
      </p:sp>
      <p:sp>
        <p:nvSpPr>
          <p:cNvPr id="4" name="Slide Number Placeholder 3">
            <a:extLst>
              <a:ext uri="{FF2B5EF4-FFF2-40B4-BE49-F238E27FC236}">
                <a16:creationId xmlns:a16="http://schemas.microsoft.com/office/drawing/2014/main" id="{AAB0314A-A6B6-20F1-5A20-F925DB53ADE0}"/>
              </a:ext>
            </a:extLst>
          </p:cNvPr>
          <p:cNvSpPr>
            <a:spLocks noGrp="1"/>
          </p:cNvSpPr>
          <p:nvPr>
            <p:ph type="sldNum" idx="12"/>
          </p:nvPr>
        </p:nvSpPr>
        <p:spPr>
          <a:xfrm>
            <a:off x="304801" y="4767263"/>
            <a:ext cx="342900" cy="273844"/>
          </a:xfrm>
        </p:spPr>
        <p:txBody>
          <a:bodyPr/>
          <a:lstStyle/>
          <a:p>
            <a:pPr marL="0" lvl="0" indent="0" algn="l" rtl="0">
              <a:spcBef>
                <a:spcPts val="0"/>
              </a:spcBef>
              <a:spcAft>
                <a:spcPts val="0"/>
              </a:spcAft>
              <a:buNone/>
            </a:pPr>
            <a:fld id="{00000000-1234-1234-1234-123412341234}" type="slidenum">
              <a:rPr lang="en-US" smtClean="0"/>
              <a:t>10</a:t>
            </a:fld>
            <a:endParaRPr lang="en-US" dirty="0"/>
          </a:p>
        </p:txBody>
      </p:sp>
      <p:sp>
        <p:nvSpPr>
          <p:cNvPr id="5" name="TextBox 4">
            <a:extLst>
              <a:ext uri="{FF2B5EF4-FFF2-40B4-BE49-F238E27FC236}">
                <a16:creationId xmlns:a16="http://schemas.microsoft.com/office/drawing/2014/main" id="{FB093D5C-3F2C-0036-CA92-473B42ABDD47}"/>
              </a:ext>
            </a:extLst>
          </p:cNvPr>
          <p:cNvSpPr txBox="1"/>
          <p:nvPr/>
        </p:nvSpPr>
        <p:spPr>
          <a:xfrm>
            <a:off x="699649" y="4767263"/>
            <a:ext cx="6500824" cy="369332"/>
          </a:xfrm>
          <a:prstGeom prst="rect">
            <a:avLst/>
          </a:prstGeom>
          <a:noFill/>
        </p:spPr>
        <p:txBody>
          <a:bodyPr wrap="square" rtlCol="0">
            <a:spAutoFit/>
          </a:bodyPr>
          <a:lstStyle/>
          <a:p>
            <a:r>
              <a:rPr lang="en-CA" sz="900" i="1" dirty="0">
                <a:solidFill>
                  <a:srgbClr val="00B050"/>
                </a:solidFill>
              </a:rPr>
              <a:t>Sources: </a:t>
            </a:r>
            <a:r>
              <a:rPr lang="en-CA" sz="900" i="1" dirty="0">
                <a:solidFill>
                  <a:srgbClr val="00B050"/>
                </a:solidFill>
                <a:hlinkClick r:id="rId2">
                  <a:extLst>
                    <a:ext uri="{A12FA001-AC4F-418D-AE19-62706E023703}">
                      <ahyp:hlinkClr xmlns:ahyp="http://schemas.microsoft.com/office/drawing/2018/hyperlinkcolor" val="tx"/>
                    </a:ext>
                  </a:extLst>
                </a:hlinkClick>
              </a:rPr>
              <a:t>https://www.canada.ca/en/environment-climate-change/services/weather-health/uv-index-sun-safety/about.html</a:t>
            </a:r>
            <a:r>
              <a:rPr lang="en-CA" sz="900" i="1" dirty="0">
                <a:solidFill>
                  <a:srgbClr val="00B050"/>
                </a:solidFill>
              </a:rPr>
              <a:t>;                 https://weather.gc.ca/airquality/pages/index_e.html</a:t>
            </a:r>
          </a:p>
        </p:txBody>
      </p:sp>
      <p:pic>
        <p:nvPicPr>
          <p:cNvPr id="7" name="Picture 6">
            <a:extLst>
              <a:ext uri="{FF2B5EF4-FFF2-40B4-BE49-F238E27FC236}">
                <a16:creationId xmlns:a16="http://schemas.microsoft.com/office/drawing/2014/main" id="{2877E417-7766-1E2B-8EFE-7D05CEA47BFB}"/>
              </a:ext>
            </a:extLst>
          </p:cNvPr>
          <p:cNvPicPr>
            <a:picLocks noChangeAspect="1"/>
          </p:cNvPicPr>
          <p:nvPr/>
        </p:nvPicPr>
        <p:blipFill rotWithShape="1">
          <a:blip r:embed="rId3"/>
          <a:srcRect b="7767"/>
          <a:stretch/>
        </p:blipFill>
        <p:spPr>
          <a:xfrm>
            <a:off x="2880229" y="2233844"/>
            <a:ext cx="2139664" cy="857050"/>
          </a:xfrm>
          <a:prstGeom prst="rect">
            <a:avLst/>
          </a:prstGeom>
        </p:spPr>
      </p:pic>
      <p:sp>
        <p:nvSpPr>
          <p:cNvPr id="11" name="Explosion: 14 Points 10">
            <a:extLst>
              <a:ext uri="{FF2B5EF4-FFF2-40B4-BE49-F238E27FC236}">
                <a16:creationId xmlns:a16="http://schemas.microsoft.com/office/drawing/2014/main" id="{680737E0-CF55-E962-C72C-F1C9E4685FB6}"/>
              </a:ext>
            </a:extLst>
          </p:cNvPr>
          <p:cNvSpPr/>
          <p:nvPr/>
        </p:nvSpPr>
        <p:spPr>
          <a:xfrm rot="1417150">
            <a:off x="7541137" y="-163208"/>
            <a:ext cx="1937060" cy="982078"/>
          </a:xfrm>
          <a:prstGeom prst="irregularSeal2">
            <a:avLst/>
          </a:prstGeom>
          <a:solidFill>
            <a:srgbClr val="FFFF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000" b="1" dirty="0">
                <a:solidFill>
                  <a:schemeClr val="tx1"/>
                </a:solidFill>
              </a:rPr>
              <a:t>Canadian Success Story </a:t>
            </a:r>
          </a:p>
        </p:txBody>
      </p:sp>
      <p:grpSp>
        <p:nvGrpSpPr>
          <p:cNvPr id="12" name="Group 11">
            <a:extLst>
              <a:ext uri="{FF2B5EF4-FFF2-40B4-BE49-F238E27FC236}">
                <a16:creationId xmlns:a16="http://schemas.microsoft.com/office/drawing/2014/main" id="{0AE2945A-A49D-50ED-15AE-329A1BB5F1B8}"/>
              </a:ext>
            </a:extLst>
          </p:cNvPr>
          <p:cNvGrpSpPr/>
          <p:nvPr/>
        </p:nvGrpSpPr>
        <p:grpSpPr>
          <a:xfrm>
            <a:off x="6785039" y="2095770"/>
            <a:ext cx="2162744" cy="2585173"/>
            <a:chOff x="6377646" y="2191977"/>
            <a:chExt cx="2162744" cy="2585173"/>
          </a:xfrm>
        </p:grpSpPr>
        <p:pic>
          <p:nvPicPr>
            <p:cNvPr id="8" name="Picture 7" descr="A chart of sun protection&#10;&#10;Description automatically generated">
              <a:extLst>
                <a:ext uri="{FF2B5EF4-FFF2-40B4-BE49-F238E27FC236}">
                  <a16:creationId xmlns:a16="http://schemas.microsoft.com/office/drawing/2014/main" id="{25BC4019-4D87-F851-100A-C75A8203823E}"/>
                </a:ext>
              </a:extLst>
            </p:cNvPr>
            <p:cNvPicPr>
              <a:picLocks noChangeAspect="1"/>
            </p:cNvPicPr>
            <p:nvPr/>
          </p:nvPicPr>
          <p:blipFill>
            <a:blip r:embed="rId4"/>
            <a:stretch>
              <a:fillRect/>
            </a:stretch>
          </p:blipFill>
          <p:spPr>
            <a:xfrm>
              <a:off x="6377646" y="2191977"/>
              <a:ext cx="2162744" cy="1511177"/>
            </a:xfrm>
            <a:prstGeom prst="rect">
              <a:avLst/>
            </a:prstGeom>
          </p:spPr>
        </p:pic>
        <p:pic>
          <p:nvPicPr>
            <p:cNvPr id="10" name="Picture 9" descr="A screenshot of a computer screen&#10;&#10;Description automatically generated">
              <a:extLst>
                <a:ext uri="{FF2B5EF4-FFF2-40B4-BE49-F238E27FC236}">
                  <a16:creationId xmlns:a16="http://schemas.microsoft.com/office/drawing/2014/main" id="{600F1F27-8DA3-942D-A813-C2ED720D4D8A}"/>
                </a:ext>
              </a:extLst>
            </p:cNvPr>
            <p:cNvPicPr>
              <a:picLocks noChangeAspect="1"/>
            </p:cNvPicPr>
            <p:nvPr/>
          </p:nvPicPr>
          <p:blipFill>
            <a:blip r:embed="rId5"/>
            <a:stretch>
              <a:fillRect/>
            </a:stretch>
          </p:blipFill>
          <p:spPr>
            <a:xfrm>
              <a:off x="6377646" y="3704923"/>
              <a:ext cx="2162744" cy="1072227"/>
            </a:xfrm>
            <a:prstGeom prst="rect">
              <a:avLst/>
            </a:prstGeom>
          </p:spPr>
        </p:pic>
      </p:grpSp>
      <p:sp>
        <p:nvSpPr>
          <p:cNvPr id="13" name="Text Placeholder 2">
            <a:extLst>
              <a:ext uri="{FF2B5EF4-FFF2-40B4-BE49-F238E27FC236}">
                <a16:creationId xmlns:a16="http://schemas.microsoft.com/office/drawing/2014/main" id="{55E545AF-F5BE-FD11-CBF6-BA643E4D0570}"/>
              </a:ext>
            </a:extLst>
          </p:cNvPr>
          <p:cNvSpPr txBox="1">
            <a:spLocks/>
          </p:cNvSpPr>
          <p:nvPr/>
        </p:nvSpPr>
        <p:spPr>
          <a:xfrm>
            <a:off x="253341" y="2763594"/>
            <a:ext cx="6067554" cy="100359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buNone/>
            </a:pPr>
            <a:endParaRPr lang="en-CA" sz="1600" dirty="0"/>
          </a:p>
          <a:p>
            <a:r>
              <a:rPr lang="en-CA" sz="1600" b="1" dirty="0"/>
              <a:t>UV index forecast </a:t>
            </a:r>
            <a:r>
              <a:rPr lang="en-CA" sz="1600" dirty="0"/>
              <a:t>(combining ECCC models with sun angle): </a:t>
            </a:r>
          </a:p>
          <a:p>
            <a:pPr lvl="1"/>
            <a:r>
              <a:rPr lang="en-CA" sz="1400" dirty="0">
                <a:hlinkClick r:id="rId6"/>
              </a:rPr>
              <a:t>Canadian Daily UV Index Forecast</a:t>
            </a:r>
            <a:r>
              <a:rPr lang="en-CA" sz="1400" dirty="0"/>
              <a:t> Bulletin</a:t>
            </a:r>
          </a:p>
        </p:txBody>
      </p:sp>
      <p:grpSp>
        <p:nvGrpSpPr>
          <p:cNvPr id="9" name="Group 8">
            <a:extLst>
              <a:ext uri="{FF2B5EF4-FFF2-40B4-BE49-F238E27FC236}">
                <a16:creationId xmlns:a16="http://schemas.microsoft.com/office/drawing/2014/main" id="{4CCEF624-1F93-7984-7107-141CAC176D18}"/>
              </a:ext>
            </a:extLst>
          </p:cNvPr>
          <p:cNvGrpSpPr/>
          <p:nvPr/>
        </p:nvGrpSpPr>
        <p:grpSpPr>
          <a:xfrm>
            <a:off x="776219" y="3722512"/>
            <a:ext cx="4490363" cy="532578"/>
            <a:chOff x="776219" y="3722512"/>
            <a:chExt cx="4490363" cy="532578"/>
          </a:xfrm>
        </p:grpSpPr>
        <p:pic>
          <p:nvPicPr>
            <p:cNvPr id="15" name="Picture 14">
              <a:extLst>
                <a:ext uri="{FF2B5EF4-FFF2-40B4-BE49-F238E27FC236}">
                  <a16:creationId xmlns:a16="http://schemas.microsoft.com/office/drawing/2014/main" id="{5B7EEC9B-AE48-085A-4424-0C0AC34E21E9}"/>
                </a:ext>
              </a:extLst>
            </p:cNvPr>
            <p:cNvPicPr>
              <a:picLocks noChangeAspect="1"/>
            </p:cNvPicPr>
            <p:nvPr/>
          </p:nvPicPr>
          <p:blipFill rotWithShape="1">
            <a:blip r:embed="rId7"/>
            <a:srcRect r="29578"/>
            <a:stretch/>
          </p:blipFill>
          <p:spPr>
            <a:xfrm>
              <a:off x="781109" y="3722512"/>
              <a:ext cx="4485473" cy="340389"/>
            </a:xfrm>
            <a:prstGeom prst="rect">
              <a:avLst/>
            </a:prstGeom>
          </p:spPr>
        </p:pic>
        <p:pic>
          <p:nvPicPr>
            <p:cNvPr id="17" name="Picture 16">
              <a:extLst>
                <a:ext uri="{FF2B5EF4-FFF2-40B4-BE49-F238E27FC236}">
                  <a16:creationId xmlns:a16="http://schemas.microsoft.com/office/drawing/2014/main" id="{2C1198C8-BB5F-E62F-4D8C-5DC86F8B9954}"/>
                </a:ext>
              </a:extLst>
            </p:cNvPr>
            <p:cNvPicPr>
              <a:picLocks noChangeAspect="1"/>
            </p:cNvPicPr>
            <p:nvPr/>
          </p:nvPicPr>
          <p:blipFill rotWithShape="1">
            <a:blip r:embed="rId8"/>
            <a:srcRect t="1" r="29501" b="50630"/>
            <a:stretch/>
          </p:blipFill>
          <p:spPr>
            <a:xfrm>
              <a:off x="776219" y="4020255"/>
              <a:ext cx="4490363" cy="234835"/>
            </a:xfrm>
            <a:prstGeom prst="rect">
              <a:avLst/>
            </a:prstGeom>
          </p:spPr>
        </p:pic>
      </p:grpSp>
      <p:sp>
        <p:nvSpPr>
          <p:cNvPr id="6" name="Text Placeholder 2">
            <a:extLst>
              <a:ext uri="{FF2B5EF4-FFF2-40B4-BE49-F238E27FC236}">
                <a16:creationId xmlns:a16="http://schemas.microsoft.com/office/drawing/2014/main" id="{C7FFB6D8-8B5B-B01C-9F43-453AA6C0668D}"/>
              </a:ext>
            </a:extLst>
          </p:cNvPr>
          <p:cNvSpPr txBox="1">
            <a:spLocks/>
          </p:cNvSpPr>
          <p:nvPr/>
        </p:nvSpPr>
        <p:spPr>
          <a:xfrm>
            <a:off x="251377" y="4315965"/>
            <a:ext cx="6301590" cy="423149"/>
          </a:xfrm>
          <a:prstGeom prst="rect">
            <a:avLst/>
          </a:prstGeom>
          <a:solidFill>
            <a:schemeClr val="accent1">
              <a:lumMod val="20000"/>
              <a:lumOff val="80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buSzPct val="100000"/>
              <a:buNone/>
            </a:pPr>
            <a:r>
              <a:rPr lang="en-US" sz="1400" dirty="0">
                <a:solidFill>
                  <a:schemeClr val="dk1"/>
                </a:solidFill>
                <a:latin typeface="+mn-lt"/>
                <a:cs typeface="Calibri"/>
                <a:sym typeface="Calibri"/>
              </a:rPr>
              <a:t>Canadian innovation to help reduce a person’s exposure to the sun’s rays</a:t>
            </a:r>
            <a:endParaRPr lang="en-US" sz="1000" dirty="0">
              <a:solidFill>
                <a:schemeClr val="dk1"/>
              </a:solidFill>
              <a:latin typeface="+mn-lt"/>
              <a:cs typeface="Calibri"/>
              <a:sym typeface="Calibri"/>
            </a:endParaRPr>
          </a:p>
        </p:txBody>
      </p:sp>
    </p:spTree>
    <p:extLst>
      <p:ext uri="{BB962C8B-B14F-4D97-AF65-F5344CB8AC3E}">
        <p14:creationId xmlns:p14="http://schemas.microsoft.com/office/powerpoint/2010/main" val="60517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A48AC-BA93-C3E3-5AFD-0D1A6E0555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EF6186-B6BF-E8B7-2A24-B5548DC9F8FC}"/>
              </a:ext>
            </a:extLst>
          </p:cNvPr>
          <p:cNvSpPr>
            <a:spLocks noGrp="1"/>
          </p:cNvSpPr>
          <p:nvPr>
            <p:ph type="title"/>
          </p:nvPr>
        </p:nvSpPr>
        <p:spPr>
          <a:xfrm>
            <a:off x="633446" y="102393"/>
            <a:ext cx="8205754" cy="367164"/>
          </a:xfrm>
        </p:spPr>
        <p:txBody>
          <a:bodyPr>
            <a:normAutofit fontScale="90000"/>
          </a:bodyPr>
          <a:lstStyle/>
          <a:p>
            <a:pPr algn="ctr"/>
            <a:r>
              <a:rPr lang="en-CA" dirty="0"/>
              <a:t>Air Quality and Health: UV Index : “World Avoided” </a:t>
            </a:r>
          </a:p>
        </p:txBody>
      </p:sp>
      <p:sp>
        <p:nvSpPr>
          <p:cNvPr id="3" name="Text Placeholder 2">
            <a:extLst>
              <a:ext uri="{FF2B5EF4-FFF2-40B4-BE49-F238E27FC236}">
                <a16:creationId xmlns:a16="http://schemas.microsoft.com/office/drawing/2014/main" id="{23690C9F-4CD6-32B3-62AB-C7BB61111B48}"/>
              </a:ext>
            </a:extLst>
          </p:cNvPr>
          <p:cNvSpPr>
            <a:spLocks noGrp="1"/>
          </p:cNvSpPr>
          <p:nvPr>
            <p:ph type="body" idx="1"/>
          </p:nvPr>
        </p:nvSpPr>
        <p:spPr>
          <a:xfrm>
            <a:off x="723905" y="337752"/>
            <a:ext cx="8115453" cy="4429512"/>
          </a:xfrm>
        </p:spPr>
        <p:txBody>
          <a:bodyPr/>
          <a:lstStyle/>
          <a:p>
            <a:r>
              <a:rPr lang="en-CA" sz="1600" dirty="0"/>
              <a:t>What would have happened to the ozone layer without the Montreal Protocol (1987)?</a:t>
            </a:r>
          </a:p>
          <a:p>
            <a:pPr lvl="1"/>
            <a:r>
              <a:rPr lang="en-CA" sz="1400" dirty="0"/>
              <a:t>Put into place control measures on ozone depleting chlorofluorocarbons (CFCs)  </a:t>
            </a:r>
          </a:p>
          <a:p>
            <a:pPr marL="76200" indent="0">
              <a:buNone/>
            </a:pPr>
            <a:endParaRPr lang="en-CA" sz="1600" dirty="0"/>
          </a:p>
        </p:txBody>
      </p:sp>
      <p:sp>
        <p:nvSpPr>
          <p:cNvPr id="4" name="Slide Number Placeholder 3">
            <a:extLst>
              <a:ext uri="{FF2B5EF4-FFF2-40B4-BE49-F238E27FC236}">
                <a16:creationId xmlns:a16="http://schemas.microsoft.com/office/drawing/2014/main" id="{6DFF6D97-8172-4005-3B18-4DF869FD5F2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11</a:t>
            </a:fld>
            <a:endParaRPr lang="en-US"/>
          </a:p>
        </p:txBody>
      </p:sp>
      <p:sp>
        <p:nvSpPr>
          <p:cNvPr id="5" name="TextBox 4">
            <a:extLst>
              <a:ext uri="{FF2B5EF4-FFF2-40B4-BE49-F238E27FC236}">
                <a16:creationId xmlns:a16="http://schemas.microsoft.com/office/drawing/2014/main" id="{BC9373B0-7488-CBA9-47FC-E582DC901B30}"/>
              </a:ext>
            </a:extLst>
          </p:cNvPr>
          <p:cNvSpPr txBox="1"/>
          <p:nvPr/>
        </p:nvSpPr>
        <p:spPr>
          <a:xfrm>
            <a:off x="486032" y="4766862"/>
            <a:ext cx="8526163" cy="440121"/>
          </a:xfrm>
          <a:prstGeom prst="rect">
            <a:avLst/>
          </a:prstGeom>
          <a:noFill/>
        </p:spPr>
        <p:txBody>
          <a:bodyPr wrap="square" rtlCol="0">
            <a:spAutoFit/>
          </a:bodyPr>
          <a:lstStyle/>
          <a:p>
            <a:r>
              <a:rPr lang="en-CA" sz="1000" i="1" dirty="0">
                <a:solidFill>
                  <a:srgbClr val="00B050"/>
                </a:solidFill>
              </a:rPr>
              <a:t>Provided by Dr. David </a:t>
            </a:r>
            <a:r>
              <a:rPr lang="en-CA" sz="1000" i="1" dirty="0" err="1">
                <a:solidFill>
                  <a:srgbClr val="00B050"/>
                </a:solidFill>
              </a:rPr>
              <a:t>Tarasick</a:t>
            </a:r>
            <a:r>
              <a:rPr lang="en-CA" sz="1000" i="1" dirty="0">
                <a:solidFill>
                  <a:srgbClr val="00B050"/>
                </a:solidFill>
              </a:rPr>
              <a:t> (ECCC);  Sources: Newman et al., 2009 https://acp.copernicus.org/articles/9/2113/2009/acp-9-2113-2009.pdf </a:t>
            </a:r>
          </a:p>
          <a:p>
            <a:r>
              <a:rPr lang="en-CA" sz="1000" i="1" dirty="0">
                <a:solidFill>
                  <a:srgbClr val="00B050"/>
                </a:solidFill>
              </a:rPr>
              <a:t>                                                 https://www.canada.ca/en/environment-climate-change/services/weather-health/uv-index-sun-safety/ozone-layer.html</a:t>
            </a:r>
          </a:p>
        </p:txBody>
      </p:sp>
      <p:pic>
        <p:nvPicPr>
          <p:cNvPr id="6" name="Picture 4">
            <a:extLst>
              <a:ext uri="{FF2B5EF4-FFF2-40B4-BE49-F238E27FC236}">
                <a16:creationId xmlns:a16="http://schemas.microsoft.com/office/drawing/2014/main" id="{043834D3-8CC0-E94E-F542-A3C2E7C088A7}"/>
              </a:ext>
            </a:extLst>
          </p:cNvPr>
          <p:cNvPicPr>
            <a:picLocks noChangeAspect="1" noChangeArrowheads="1"/>
          </p:cNvPicPr>
          <p:nvPr/>
        </p:nvPicPr>
        <p:blipFill>
          <a:blip r:embed="rId3"/>
          <a:srcRect/>
          <a:stretch>
            <a:fillRect/>
          </a:stretch>
        </p:blipFill>
        <p:spPr>
          <a:xfrm>
            <a:off x="113259" y="1208207"/>
            <a:ext cx="3146016" cy="2205898"/>
          </a:xfrm>
          <a:prstGeom prst="rect">
            <a:avLst/>
          </a:prstGeom>
          <a:noFill/>
          <a:ln>
            <a:noFill/>
          </a:ln>
        </p:spPr>
      </p:pic>
      <p:sp>
        <p:nvSpPr>
          <p:cNvPr id="9" name="TextBox 8">
            <a:extLst>
              <a:ext uri="{FF2B5EF4-FFF2-40B4-BE49-F238E27FC236}">
                <a16:creationId xmlns:a16="http://schemas.microsoft.com/office/drawing/2014/main" id="{DA926F1F-756A-1000-2AF1-448928C6CBA9}"/>
              </a:ext>
            </a:extLst>
          </p:cNvPr>
          <p:cNvSpPr txBox="1"/>
          <p:nvPr/>
        </p:nvSpPr>
        <p:spPr>
          <a:xfrm>
            <a:off x="384426" y="934451"/>
            <a:ext cx="2987100" cy="461665"/>
          </a:xfrm>
          <a:prstGeom prst="rect">
            <a:avLst/>
          </a:prstGeom>
          <a:noFill/>
        </p:spPr>
        <p:txBody>
          <a:bodyPr wrap="square" rtlCol="0">
            <a:spAutoFit/>
          </a:bodyPr>
          <a:lstStyle/>
          <a:p>
            <a:pPr algn="ctr"/>
            <a:r>
              <a:rPr lang="en-CA" sz="1200" b="1" dirty="0"/>
              <a:t>Model Simulations:</a:t>
            </a:r>
          </a:p>
          <a:p>
            <a:pPr algn="ctr"/>
            <a:r>
              <a:rPr lang="en-CA" sz="1200" b="1" dirty="0"/>
              <a:t>Global Annual Average Ozone</a:t>
            </a:r>
          </a:p>
        </p:txBody>
      </p:sp>
      <p:sp>
        <p:nvSpPr>
          <p:cNvPr id="10" name="TextBox 9">
            <a:extLst>
              <a:ext uri="{FF2B5EF4-FFF2-40B4-BE49-F238E27FC236}">
                <a16:creationId xmlns:a16="http://schemas.microsoft.com/office/drawing/2014/main" id="{C70B334C-AAF8-3201-A390-015182AD5175}"/>
              </a:ext>
            </a:extLst>
          </p:cNvPr>
          <p:cNvSpPr txBox="1"/>
          <p:nvPr/>
        </p:nvSpPr>
        <p:spPr>
          <a:xfrm>
            <a:off x="115240" y="3507096"/>
            <a:ext cx="4711834" cy="738664"/>
          </a:xfrm>
          <a:prstGeom prst="rect">
            <a:avLst/>
          </a:prstGeom>
          <a:noFill/>
        </p:spPr>
        <p:txBody>
          <a:bodyPr wrap="square" rtlCol="0">
            <a:spAutoFit/>
          </a:bodyPr>
          <a:lstStyle/>
          <a:p>
            <a:pPr marL="171450" indent="-171450">
              <a:buFont typeface="Arial" panose="020B0604020202020204" pitchFamily="34" charset="0"/>
              <a:buChar char="•"/>
            </a:pPr>
            <a:r>
              <a:rPr lang="en-CA" sz="700" b="1" dirty="0">
                <a:solidFill>
                  <a:srgbClr val="0033CC"/>
                </a:solidFill>
              </a:rPr>
              <a:t>Reference past: </a:t>
            </a:r>
            <a:r>
              <a:rPr lang="en-CA" sz="700" dirty="0"/>
              <a:t>model simulation of the past observations</a:t>
            </a:r>
          </a:p>
          <a:p>
            <a:pPr marL="171450" indent="-171450">
              <a:buFont typeface="Arial" panose="020B0604020202020204" pitchFamily="34" charset="0"/>
              <a:buChar char="•"/>
            </a:pPr>
            <a:r>
              <a:rPr lang="en-CA" sz="700" b="1" dirty="0">
                <a:solidFill>
                  <a:srgbClr val="FF0000"/>
                </a:solidFill>
              </a:rPr>
              <a:t>Reference future: </a:t>
            </a:r>
            <a:r>
              <a:rPr lang="en-CA" sz="700" dirty="0"/>
              <a:t>simulations attempt to simulate the future using our best guesses </a:t>
            </a:r>
          </a:p>
          <a:p>
            <a:r>
              <a:rPr lang="en-CA" sz="700" dirty="0"/>
              <a:t>                                     for future ozone depleting substances (ODSs)</a:t>
            </a:r>
          </a:p>
          <a:p>
            <a:pPr marL="171450" indent="-171450">
              <a:buFont typeface="Arial" panose="020B0604020202020204" pitchFamily="34" charset="0"/>
              <a:buChar char="•"/>
            </a:pPr>
            <a:r>
              <a:rPr lang="en-CA" sz="700" b="1" dirty="0"/>
              <a:t>World Avoided: </a:t>
            </a:r>
            <a:r>
              <a:rPr lang="en-CA" sz="700" dirty="0"/>
              <a:t>simulations if ozone depleting substances were never regulated</a:t>
            </a:r>
          </a:p>
          <a:p>
            <a:pPr marL="171450" indent="-171450">
              <a:buFont typeface="Arial" panose="020B0604020202020204" pitchFamily="34" charset="0"/>
              <a:buChar char="•"/>
            </a:pPr>
            <a:r>
              <a:rPr lang="en-CA" sz="700" b="1" dirty="0">
                <a:solidFill>
                  <a:schemeClr val="accent3">
                    <a:lumMod val="50000"/>
                  </a:schemeClr>
                </a:solidFill>
              </a:rPr>
              <a:t>Fixed chlorine</a:t>
            </a:r>
            <a:r>
              <a:rPr lang="en-CA" sz="700" dirty="0"/>
              <a:t>: simulations where chlorine levels fixed at the 1960 levels</a:t>
            </a:r>
          </a:p>
          <a:p>
            <a:pPr marL="171450" indent="-171450">
              <a:buFont typeface="Arial" panose="020B0604020202020204" pitchFamily="34" charset="0"/>
              <a:buChar char="•"/>
            </a:pPr>
            <a:r>
              <a:rPr lang="en-US" sz="700" dirty="0"/>
              <a:t>EESC: Effective Equivalent Stratospheric Chlorine calculated by summing the ozone depleting substances </a:t>
            </a:r>
            <a:endParaRPr lang="en-CA" sz="700" dirty="0"/>
          </a:p>
        </p:txBody>
      </p:sp>
      <p:pic>
        <p:nvPicPr>
          <p:cNvPr id="12" name="Picture 11" descr="A graph with different colored lines&#10;&#10;Description automatically generated">
            <a:extLst>
              <a:ext uri="{FF2B5EF4-FFF2-40B4-BE49-F238E27FC236}">
                <a16:creationId xmlns:a16="http://schemas.microsoft.com/office/drawing/2014/main" id="{0A893AE6-2815-2026-444B-DDE91FB73BED}"/>
              </a:ext>
            </a:extLst>
          </p:cNvPr>
          <p:cNvPicPr>
            <a:picLocks noChangeAspect="1"/>
          </p:cNvPicPr>
          <p:nvPr/>
        </p:nvPicPr>
        <p:blipFill>
          <a:blip r:embed="rId4"/>
          <a:stretch>
            <a:fillRect/>
          </a:stretch>
        </p:blipFill>
        <p:spPr>
          <a:xfrm>
            <a:off x="3259275" y="1028695"/>
            <a:ext cx="2987101" cy="2415103"/>
          </a:xfrm>
          <a:prstGeom prst="rect">
            <a:avLst/>
          </a:prstGeom>
        </p:spPr>
      </p:pic>
      <p:sp>
        <p:nvSpPr>
          <p:cNvPr id="13" name="Explosion: 14 Points 12">
            <a:extLst>
              <a:ext uri="{FF2B5EF4-FFF2-40B4-BE49-F238E27FC236}">
                <a16:creationId xmlns:a16="http://schemas.microsoft.com/office/drawing/2014/main" id="{5BBD93BF-B831-B489-1726-CEC9717E146D}"/>
              </a:ext>
            </a:extLst>
          </p:cNvPr>
          <p:cNvSpPr/>
          <p:nvPr/>
        </p:nvSpPr>
        <p:spPr>
          <a:xfrm rot="20022461">
            <a:off x="-314581" y="-114802"/>
            <a:ext cx="1715137" cy="982078"/>
          </a:xfrm>
          <a:prstGeom prst="irregularSeal2">
            <a:avLst/>
          </a:prstGeom>
          <a:solidFill>
            <a:srgbClr val="FFFF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000" b="1" dirty="0">
                <a:solidFill>
                  <a:schemeClr val="tx1"/>
                </a:solidFill>
              </a:rPr>
              <a:t>World Success Story </a:t>
            </a:r>
          </a:p>
        </p:txBody>
      </p:sp>
      <p:sp>
        <p:nvSpPr>
          <p:cNvPr id="14" name="Google Shape;593;p31">
            <a:extLst>
              <a:ext uri="{FF2B5EF4-FFF2-40B4-BE49-F238E27FC236}">
                <a16:creationId xmlns:a16="http://schemas.microsoft.com/office/drawing/2014/main" id="{509D3030-B71C-96CC-B6CC-F9EB255E76DB}"/>
              </a:ext>
            </a:extLst>
          </p:cNvPr>
          <p:cNvSpPr txBox="1"/>
          <p:nvPr/>
        </p:nvSpPr>
        <p:spPr>
          <a:xfrm>
            <a:off x="6353355" y="934451"/>
            <a:ext cx="2710505" cy="35086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dirty="0"/>
              <a:t>Working together the world reduced ozone depleting substances </a:t>
            </a:r>
            <a:r>
              <a:rPr lang="en-US" sz="1200" dirty="0"/>
              <a:t>(i.e. CFCs) and</a:t>
            </a:r>
            <a:r>
              <a:rPr lang="en-US" sz="1200" b="1" dirty="0"/>
              <a:t> avoided rapid depletion of the ozone layer </a:t>
            </a:r>
            <a:r>
              <a:rPr lang="en-US" sz="1200" dirty="0"/>
              <a:t>and</a:t>
            </a:r>
            <a:r>
              <a:rPr lang="en-US" sz="1200" b="1" dirty="0"/>
              <a:t> extreme UV exposure.</a:t>
            </a:r>
          </a:p>
          <a:p>
            <a:pPr marL="0" marR="0" lvl="0" indent="0" algn="l" rtl="0">
              <a:lnSpc>
                <a:spcPct val="100000"/>
              </a:lnSpc>
              <a:spcBef>
                <a:spcPts val="0"/>
              </a:spcBef>
              <a:spcAft>
                <a:spcPts val="0"/>
              </a:spcAft>
              <a:buNone/>
            </a:pPr>
            <a:endParaRPr lang="en-US" sz="800" dirty="0"/>
          </a:p>
          <a:p>
            <a:pPr marL="0" marR="0" lvl="0" indent="0" algn="l" rtl="0">
              <a:lnSpc>
                <a:spcPct val="100000"/>
              </a:lnSpc>
              <a:spcBef>
                <a:spcPts val="0"/>
              </a:spcBef>
              <a:spcAft>
                <a:spcPts val="0"/>
              </a:spcAft>
              <a:buNone/>
            </a:pPr>
            <a:r>
              <a:rPr lang="en-US" sz="1200" b="1" dirty="0"/>
              <a:t>Ozone layer is showing signs of recovery</a:t>
            </a:r>
            <a:endParaRPr lang="en-US" sz="1000" b="1" dirty="0"/>
          </a:p>
          <a:p>
            <a:pPr marL="180975" marR="0" lvl="0" indent="-168275" algn="l" rtl="0">
              <a:lnSpc>
                <a:spcPct val="100000"/>
              </a:lnSpc>
              <a:spcBef>
                <a:spcPts val="0"/>
              </a:spcBef>
              <a:spcAft>
                <a:spcPts val="0"/>
              </a:spcAft>
              <a:buClr>
                <a:srgbClr val="000000"/>
              </a:buClr>
              <a:buSzPts val="1400"/>
              <a:buFont typeface="Arial"/>
              <a:buChar char="•"/>
            </a:pPr>
            <a:r>
              <a:rPr lang="en-US" sz="1000" dirty="0"/>
              <a:t>No longer thinning in most regions</a:t>
            </a:r>
          </a:p>
          <a:p>
            <a:pPr marL="180975" marR="0" lvl="0" indent="-168275" algn="l" rtl="0">
              <a:lnSpc>
                <a:spcPct val="100000"/>
              </a:lnSpc>
              <a:spcBef>
                <a:spcPts val="0"/>
              </a:spcBef>
              <a:spcAft>
                <a:spcPts val="0"/>
              </a:spcAft>
              <a:buClr>
                <a:srgbClr val="000000"/>
              </a:buClr>
              <a:buSzPts val="1400"/>
              <a:buFont typeface="Arial"/>
              <a:buChar char="•"/>
            </a:pPr>
            <a:r>
              <a:rPr lang="en-US" sz="1000" dirty="0"/>
              <a:t>Average UV across Canada remains a few % higher than they were before 1980.</a:t>
            </a:r>
          </a:p>
          <a:p>
            <a:pPr marL="180975" marR="0" lvl="0" indent="-168275" algn="l" rtl="0">
              <a:lnSpc>
                <a:spcPct val="100000"/>
              </a:lnSpc>
              <a:spcBef>
                <a:spcPts val="0"/>
              </a:spcBef>
              <a:spcAft>
                <a:spcPts val="0"/>
              </a:spcAft>
              <a:buClr>
                <a:srgbClr val="000000"/>
              </a:buClr>
              <a:buSzPts val="1400"/>
              <a:buFont typeface="Arial"/>
              <a:buChar char="•"/>
            </a:pPr>
            <a:r>
              <a:rPr lang="en-US" sz="1000" dirty="0"/>
              <a:t>Complete recovery not expected for decades</a:t>
            </a:r>
          </a:p>
          <a:p>
            <a:pPr marL="12700" marR="0" lvl="0" algn="l" rtl="0">
              <a:lnSpc>
                <a:spcPct val="100000"/>
              </a:lnSpc>
              <a:spcBef>
                <a:spcPts val="0"/>
              </a:spcBef>
              <a:spcAft>
                <a:spcPts val="0"/>
              </a:spcAft>
              <a:buClr>
                <a:srgbClr val="000000"/>
              </a:buClr>
              <a:buSzPts val="1400"/>
            </a:pPr>
            <a:endParaRPr lang="en-US" sz="800" dirty="0"/>
          </a:p>
          <a:p>
            <a:pPr marL="12700" marR="0" lvl="0" algn="l" rtl="0">
              <a:lnSpc>
                <a:spcPct val="100000"/>
              </a:lnSpc>
              <a:spcBef>
                <a:spcPts val="0"/>
              </a:spcBef>
              <a:spcAft>
                <a:spcPts val="0"/>
              </a:spcAft>
              <a:buClr>
                <a:srgbClr val="000000"/>
              </a:buClr>
              <a:buSzPts val="1400"/>
            </a:pPr>
            <a:r>
              <a:rPr lang="en-US" sz="1200" dirty="0"/>
              <a:t>Still need to remain </a:t>
            </a:r>
            <a:r>
              <a:rPr lang="en-US" sz="1200" b="1" dirty="0"/>
              <a:t>vigilant</a:t>
            </a:r>
            <a:r>
              <a:rPr lang="en-US" sz="1200" dirty="0"/>
              <a:t> in </a:t>
            </a:r>
            <a:r>
              <a:rPr lang="en-US" sz="1200" b="1" dirty="0"/>
              <a:t>monitoring </a:t>
            </a:r>
            <a:r>
              <a:rPr lang="en-US" sz="1200" dirty="0"/>
              <a:t>and</a:t>
            </a:r>
            <a:r>
              <a:rPr lang="en-US" sz="1200" b="1" dirty="0"/>
              <a:t> mitigation</a:t>
            </a:r>
          </a:p>
          <a:p>
            <a:pPr marL="184150" lvl="1" indent="-171450">
              <a:buSzPts val="1400"/>
              <a:buFont typeface="Arial" panose="020B0604020202020204" pitchFamily="34" charset="0"/>
              <a:buChar char="•"/>
            </a:pPr>
            <a:r>
              <a:rPr lang="en-US" sz="1000" dirty="0"/>
              <a:t>Old chemicals not completely phased out </a:t>
            </a:r>
          </a:p>
          <a:p>
            <a:pPr marL="184150" lvl="1" indent="-171450">
              <a:buSzPts val="1400"/>
              <a:buFont typeface="Arial" panose="020B0604020202020204" pitchFamily="34" charset="0"/>
              <a:buChar char="•"/>
            </a:pPr>
            <a:r>
              <a:rPr lang="en-US" sz="1000" dirty="0"/>
              <a:t>New chemicals to review</a:t>
            </a:r>
          </a:p>
          <a:p>
            <a:pPr marL="184150" lvl="1" indent="-171450">
              <a:buSzPts val="1400"/>
              <a:buFont typeface="Arial" panose="020B0604020202020204" pitchFamily="34" charset="0"/>
              <a:buChar char="•"/>
            </a:pPr>
            <a:r>
              <a:rPr lang="en-US" sz="1000" dirty="0"/>
              <a:t>Determine any impacts of climate change </a:t>
            </a:r>
          </a:p>
        </p:txBody>
      </p:sp>
      <p:cxnSp>
        <p:nvCxnSpPr>
          <p:cNvPr id="8" name="Straight Arrow Connector 7">
            <a:extLst>
              <a:ext uri="{FF2B5EF4-FFF2-40B4-BE49-F238E27FC236}">
                <a16:creationId xmlns:a16="http://schemas.microsoft.com/office/drawing/2014/main" id="{FA632DE0-4C36-8C18-9A3F-0568DEEF7B7D}"/>
              </a:ext>
            </a:extLst>
          </p:cNvPr>
          <p:cNvCxnSpPr>
            <a:cxnSpLocks/>
            <a:stCxn id="14" idx="1"/>
          </p:cNvCxnSpPr>
          <p:nvPr/>
        </p:nvCxnSpPr>
        <p:spPr>
          <a:xfrm flipH="1" flipV="1">
            <a:off x="1529344" y="1727224"/>
            <a:ext cx="4824011" cy="961533"/>
          </a:xfrm>
          <a:prstGeom prst="straightConnector1">
            <a:avLst/>
          </a:prstGeom>
          <a:ln w="19050">
            <a:solidFill>
              <a:schemeClr val="tx1">
                <a:lumMod val="50000"/>
                <a:lumOff val="50000"/>
              </a:schemeClr>
            </a:solidFill>
            <a:prstDash val="sysDash"/>
            <a:tailEnd type="triangle"/>
          </a:ln>
        </p:spPr>
        <p:style>
          <a:lnRef idx="1">
            <a:schemeClr val="dk1"/>
          </a:lnRef>
          <a:fillRef idx="0">
            <a:schemeClr val="dk1"/>
          </a:fillRef>
          <a:effectRef idx="0">
            <a:schemeClr val="dk1"/>
          </a:effectRef>
          <a:fontRef idx="minor">
            <a:schemeClr val="tx1"/>
          </a:fontRef>
        </p:style>
      </p:cxnSp>
      <p:sp>
        <p:nvSpPr>
          <p:cNvPr id="21" name="Text Placeholder 2">
            <a:extLst>
              <a:ext uri="{FF2B5EF4-FFF2-40B4-BE49-F238E27FC236}">
                <a16:creationId xmlns:a16="http://schemas.microsoft.com/office/drawing/2014/main" id="{DDA1E6EB-1B14-DA4F-2C70-AE022A8A00E1}"/>
              </a:ext>
            </a:extLst>
          </p:cNvPr>
          <p:cNvSpPr txBox="1">
            <a:spLocks/>
          </p:cNvSpPr>
          <p:nvPr/>
        </p:nvSpPr>
        <p:spPr>
          <a:xfrm>
            <a:off x="144308" y="4282136"/>
            <a:ext cx="8526163" cy="400110"/>
          </a:xfrm>
          <a:prstGeom prst="rect">
            <a:avLst/>
          </a:prstGeom>
          <a:solidFill>
            <a:schemeClr val="accent1">
              <a:lumMod val="20000"/>
              <a:lumOff val="80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buSzPct val="100000"/>
              <a:buNone/>
            </a:pPr>
            <a:r>
              <a:rPr lang="en-US" sz="1300" dirty="0">
                <a:solidFill>
                  <a:schemeClr val="dk1"/>
                </a:solidFill>
                <a:latin typeface="+mn-lt"/>
                <a:cs typeface="Calibri"/>
                <a:sym typeface="Calibri"/>
              </a:rPr>
              <a:t>World air pollution control measures started in the 1990’s avoided what would be extreme UV exposure today!</a:t>
            </a:r>
          </a:p>
          <a:p>
            <a:pPr marL="1588" indent="-96838">
              <a:buSzPct val="100000"/>
            </a:pPr>
            <a:endParaRPr lang="en-US" sz="1200" dirty="0">
              <a:solidFill>
                <a:schemeClr val="dk1"/>
              </a:solidFill>
              <a:latin typeface="+mn-lt"/>
              <a:cs typeface="Calibri"/>
              <a:sym typeface="Calibri"/>
            </a:endParaRPr>
          </a:p>
          <a:p>
            <a:pPr marL="0" indent="0">
              <a:buSzPct val="100000"/>
              <a:buNone/>
            </a:pPr>
            <a:endParaRPr lang="en-US" sz="1000" dirty="0">
              <a:solidFill>
                <a:schemeClr val="dk1"/>
              </a:solidFill>
              <a:latin typeface="+mn-lt"/>
              <a:cs typeface="Calibri"/>
              <a:sym typeface="Calibri"/>
            </a:endParaRPr>
          </a:p>
        </p:txBody>
      </p:sp>
      <p:cxnSp>
        <p:nvCxnSpPr>
          <p:cNvPr id="22" name="Straight Arrow Connector 21">
            <a:extLst>
              <a:ext uri="{FF2B5EF4-FFF2-40B4-BE49-F238E27FC236}">
                <a16:creationId xmlns:a16="http://schemas.microsoft.com/office/drawing/2014/main" id="{8F6115FF-491D-DC83-3F3E-1EF373389B47}"/>
              </a:ext>
            </a:extLst>
          </p:cNvPr>
          <p:cNvCxnSpPr>
            <a:cxnSpLocks/>
          </p:cNvCxnSpPr>
          <p:nvPr/>
        </p:nvCxnSpPr>
        <p:spPr>
          <a:xfrm flipH="1" flipV="1">
            <a:off x="5080265" y="2790799"/>
            <a:ext cx="1273090" cy="1511880"/>
          </a:xfrm>
          <a:prstGeom prst="straightConnector1">
            <a:avLst/>
          </a:prstGeom>
          <a:ln w="19050">
            <a:solidFill>
              <a:schemeClr val="tx1">
                <a:lumMod val="50000"/>
                <a:lumOff val="50000"/>
              </a:schemeClr>
            </a:solidFill>
            <a:prstDash val="sysDash"/>
            <a:tailEnd type="triangle"/>
          </a:ln>
        </p:spPr>
        <p:style>
          <a:lnRef idx="1">
            <a:schemeClr val="dk1"/>
          </a:lnRef>
          <a:fillRef idx="0">
            <a:schemeClr val="dk1"/>
          </a:fillRef>
          <a:effectRef idx="0">
            <a:schemeClr val="dk1"/>
          </a:effectRef>
          <a:fontRef idx="minor">
            <a:schemeClr val="tx1"/>
          </a:fontRef>
        </p:style>
      </p:cxnSp>
      <p:grpSp>
        <p:nvGrpSpPr>
          <p:cNvPr id="25" name="Group 24">
            <a:extLst>
              <a:ext uri="{FF2B5EF4-FFF2-40B4-BE49-F238E27FC236}">
                <a16:creationId xmlns:a16="http://schemas.microsoft.com/office/drawing/2014/main" id="{D0317541-B77F-DFE3-1149-7B3FF6C1D007}"/>
              </a:ext>
            </a:extLst>
          </p:cNvPr>
          <p:cNvGrpSpPr/>
          <p:nvPr/>
        </p:nvGrpSpPr>
        <p:grpSpPr>
          <a:xfrm>
            <a:off x="506288" y="1771506"/>
            <a:ext cx="1189504" cy="1759865"/>
            <a:chOff x="496763" y="1771506"/>
            <a:chExt cx="1189504" cy="1759865"/>
          </a:xfrm>
        </p:grpSpPr>
        <p:sp>
          <p:nvSpPr>
            <p:cNvPr id="16" name="TextBox 15">
              <a:extLst>
                <a:ext uri="{FF2B5EF4-FFF2-40B4-BE49-F238E27FC236}">
                  <a16:creationId xmlns:a16="http://schemas.microsoft.com/office/drawing/2014/main" id="{F543AAB7-B56F-5D78-13ED-0EC2E29E4245}"/>
                </a:ext>
              </a:extLst>
            </p:cNvPr>
            <p:cNvSpPr txBox="1"/>
            <p:nvPr/>
          </p:nvSpPr>
          <p:spPr>
            <a:xfrm>
              <a:off x="496763" y="3315927"/>
              <a:ext cx="1189504" cy="215444"/>
            </a:xfrm>
            <a:prstGeom prst="rect">
              <a:avLst/>
            </a:prstGeom>
            <a:noFill/>
          </p:spPr>
          <p:txBody>
            <a:bodyPr wrap="square" rtlCol="0">
              <a:spAutoFit/>
            </a:bodyPr>
            <a:lstStyle/>
            <a:p>
              <a:r>
                <a:rPr lang="en-CA" sz="800" b="1" dirty="0">
                  <a:solidFill>
                    <a:schemeClr val="tx1">
                      <a:lumMod val="50000"/>
                      <a:lumOff val="50000"/>
                    </a:schemeClr>
                  </a:solidFill>
                </a:rPr>
                <a:t>Montreal Protocol</a:t>
              </a:r>
            </a:p>
          </p:txBody>
        </p:sp>
        <p:cxnSp>
          <p:nvCxnSpPr>
            <p:cNvPr id="17" name="Straight Arrow Connector 16">
              <a:extLst>
                <a:ext uri="{FF2B5EF4-FFF2-40B4-BE49-F238E27FC236}">
                  <a16:creationId xmlns:a16="http://schemas.microsoft.com/office/drawing/2014/main" id="{3639D68D-B981-5C4B-72E0-3B7FB8676D60}"/>
                </a:ext>
              </a:extLst>
            </p:cNvPr>
            <p:cNvCxnSpPr>
              <a:cxnSpLocks/>
              <a:stCxn id="16" idx="0"/>
            </p:cNvCxnSpPr>
            <p:nvPr/>
          </p:nvCxnSpPr>
          <p:spPr>
            <a:xfrm flipV="1">
              <a:off x="1091515" y="1771506"/>
              <a:ext cx="0" cy="1544421"/>
            </a:xfrm>
            <a:prstGeom prst="straightConnector1">
              <a:avLst/>
            </a:prstGeom>
            <a:ln w="19050">
              <a:solidFill>
                <a:schemeClr val="tx1">
                  <a:lumMod val="50000"/>
                  <a:lumOff val="50000"/>
                </a:schemeClr>
              </a:solidFill>
              <a:prstDash val="sysDot"/>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2711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D9227-BAB9-EC07-9562-41776C596C4D}"/>
              </a:ext>
            </a:extLst>
          </p:cNvPr>
          <p:cNvSpPr>
            <a:spLocks noGrp="1"/>
          </p:cNvSpPr>
          <p:nvPr>
            <p:ph type="title"/>
          </p:nvPr>
        </p:nvSpPr>
        <p:spPr/>
        <p:txBody>
          <a:bodyPr>
            <a:normAutofit fontScale="90000"/>
          </a:bodyPr>
          <a:lstStyle/>
          <a:p>
            <a:pPr algn="ctr"/>
            <a:r>
              <a:rPr lang="en-CA" dirty="0"/>
              <a:t>Air Quality and Health:  CANUE (New data source!)</a:t>
            </a:r>
          </a:p>
        </p:txBody>
      </p:sp>
      <p:sp>
        <p:nvSpPr>
          <p:cNvPr id="3" name="Text Placeholder 2">
            <a:extLst>
              <a:ext uri="{FF2B5EF4-FFF2-40B4-BE49-F238E27FC236}">
                <a16:creationId xmlns:a16="http://schemas.microsoft.com/office/drawing/2014/main" id="{D1B55955-8C00-ADD9-ED55-D40970D90EB9}"/>
              </a:ext>
            </a:extLst>
          </p:cNvPr>
          <p:cNvSpPr>
            <a:spLocks noGrp="1"/>
          </p:cNvSpPr>
          <p:nvPr>
            <p:ph type="body" idx="1"/>
          </p:nvPr>
        </p:nvSpPr>
        <p:spPr>
          <a:xfrm>
            <a:off x="68504" y="503691"/>
            <a:ext cx="8928012" cy="4156445"/>
          </a:xfrm>
        </p:spPr>
        <p:txBody>
          <a:bodyPr/>
          <a:lstStyle/>
          <a:p>
            <a:r>
              <a:rPr lang="en-US" sz="1600" dirty="0"/>
              <a:t>Challenge in science to combine and use together the increasing volumes of available data! </a:t>
            </a:r>
          </a:p>
          <a:p>
            <a:r>
              <a:rPr lang="en-US" sz="1600" dirty="0"/>
              <a:t>New </a:t>
            </a:r>
            <a:r>
              <a:rPr lang="en-US" sz="1600" b="1" dirty="0"/>
              <a:t>Canadian Urban Environmental Health Research Consortium </a:t>
            </a:r>
            <a:r>
              <a:rPr lang="en-US" sz="1600" dirty="0"/>
              <a:t>(</a:t>
            </a:r>
            <a:r>
              <a:rPr lang="en-US" sz="1600" dirty="0">
                <a:hlinkClick r:id="rId3"/>
              </a:rPr>
              <a:t>CANUE</a:t>
            </a:r>
            <a:r>
              <a:rPr lang="en-US" sz="1600" dirty="0"/>
              <a:t>) dataset.</a:t>
            </a:r>
          </a:p>
          <a:p>
            <a:pPr lvl="1">
              <a:lnSpc>
                <a:spcPts val="1800"/>
              </a:lnSpc>
            </a:pPr>
            <a:r>
              <a:rPr lang="en-US" sz="1400" dirty="0"/>
              <a:t>Effort led by Jeff Brook (</a:t>
            </a:r>
            <a:r>
              <a:rPr lang="en-US" sz="1400" b="1" dirty="0"/>
              <a:t>UofT Dalla Lana School of Public Health</a:t>
            </a:r>
            <a:r>
              <a:rPr lang="en-US" sz="1400" dirty="0"/>
              <a:t>, retired from ECCC AQRD)</a:t>
            </a:r>
          </a:p>
          <a:p>
            <a:pPr lvl="2">
              <a:lnSpc>
                <a:spcPts val="1800"/>
              </a:lnSpc>
            </a:pPr>
            <a:r>
              <a:rPr lang="en-US" sz="1200" dirty="0"/>
              <a:t>Support provided by ECCC mainly through Shailesh Kharol</a:t>
            </a:r>
            <a:endParaRPr lang="en-US" sz="1400" dirty="0"/>
          </a:p>
          <a:p>
            <a:pPr lvl="1">
              <a:lnSpc>
                <a:spcPts val="1800"/>
              </a:lnSpc>
            </a:pPr>
            <a:r>
              <a:rPr lang="en-US" sz="1400" dirty="0"/>
              <a:t>Publicly available data portal containing many </a:t>
            </a:r>
            <a:r>
              <a:rPr lang="en-US" sz="1400" b="1" dirty="0"/>
              <a:t>environmental factors linked to health outcomes</a:t>
            </a:r>
            <a:r>
              <a:rPr lang="en-US" sz="1400" dirty="0"/>
              <a:t>:</a:t>
            </a:r>
          </a:p>
          <a:p>
            <a:pPr lvl="2">
              <a:lnSpc>
                <a:spcPts val="1800"/>
              </a:lnSpc>
            </a:pPr>
            <a:r>
              <a:rPr lang="en-US" sz="1200" dirty="0"/>
              <a:t>Traffic density, local air quality, greenspaces, noise and light pollution</a:t>
            </a:r>
            <a:endParaRPr lang="en-US" sz="1400" dirty="0"/>
          </a:p>
          <a:p>
            <a:pPr lvl="1">
              <a:lnSpc>
                <a:spcPts val="1800"/>
              </a:lnSpc>
            </a:pPr>
            <a:r>
              <a:rPr lang="en-US" sz="1400" b="1" dirty="0"/>
              <a:t>Countless potential applications </a:t>
            </a:r>
            <a:r>
              <a:rPr lang="en-US" sz="1400" dirty="0"/>
              <a:t>for this new data source: </a:t>
            </a:r>
            <a:endParaRPr lang="en-US" sz="1200" dirty="0"/>
          </a:p>
          <a:p>
            <a:pPr lvl="2"/>
            <a:endParaRPr lang="en-US" sz="1200" dirty="0"/>
          </a:p>
          <a:p>
            <a:pPr lvl="2"/>
            <a:endParaRPr lang="en-US" sz="1200" dirty="0"/>
          </a:p>
          <a:p>
            <a:pPr lvl="2"/>
            <a:endParaRPr lang="en-US" sz="1200" dirty="0"/>
          </a:p>
          <a:p>
            <a:pPr lvl="2"/>
            <a:endParaRPr lang="en-US" sz="1200" dirty="0"/>
          </a:p>
          <a:p>
            <a:pPr lvl="2"/>
            <a:endParaRPr lang="en-US" sz="1200" dirty="0"/>
          </a:p>
          <a:p>
            <a:pPr marL="628650" lvl="2" indent="0">
              <a:buNone/>
            </a:pPr>
            <a:endParaRPr lang="en-US" sz="1200" dirty="0"/>
          </a:p>
        </p:txBody>
      </p:sp>
      <p:sp>
        <p:nvSpPr>
          <p:cNvPr id="4" name="Slide Number Placeholder 3">
            <a:extLst>
              <a:ext uri="{FF2B5EF4-FFF2-40B4-BE49-F238E27FC236}">
                <a16:creationId xmlns:a16="http://schemas.microsoft.com/office/drawing/2014/main" id="{1EFD5AE6-A960-2907-0C9E-DA5FA4FBEDB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12</a:t>
            </a:fld>
            <a:endParaRPr lang="en-US"/>
          </a:p>
        </p:txBody>
      </p:sp>
      <p:sp>
        <p:nvSpPr>
          <p:cNvPr id="5" name="TextBox 4">
            <a:extLst>
              <a:ext uri="{FF2B5EF4-FFF2-40B4-BE49-F238E27FC236}">
                <a16:creationId xmlns:a16="http://schemas.microsoft.com/office/drawing/2014/main" id="{3A5193FE-9C28-FD05-E676-9F3A323B4016}"/>
              </a:ext>
            </a:extLst>
          </p:cNvPr>
          <p:cNvSpPr txBox="1"/>
          <p:nvPr/>
        </p:nvSpPr>
        <p:spPr>
          <a:xfrm>
            <a:off x="627844" y="4765461"/>
            <a:ext cx="7888151" cy="400110"/>
          </a:xfrm>
          <a:prstGeom prst="rect">
            <a:avLst/>
          </a:prstGeom>
          <a:noFill/>
        </p:spPr>
        <p:txBody>
          <a:bodyPr wrap="square" rtlCol="0">
            <a:spAutoFit/>
          </a:bodyPr>
          <a:lstStyle/>
          <a:p>
            <a:r>
              <a:rPr lang="en-CA" sz="1000" i="1" dirty="0">
                <a:solidFill>
                  <a:srgbClr val="00B050"/>
                </a:solidFill>
              </a:rPr>
              <a:t>Sources:  </a:t>
            </a:r>
            <a:r>
              <a:rPr lang="en-CA" sz="1000" i="1" dirty="0">
                <a:solidFill>
                  <a:srgbClr val="00B050"/>
                </a:solidFill>
                <a:hlinkClick r:id="rId3">
                  <a:extLst>
                    <a:ext uri="{A12FA001-AC4F-418D-AE19-62706E023703}">
                      <ahyp:hlinkClr xmlns:ahyp="http://schemas.microsoft.com/office/drawing/2018/hyperlinkcolor" val="tx"/>
                    </a:ext>
                  </a:extLst>
                </a:hlinkClick>
              </a:rPr>
              <a:t>https://canue.ca/</a:t>
            </a:r>
            <a:r>
              <a:rPr lang="en-CA" sz="1000" i="1" dirty="0">
                <a:solidFill>
                  <a:srgbClr val="00B050"/>
                </a:solidFill>
              </a:rPr>
              <a:t>  and </a:t>
            </a:r>
            <a:r>
              <a:rPr lang="en-CA" sz="1000" i="1" dirty="0">
                <a:solidFill>
                  <a:srgbClr val="00B050"/>
                </a:solidFill>
                <a:hlinkClick r:id="rId4">
                  <a:extLst>
                    <a:ext uri="{A12FA001-AC4F-418D-AE19-62706E023703}">
                      <ahyp:hlinkClr xmlns:ahyp="http://schemas.microsoft.com/office/drawing/2018/hyperlinkcolor" val="tx"/>
                    </a:ext>
                  </a:extLst>
                </a:hlinkClick>
              </a:rPr>
              <a:t>https://healthydesign.city/</a:t>
            </a:r>
            <a:endParaRPr lang="en-CA" sz="1000" i="1" dirty="0">
              <a:solidFill>
                <a:srgbClr val="00B050"/>
              </a:solidFill>
            </a:endParaRPr>
          </a:p>
          <a:p>
            <a:r>
              <a:rPr lang="en-CA" sz="1000" i="1" dirty="0">
                <a:solidFill>
                  <a:srgbClr val="00B050"/>
                </a:solidFill>
              </a:rPr>
              <a:t>https://www.dlsph.utoronto.ca/2023/06/02/dlsph-researchers-map-gtha-traffic-air-pollution-and-its-changes-over-the-last-15-years/</a:t>
            </a:r>
          </a:p>
        </p:txBody>
      </p:sp>
      <p:sp>
        <p:nvSpPr>
          <p:cNvPr id="9" name="Text Placeholder 2">
            <a:extLst>
              <a:ext uri="{FF2B5EF4-FFF2-40B4-BE49-F238E27FC236}">
                <a16:creationId xmlns:a16="http://schemas.microsoft.com/office/drawing/2014/main" id="{013D3ABE-55E0-78B3-30E8-C17C41A8D2A6}"/>
              </a:ext>
            </a:extLst>
          </p:cNvPr>
          <p:cNvSpPr txBox="1">
            <a:spLocks/>
          </p:cNvSpPr>
          <p:nvPr/>
        </p:nvSpPr>
        <p:spPr>
          <a:xfrm>
            <a:off x="68504" y="2581913"/>
            <a:ext cx="5984823" cy="15018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lvl="2"/>
            <a:r>
              <a:rPr lang="en-CA" sz="1400" b="1" dirty="0"/>
              <a:t>Trend in air pollution (traffic) across the Greater Toronto and Hamilton Area (GTHA)</a:t>
            </a:r>
          </a:p>
          <a:p>
            <a:pPr lvl="3"/>
            <a:r>
              <a:rPr lang="en-CA" sz="1200" dirty="0"/>
              <a:t>Insights on </a:t>
            </a:r>
            <a:r>
              <a:rPr lang="en-CA" sz="1200" b="1" dirty="0"/>
              <a:t>exposure levels </a:t>
            </a:r>
            <a:r>
              <a:rPr lang="en-CA" sz="1200" dirty="0"/>
              <a:t>can help link to </a:t>
            </a:r>
            <a:r>
              <a:rPr lang="en-CA" sz="1200" b="1" dirty="0"/>
              <a:t>health risks</a:t>
            </a:r>
          </a:p>
          <a:p>
            <a:pPr lvl="3"/>
            <a:r>
              <a:rPr lang="en-CA" sz="1200" b="1" dirty="0"/>
              <a:t>Pollution control efforts </a:t>
            </a:r>
            <a:r>
              <a:rPr lang="en-CA" sz="1200" dirty="0"/>
              <a:t>leading to </a:t>
            </a:r>
            <a:r>
              <a:rPr lang="en-CA" sz="1200" b="1" dirty="0"/>
              <a:t>decreasing trends in NO</a:t>
            </a:r>
            <a:r>
              <a:rPr lang="en-CA" sz="1200" b="1" baseline="-25000" dirty="0"/>
              <a:t>2</a:t>
            </a:r>
            <a:r>
              <a:rPr lang="en-CA" sz="1200" b="1" dirty="0"/>
              <a:t> in the GTHA</a:t>
            </a:r>
            <a:r>
              <a:rPr lang="en-CA" sz="1200" dirty="0"/>
              <a:t> is a </a:t>
            </a:r>
            <a:r>
              <a:rPr lang="en-CA" sz="1200" u="sng" dirty="0"/>
              <a:t>good news story!</a:t>
            </a:r>
            <a:endParaRPr lang="en-CA" sz="1100" u="sng" dirty="0"/>
          </a:p>
          <a:p>
            <a:pPr lvl="2"/>
            <a:r>
              <a:rPr lang="en-US" sz="1400" dirty="0"/>
              <a:t>Planning </a:t>
            </a:r>
            <a:r>
              <a:rPr lang="en-US" sz="1400" b="1" dirty="0"/>
              <a:t>healthy cities and towns </a:t>
            </a:r>
            <a:r>
              <a:rPr lang="en-US" sz="1400" dirty="0" err="1">
                <a:hlinkClick r:id="rId4"/>
              </a:rPr>
              <a:t>HealthyDesign.City</a:t>
            </a:r>
            <a:r>
              <a:rPr lang="en-US" sz="1400" dirty="0">
                <a:hlinkClick r:id="rId4"/>
              </a:rPr>
              <a:t> </a:t>
            </a:r>
            <a:r>
              <a:rPr lang="en-US" sz="1050" dirty="0">
                <a:hlinkClick r:id="rId4"/>
              </a:rPr>
              <a:t> </a:t>
            </a:r>
            <a:r>
              <a:rPr lang="en-CA" sz="1300" dirty="0"/>
              <a:t> </a:t>
            </a:r>
          </a:p>
        </p:txBody>
      </p:sp>
      <p:pic>
        <p:nvPicPr>
          <p:cNvPr id="8" name="Picture 7" descr="A map of a lake&#10;&#10;Description automatically generated">
            <a:extLst>
              <a:ext uri="{FF2B5EF4-FFF2-40B4-BE49-F238E27FC236}">
                <a16:creationId xmlns:a16="http://schemas.microsoft.com/office/drawing/2014/main" id="{7767CE51-BC11-823B-1BAF-B707F619211D}"/>
              </a:ext>
            </a:extLst>
          </p:cNvPr>
          <p:cNvPicPr>
            <a:picLocks noChangeAspect="1"/>
          </p:cNvPicPr>
          <p:nvPr/>
        </p:nvPicPr>
        <p:blipFill>
          <a:blip r:embed="rId5"/>
          <a:stretch>
            <a:fillRect/>
          </a:stretch>
        </p:blipFill>
        <p:spPr>
          <a:xfrm>
            <a:off x="6100986" y="2029889"/>
            <a:ext cx="2924150" cy="2320413"/>
          </a:xfrm>
          <a:prstGeom prst="rect">
            <a:avLst/>
          </a:prstGeom>
        </p:spPr>
      </p:pic>
      <p:sp>
        <p:nvSpPr>
          <p:cNvPr id="11" name="Explosion: 14 Points 10">
            <a:extLst>
              <a:ext uri="{FF2B5EF4-FFF2-40B4-BE49-F238E27FC236}">
                <a16:creationId xmlns:a16="http://schemas.microsoft.com/office/drawing/2014/main" id="{73BBBA61-F343-E1C9-38CB-65DC042D95CC}"/>
              </a:ext>
            </a:extLst>
          </p:cNvPr>
          <p:cNvSpPr/>
          <p:nvPr/>
        </p:nvSpPr>
        <p:spPr>
          <a:xfrm rot="1016957">
            <a:off x="8149262" y="-79101"/>
            <a:ext cx="1091381" cy="806245"/>
          </a:xfrm>
          <a:prstGeom prst="irregularSeal2">
            <a:avLst/>
          </a:prstGeom>
          <a:solidFill>
            <a:srgbClr val="FFFF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000" b="1" dirty="0">
                <a:solidFill>
                  <a:schemeClr val="tx1"/>
                </a:solidFill>
              </a:rPr>
              <a:t>New Data</a:t>
            </a:r>
          </a:p>
        </p:txBody>
      </p:sp>
      <p:pic>
        <p:nvPicPr>
          <p:cNvPr id="13" name="Picture 12">
            <a:extLst>
              <a:ext uri="{FF2B5EF4-FFF2-40B4-BE49-F238E27FC236}">
                <a16:creationId xmlns:a16="http://schemas.microsoft.com/office/drawing/2014/main" id="{33097192-906A-9127-5AB8-D8C6D3F9897D}"/>
              </a:ext>
            </a:extLst>
          </p:cNvPr>
          <p:cNvPicPr>
            <a:picLocks noChangeAspect="1"/>
          </p:cNvPicPr>
          <p:nvPr/>
        </p:nvPicPr>
        <p:blipFill>
          <a:blip r:embed="rId6"/>
          <a:stretch>
            <a:fillRect/>
          </a:stretch>
        </p:blipFill>
        <p:spPr>
          <a:xfrm>
            <a:off x="0" y="17904"/>
            <a:ext cx="589085" cy="612237"/>
          </a:xfrm>
          <a:prstGeom prst="rect">
            <a:avLst/>
          </a:prstGeom>
        </p:spPr>
      </p:pic>
      <p:pic>
        <p:nvPicPr>
          <p:cNvPr id="6" name="Picture 5">
            <a:extLst>
              <a:ext uri="{FF2B5EF4-FFF2-40B4-BE49-F238E27FC236}">
                <a16:creationId xmlns:a16="http://schemas.microsoft.com/office/drawing/2014/main" id="{3E8808BB-3FD6-BD82-CBCB-D9EE8CE9A9FF}"/>
              </a:ext>
            </a:extLst>
          </p:cNvPr>
          <p:cNvPicPr>
            <a:picLocks noChangeAspect="1"/>
          </p:cNvPicPr>
          <p:nvPr/>
        </p:nvPicPr>
        <p:blipFill>
          <a:blip r:embed="rId7"/>
          <a:stretch>
            <a:fillRect/>
          </a:stretch>
        </p:blipFill>
        <p:spPr>
          <a:xfrm>
            <a:off x="6770870" y="4457429"/>
            <a:ext cx="2115772" cy="436685"/>
          </a:xfrm>
          <a:prstGeom prst="rect">
            <a:avLst/>
          </a:prstGeom>
        </p:spPr>
      </p:pic>
      <p:sp>
        <p:nvSpPr>
          <p:cNvPr id="7" name="Text Placeholder 2">
            <a:extLst>
              <a:ext uri="{FF2B5EF4-FFF2-40B4-BE49-F238E27FC236}">
                <a16:creationId xmlns:a16="http://schemas.microsoft.com/office/drawing/2014/main" id="{0075BFDE-5CF7-AE8C-A3FA-629E5EEC937A}"/>
              </a:ext>
            </a:extLst>
          </p:cNvPr>
          <p:cNvSpPr txBox="1">
            <a:spLocks/>
          </p:cNvSpPr>
          <p:nvPr/>
        </p:nvSpPr>
        <p:spPr>
          <a:xfrm>
            <a:off x="125744" y="4211889"/>
            <a:ext cx="6587887" cy="357673"/>
          </a:xfrm>
          <a:prstGeom prst="rect">
            <a:avLst/>
          </a:prstGeom>
          <a:solidFill>
            <a:schemeClr val="accent1">
              <a:lumMod val="20000"/>
              <a:lumOff val="80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buSzPct val="100000"/>
              <a:buNone/>
            </a:pPr>
            <a:r>
              <a:rPr lang="en-US" sz="1300" dirty="0">
                <a:solidFill>
                  <a:schemeClr val="dk1"/>
                </a:solidFill>
                <a:latin typeface="+mn-lt"/>
                <a:cs typeface="Calibri"/>
                <a:sym typeface="Calibri"/>
              </a:rPr>
              <a:t>Unprecedented public access to </a:t>
            </a:r>
            <a:r>
              <a:rPr lang="en-US" sz="1300" b="1" dirty="0">
                <a:solidFill>
                  <a:schemeClr val="dk1"/>
                </a:solidFill>
                <a:latin typeface="+mn-lt"/>
                <a:cs typeface="Calibri"/>
                <a:sym typeface="Calibri"/>
              </a:rPr>
              <a:t>combined air quality </a:t>
            </a:r>
            <a:r>
              <a:rPr lang="en-US" sz="1300" dirty="0">
                <a:solidFill>
                  <a:schemeClr val="dk1"/>
                </a:solidFill>
                <a:latin typeface="+mn-lt"/>
                <a:cs typeface="Calibri"/>
                <a:sym typeface="Calibri"/>
              </a:rPr>
              <a:t>and </a:t>
            </a:r>
            <a:r>
              <a:rPr lang="en-US" sz="1300" b="1" dirty="0">
                <a:solidFill>
                  <a:schemeClr val="dk1"/>
                </a:solidFill>
                <a:latin typeface="+mn-lt"/>
                <a:cs typeface="Calibri"/>
                <a:sym typeface="Calibri"/>
              </a:rPr>
              <a:t>health outcome data</a:t>
            </a:r>
            <a:r>
              <a:rPr lang="en-US" sz="1300" dirty="0">
                <a:solidFill>
                  <a:schemeClr val="dk1"/>
                </a:solidFill>
                <a:latin typeface="+mn-lt"/>
                <a:cs typeface="Calibri"/>
                <a:sym typeface="Calibri"/>
              </a:rPr>
              <a:t>!</a:t>
            </a:r>
          </a:p>
          <a:p>
            <a:pPr marL="1588" indent="-96838">
              <a:buSzPct val="100000"/>
            </a:pPr>
            <a:endParaRPr lang="en-US" sz="1200" dirty="0">
              <a:solidFill>
                <a:schemeClr val="dk1"/>
              </a:solidFill>
              <a:latin typeface="+mn-lt"/>
              <a:cs typeface="Calibri"/>
              <a:sym typeface="Calibri"/>
            </a:endParaRPr>
          </a:p>
          <a:p>
            <a:pPr marL="0" indent="0">
              <a:buSzPct val="100000"/>
              <a:buNone/>
            </a:pPr>
            <a:endParaRPr lang="en-US" sz="1000" dirty="0">
              <a:solidFill>
                <a:schemeClr val="dk1"/>
              </a:solidFill>
              <a:latin typeface="+mn-lt"/>
              <a:cs typeface="Calibri"/>
              <a:sym typeface="Calibri"/>
            </a:endParaRPr>
          </a:p>
        </p:txBody>
      </p:sp>
    </p:spTree>
    <p:extLst>
      <p:ext uri="{BB962C8B-B14F-4D97-AF65-F5344CB8AC3E}">
        <p14:creationId xmlns:p14="http://schemas.microsoft.com/office/powerpoint/2010/main" val="37515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509;p3">
            <a:extLst>
              <a:ext uri="{FF2B5EF4-FFF2-40B4-BE49-F238E27FC236}">
                <a16:creationId xmlns:a16="http://schemas.microsoft.com/office/drawing/2014/main" id="{9F57F2A0-E31A-9BD7-6D9A-514EF357C199}"/>
              </a:ext>
            </a:extLst>
          </p:cNvPr>
          <p:cNvSpPr/>
          <p:nvPr/>
        </p:nvSpPr>
        <p:spPr>
          <a:xfrm>
            <a:off x="282221" y="4681066"/>
            <a:ext cx="8633179" cy="1159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BD35F3E7-4739-B8A2-0EDC-CAB626CE637F}"/>
              </a:ext>
            </a:extLst>
          </p:cNvPr>
          <p:cNvSpPr>
            <a:spLocks noGrp="1"/>
          </p:cNvSpPr>
          <p:nvPr>
            <p:ph type="title"/>
          </p:nvPr>
        </p:nvSpPr>
        <p:spPr>
          <a:xfrm>
            <a:off x="1000764" y="102393"/>
            <a:ext cx="7838436" cy="446484"/>
          </a:xfrm>
        </p:spPr>
        <p:txBody>
          <a:bodyPr>
            <a:normAutofit fontScale="90000"/>
          </a:bodyPr>
          <a:lstStyle/>
          <a:p>
            <a:r>
              <a:rPr lang="en-CA" dirty="0"/>
              <a:t>Air Quality and Health:  </a:t>
            </a:r>
            <a:r>
              <a:rPr lang="en-CA" dirty="0" err="1"/>
              <a:t>HealthyPlan.City</a:t>
            </a:r>
            <a:r>
              <a:rPr lang="en-CA" dirty="0"/>
              <a:t> </a:t>
            </a:r>
          </a:p>
        </p:txBody>
      </p:sp>
      <p:sp>
        <p:nvSpPr>
          <p:cNvPr id="4" name="Slide Number Placeholder 3">
            <a:extLst>
              <a:ext uri="{FF2B5EF4-FFF2-40B4-BE49-F238E27FC236}">
                <a16:creationId xmlns:a16="http://schemas.microsoft.com/office/drawing/2014/main" id="{A55C6FC3-D830-3431-F9B3-8141EAA60E7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13</a:t>
            </a:fld>
            <a:endParaRPr lang="en-US"/>
          </a:p>
        </p:txBody>
      </p:sp>
      <p:sp>
        <p:nvSpPr>
          <p:cNvPr id="5" name="TextBox 4">
            <a:extLst>
              <a:ext uri="{FF2B5EF4-FFF2-40B4-BE49-F238E27FC236}">
                <a16:creationId xmlns:a16="http://schemas.microsoft.com/office/drawing/2014/main" id="{CF3416AD-DDCA-B20D-7424-744AB5EEE4EE}"/>
              </a:ext>
            </a:extLst>
          </p:cNvPr>
          <p:cNvSpPr txBox="1"/>
          <p:nvPr/>
        </p:nvSpPr>
        <p:spPr>
          <a:xfrm>
            <a:off x="2662731" y="3977595"/>
            <a:ext cx="2621507" cy="246221"/>
          </a:xfrm>
          <a:prstGeom prst="rect">
            <a:avLst/>
          </a:prstGeom>
          <a:noFill/>
        </p:spPr>
        <p:txBody>
          <a:bodyPr wrap="square" rtlCol="0">
            <a:spAutoFit/>
          </a:bodyPr>
          <a:lstStyle/>
          <a:p>
            <a:r>
              <a:rPr lang="en-CA" sz="1000" i="1" dirty="0">
                <a:solidFill>
                  <a:srgbClr val="00B050"/>
                </a:solidFill>
              </a:rPr>
              <a:t>Source:  </a:t>
            </a:r>
            <a:r>
              <a:rPr lang="en-CA" sz="1000" i="1" dirty="0">
                <a:solidFill>
                  <a:srgbClr val="00B050"/>
                </a:solidFill>
                <a:hlinkClick r:id="rId2">
                  <a:extLst>
                    <a:ext uri="{A12FA001-AC4F-418D-AE19-62706E023703}">
                      <ahyp:hlinkClr xmlns:ahyp="http://schemas.microsoft.com/office/drawing/2018/hyperlinkcolor" val="tx"/>
                    </a:ext>
                  </a:extLst>
                </a:hlinkClick>
              </a:rPr>
              <a:t>https://healthydesign.city/</a:t>
            </a:r>
            <a:r>
              <a:rPr lang="en-CA" sz="1000" i="1" dirty="0">
                <a:solidFill>
                  <a:srgbClr val="00B050"/>
                </a:solidFill>
              </a:rPr>
              <a:t>  </a:t>
            </a:r>
          </a:p>
        </p:txBody>
      </p:sp>
      <p:pic>
        <p:nvPicPr>
          <p:cNvPr id="7" name="Picture 6">
            <a:extLst>
              <a:ext uri="{FF2B5EF4-FFF2-40B4-BE49-F238E27FC236}">
                <a16:creationId xmlns:a16="http://schemas.microsoft.com/office/drawing/2014/main" id="{0D95DDE9-F594-628E-5F6F-481BA982C346}"/>
              </a:ext>
            </a:extLst>
          </p:cNvPr>
          <p:cNvPicPr>
            <a:picLocks noChangeAspect="1"/>
          </p:cNvPicPr>
          <p:nvPr/>
        </p:nvPicPr>
        <p:blipFill>
          <a:blip r:embed="rId3"/>
          <a:stretch>
            <a:fillRect/>
          </a:stretch>
        </p:blipFill>
        <p:spPr>
          <a:xfrm>
            <a:off x="6522493" y="4594624"/>
            <a:ext cx="2621507" cy="541067"/>
          </a:xfrm>
          <a:prstGeom prst="rect">
            <a:avLst/>
          </a:prstGeom>
        </p:spPr>
      </p:pic>
      <p:sp>
        <p:nvSpPr>
          <p:cNvPr id="8" name="Explosion: 14 Points 7">
            <a:extLst>
              <a:ext uri="{FF2B5EF4-FFF2-40B4-BE49-F238E27FC236}">
                <a16:creationId xmlns:a16="http://schemas.microsoft.com/office/drawing/2014/main" id="{C447AF5E-5370-B8F7-AC59-8E14E093F4CE}"/>
              </a:ext>
            </a:extLst>
          </p:cNvPr>
          <p:cNvSpPr/>
          <p:nvPr/>
        </p:nvSpPr>
        <p:spPr>
          <a:xfrm rot="296850">
            <a:off x="7053610" y="-54508"/>
            <a:ext cx="2059460" cy="806245"/>
          </a:xfrm>
          <a:prstGeom prst="irregularSeal2">
            <a:avLst/>
          </a:prstGeom>
          <a:solidFill>
            <a:srgbClr val="FFFF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000" b="1" dirty="0">
                <a:solidFill>
                  <a:schemeClr val="tx1"/>
                </a:solidFill>
              </a:rPr>
              <a:t>New Application</a:t>
            </a:r>
          </a:p>
        </p:txBody>
      </p:sp>
      <p:pic>
        <p:nvPicPr>
          <p:cNvPr id="6" name="Picture 5">
            <a:extLst>
              <a:ext uri="{FF2B5EF4-FFF2-40B4-BE49-F238E27FC236}">
                <a16:creationId xmlns:a16="http://schemas.microsoft.com/office/drawing/2014/main" id="{8C048DCB-9B05-1688-07B0-36F23BDD9580}"/>
              </a:ext>
            </a:extLst>
          </p:cNvPr>
          <p:cNvPicPr>
            <a:picLocks noChangeAspect="1"/>
          </p:cNvPicPr>
          <p:nvPr/>
        </p:nvPicPr>
        <p:blipFill>
          <a:blip r:embed="rId4"/>
          <a:stretch>
            <a:fillRect/>
          </a:stretch>
        </p:blipFill>
        <p:spPr>
          <a:xfrm>
            <a:off x="640833" y="4594623"/>
            <a:ext cx="520606" cy="541067"/>
          </a:xfrm>
          <a:prstGeom prst="rect">
            <a:avLst/>
          </a:prstGeom>
        </p:spPr>
      </p:pic>
      <p:pic>
        <p:nvPicPr>
          <p:cNvPr id="9" name="Picture 8" descr="A screenshot of a map&#10;&#10;Description automatically generated">
            <a:extLst>
              <a:ext uri="{FF2B5EF4-FFF2-40B4-BE49-F238E27FC236}">
                <a16:creationId xmlns:a16="http://schemas.microsoft.com/office/drawing/2014/main" id="{099818C6-320B-75B1-76E3-37DE6CDDB0D0}"/>
              </a:ext>
            </a:extLst>
          </p:cNvPr>
          <p:cNvPicPr>
            <a:picLocks noChangeAspect="1"/>
          </p:cNvPicPr>
          <p:nvPr/>
        </p:nvPicPr>
        <p:blipFill>
          <a:blip r:embed="rId5"/>
          <a:stretch>
            <a:fillRect/>
          </a:stretch>
        </p:blipFill>
        <p:spPr>
          <a:xfrm>
            <a:off x="158619" y="613723"/>
            <a:ext cx="4917830" cy="3366655"/>
          </a:xfrm>
          <a:prstGeom prst="rect">
            <a:avLst/>
          </a:prstGeom>
        </p:spPr>
      </p:pic>
      <p:pic>
        <p:nvPicPr>
          <p:cNvPr id="11" name="Picture 10" descr="A white sheet with a chart with text&#10;&#10;Description automatically generated with medium confidence">
            <a:extLst>
              <a:ext uri="{FF2B5EF4-FFF2-40B4-BE49-F238E27FC236}">
                <a16:creationId xmlns:a16="http://schemas.microsoft.com/office/drawing/2014/main" id="{14A08E20-50F6-2ADE-DC06-00A7A467B2DA}"/>
              </a:ext>
            </a:extLst>
          </p:cNvPr>
          <p:cNvPicPr>
            <a:picLocks noChangeAspect="1"/>
          </p:cNvPicPr>
          <p:nvPr/>
        </p:nvPicPr>
        <p:blipFill>
          <a:blip r:embed="rId6"/>
          <a:stretch>
            <a:fillRect/>
          </a:stretch>
        </p:blipFill>
        <p:spPr>
          <a:xfrm>
            <a:off x="3837943" y="992244"/>
            <a:ext cx="2504875" cy="1877063"/>
          </a:xfrm>
          <a:prstGeom prst="rect">
            <a:avLst/>
          </a:prstGeom>
        </p:spPr>
      </p:pic>
      <p:pic>
        <p:nvPicPr>
          <p:cNvPr id="14" name="Picture 13" descr="A graph of a number of individuals&#10;&#10;Description automatically generated with medium confidence">
            <a:extLst>
              <a:ext uri="{FF2B5EF4-FFF2-40B4-BE49-F238E27FC236}">
                <a16:creationId xmlns:a16="http://schemas.microsoft.com/office/drawing/2014/main" id="{228E71B5-0B15-B972-1BC9-B0977EC93A7B}"/>
              </a:ext>
            </a:extLst>
          </p:cNvPr>
          <p:cNvPicPr>
            <a:picLocks noChangeAspect="1"/>
          </p:cNvPicPr>
          <p:nvPr/>
        </p:nvPicPr>
        <p:blipFill>
          <a:blip r:embed="rId7"/>
          <a:stretch>
            <a:fillRect/>
          </a:stretch>
        </p:blipFill>
        <p:spPr>
          <a:xfrm>
            <a:off x="6537404" y="1022952"/>
            <a:ext cx="2495201" cy="2202970"/>
          </a:xfrm>
          <a:prstGeom prst="rect">
            <a:avLst/>
          </a:prstGeom>
        </p:spPr>
      </p:pic>
      <p:sp>
        <p:nvSpPr>
          <p:cNvPr id="15" name="Text Placeholder 2">
            <a:extLst>
              <a:ext uri="{FF2B5EF4-FFF2-40B4-BE49-F238E27FC236}">
                <a16:creationId xmlns:a16="http://schemas.microsoft.com/office/drawing/2014/main" id="{7DC7F7E8-00AC-35B8-EE6C-049A972B6070}"/>
              </a:ext>
            </a:extLst>
          </p:cNvPr>
          <p:cNvSpPr>
            <a:spLocks noGrp="1"/>
          </p:cNvSpPr>
          <p:nvPr>
            <p:ph type="body" idx="1"/>
          </p:nvPr>
        </p:nvSpPr>
        <p:spPr>
          <a:xfrm>
            <a:off x="6537404" y="3255645"/>
            <a:ext cx="2568496" cy="357673"/>
          </a:xfrm>
        </p:spPr>
        <p:txBody>
          <a:bodyPr/>
          <a:lstStyle/>
          <a:p>
            <a:pPr marL="76200" indent="0">
              <a:buSzPct val="100000"/>
              <a:buNone/>
            </a:pPr>
            <a:r>
              <a:rPr lang="en-CA" sz="1100" b="1" dirty="0"/>
              <a:t>Used to help inform city planners</a:t>
            </a:r>
            <a:endParaRPr lang="en-CA" sz="1100" dirty="0"/>
          </a:p>
        </p:txBody>
      </p:sp>
      <p:pic>
        <p:nvPicPr>
          <p:cNvPr id="17" name="Picture 16" descr="A close-up of several words">
            <a:extLst>
              <a:ext uri="{FF2B5EF4-FFF2-40B4-BE49-F238E27FC236}">
                <a16:creationId xmlns:a16="http://schemas.microsoft.com/office/drawing/2014/main" id="{145AF277-832F-F33E-E20E-F68EEF9AE544}"/>
              </a:ext>
            </a:extLst>
          </p:cNvPr>
          <p:cNvPicPr>
            <a:picLocks noChangeAspect="1"/>
          </p:cNvPicPr>
          <p:nvPr/>
        </p:nvPicPr>
        <p:blipFill rotWithShape="1">
          <a:blip r:embed="rId8"/>
          <a:srcRect t="36956" b="40902"/>
          <a:stretch/>
        </p:blipFill>
        <p:spPr>
          <a:xfrm>
            <a:off x="1287463" y="4767263"/>
            <a:ext cx="2857500" cy="291045"/>
          </a:xfrm>
          <a:prstGeom prst="rect">
            <a:avLst/>
          </a:prstGeom>
        </p:spPr>
      </p:pic>
      <p:pic>
        <p:nvPicPr>
          <p:cNvPr id="19" name="Picture 18" descr="A close-up of a logo&#10;&#10;Description automatically generated">
            <a:extLst>
              <a:ext uri="{FF2B5EF4-FFF2-40B4-BE49-F238E27FC236}">
                <a16:creationId xmlns:a16="http://schemas.microsoft.com/office/drawing/2014/main" id="{572BACEF-18B7-1C9E-8E96-E5456C2A44C3}"/>
              </a:ext>
            </a:extLst>
          </p:cNvPr>
          <p:cNvPicPr>
            <a:picLocks noChangeAspect="1"/>
          </p:cNvPicPr>
          <p:nvPr/>
        </p:nvPicPr>
        <p:blipFill>
          <a:blip r:embed="rId9"/>
          <a:stretch>
            <a:fillRect/>
          </a:stretch>
        </p:blipFill>
        <p:spPr>
          <a:xfrm>
            <a:off x="4572001" y="4679129"/>
            <a:ext cx="1763154" cy="439100"/>
          </a:xfrm>
          <a:prstGeom prst="rect">
            <a:avLst/>
          </a:prstGeom>
        </p:spPr>
      </p:pic>
      <p:sp>
        <p:nvSpPr>
          <p:cNvPr id="20" name="TextBox 19">
            <a:extLst>
              <a:ext uri="{FF2B5EF4-FFF2-40B4-BE49-F238E27FC236}">
                <a16:creationId xmlns:a16="http://schemas.microsoft.com/office/drawing/2014/main" id="{FA4BDC38-DD7C-263E-4E71-04988AB35E87}"/>
              </a:ext>
            </a:extLst>
          </p:cNvPr>
          <p:cNvSpPr txBox="1"/>
          <p:nvPr/>
        </p:nvSpPr>
        <p:spPr>
          <a:xfrm>
            <a:off x="5372100" y="697940"/>
            <a:ext cx="3467100" cy="276999"/>
          </a:xfrm>
          <a:prstGeom prst="rect">
            <a:avLst/>
          </a:prstGeom>
          <a:noFill/>
        </p:spPr>
        <p:txBody>
          <a:bodyPr wrap="square" rtlCol="0">
            <a:spAutoFit/>
          </a:bodyPr>
          <a:lstStyle/>
          <a:p>
            <a:r>
              <a:rPr lang="en-CA" sz="1200" b="1" dirty="0">
                <a:solidFill>
                  <a:schemeClr val="accent3">
                    <a:lumMod val="50000"/>
                  </a:schemeClr>
                </a:solidFill>
              </a:rPr>
              <a:t>Developed by the University of Toronto</a:t>
            </a:r>
          </a:p>
        </p:txBody>
      </p:sp>
      <p:sp>
        <p:nvSpPr>
          <p:cNvPr id="3" name="Text Placeholder 2">
            <a:extLst>
              <a:ext uri="{FF2B5EF4-FFF2-40B4-BE49-F238E27FC236}">
                <a16:creationId xmlns:a16="http://schemas.microsoft.com/office/drawing/2014/main" id="{8F65CC1C-F984-44CF-88FF-C3ECDD06C31D}"/>
              </a:ext>
            </a:extLst>
          </p:cNvPr>
          <p:cNvSpPr txBox="1">
            <a:spLocks/>
          </p:cNvSpPr>
          <p:nvPr/>
        </p:nvSpPr>
        <p:spPr>
          <a:xfrm>
            <a:off x="787542" y="4211251"/>
            <a:ext cx="6997462" cy="357673"/>
          </a:xfrm>
          <a:prstGeom prst="rect">
            <a:avLst/>
          </a:prstGeom>
          <a:solidFill>
            <a:schemeClr val="accent1">
              <a:lumMod val="20000"/>
              <a:lumOff val="80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0" indent="0">
              <a:buSzPct val="100000"/>
              <a:buNone/>
            </a:pPr>
            <a:r>
              <a:rPr lang="en-US" sz="1200" dirty="0">
                <a:solidFill>
                  <a:schemeClr val="dk1"/>
                </a:solidFill>
                <a:latin typeface="+mn-lt"/>
                <a:cs typeface="Calibri"/>
                <a:sym typeface="Calibri"/>
              </a:rPr>
              <a:t>Nice new tool to identify where resources targeting air pollution could improve equity within a city. </a:t>
            </a:r>
          </a:p>
          <a:p>
            <a:pPr marL="0" indent="0">
              <a:buSzPct val="100000"/>
              <a:buNone/>
            </a:pPr>
            <a:endParaRPr lang="en-US" sz="1000" dirty="0">
              <a:solidFill>
                <a:schemeClr val="dk1"/>
              </a:solidFill>
              <a:latin typeface="+mn-lt"/>
              <a:cs typeface="Calibri"/>
              <a:sym typeface="Calibri"/>
            </a:endParaRPr>
          </a:p>
        </p:txBody>
      </p:sp>
      <p:grpSp>
        <p:nvGrpSpPr>
          <p:cNvPr id="33" name="Group 32">
            <a:extLst>
              <a:ext uri="{FF2B5EF4-FFF2-40B4-BE49-F238E27FC236}">
                <a16:creationId xmlns:a16="http://schemas.microsoft.com/office/drawing/2014/main" id="{0561A345-3568-FF6A-7C5D-919F52C0CF24}"/>
              </a:ext>
            </a:extLst>
          </p:cNvPr>
          <p:cNvGrpSpPr/>
          <p:nvPr/>
        </p:nvGrpSpPr>
        <p:grpSpPr>
          <a:xfrm>
            <a:off x="3310221" y="2643095"/>
            <a:ext cx="3111162" cy="1157642"/>
            <a:chOff x="3310221" y="2643095"/>
            <a:chExt cx="3111162" cy="1157642"/>
          </a:xfrm>
        </p:grpSpPr>
        <p:sp>
          <p:nvSpPr>
            <p:cNvPr id="10" name="TextBox 9">
              <a:extLst>
                <a:ext uri="{FF2B5EF4-FFF2-40B4-BE49-F238E27FC236}">
                  <a16:creationId xmlns:a16="http://schemas.microsoft.com/office/drawing/2014/main" id="{5CD1CC6E-CD3C-282F-9722-7B4012FB3BCA}"/>
                </a:ext>
              </a:extLst>
            </p:cNvPr>
            <p:cNvSpPr txBox="1"/>
            <p:nvPr/>
          </p:nvSpPr>
          <p:spPr>
            <a:xfrm>
              <a:off x="4048753" y="3031296"/>
              <a:ext cx="2372630" cy="769441"/>
            </a:xfrm>
            <a:prstGeom prst="rect">
              <a:avLst/>
            </a:prstGeom>
            <a:solidFill>
              <a:schemeClr val="lt1"/>
            </a:solidFill>
          </p:spPr>
          <p:txBody>
            <a:bodyPr wrap="square" rtlCol="0">
              <a:spAutoFit/>
            </a:bodyPr>
            <a:lstStyle/>
            <a:p>
              <a:r>
                <a:rPr lang="en-CA" sz="1100" b="1" dirty="0"/>
                <a:t>Identifies areas in the city where additional air pollution reduction efforts would improve equity for low-income individuals.</a:t>
              </a:r>
            </a:p>
          </p:txBody>
        </p:sp>
        <p:cxnSp>
          <p:nvCxnSpPr>
            <p:cNvPr id="13" name="Straight Arrow Connector 12">
              <a:extLst>
                <a:ext uri="{FF2B5EF4-FFF2-40B4-BE49-F238E27FC236}">
                  <a16:creationId xmlns:a16="http://schemas.microsoft.com/office/drawing/2014/main" id="{9161A4E1-6708-8162-49DA-695003404A01}"/>
                </a:ext>
              </a:extLst>
            </p:cNvPr>
            <p:cNvCxnSpPr>
              <a:cxnSpLocks/>
              <a:stCxn id="10" idx="1"/>
            </p:cNvCxnSpPr>
            <p:nvPr/>
          </p:nvCxnSpPr>
          <p:spPr>
            <a:xfrm flipH="1" flipV="1">
              <a:off x="3310221" y="2643095"/>
              <a:ext cx="738532" cy="7729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5" name="Rectangle 24">
            <a:extLst>
              <a:ext uri="{FF2B5EF4-FFF2-40B4-BE49-F238E27FC236}">
                <a16:creationId xmlns:a16="http://schemas.microsoft.com/office/drawing/2014/main" id="{FB76240E-01A8-B4B5-6752-455C1E893194}"/>
              </a:ext>
            </a:extLst>
          </p:cNvPr>
          <p:cNvSpPr/>
          <p:nvPr/>
        </p:nvSpPr>
        <p:spPr>
          <a:xfrm>
            <a:off x="38100" y="2869307"/>
            <a:ext cx="1287463" cy="1109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2" name="Group 31">
            <a:extLst>
              <a:ext uri="{FF2B5EF4-FFF2-40B4-BE49-F238E27FC236}">
                <a16:creationId xmlns:a16="http://schemas.microsoft.com/office/drawing/2014/main" id="{CD79AA71-58A4-663D-FA1E-781AA7779261}"/>
              </a:ext>
            </a:extLst>
          </p:cNvPr>
          <p:cNvGrpSpPr/>
          <p:nvPr/>
        </p:nvGrpSpPr>
        <p:grpSpPr>
          <a:xfrm>
            <a:off x="1" y="1323975"/>
            <a:ext cx="1860246" cy="2741159"/>
            <a:chOff x="1" y="1323975"/>
            <a:chExt cx="1860246" cy="2741159"/>
          </a:xfrm>
        </p:grpSpPr>
        <p:sp>
          <p:nvSpPr>
            <p:cNvPr id="24" name="Rectangle 23">
              <a:extLst>
                <a:ext uri="{FF2B5EF4-FFF2-40B4-BE49-F238E27FC236}">
                  <a16:creationId xmlns:a16="http://schemas.microsoft.com/office/drawing/2014/main" id="{2081C1A6-C941-3DB1-163C-E45C5DC8D91B}"/>
                </a:ext>
              </a:extLst>
            </p:cNvPr>
            <p:cNvSpPr/>
            <p:nvPr/>
          </p:nvSpPr>
          <p:spPr>
            <a:xfrm rot="16200000">
              <a:off x="-103980" y="1427956"/>
              <a:ext cx="1495425" cy="1287464"/>
            </a:xfrm>
            <a:prstGeom prst="rect">
              <a:avLst/>
            </a:prstGeom>
            <a:noFill/>
            <a:ln>
              <a:solidFill>
                <a:srgbClr val="0033C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rgbClr val="0033CC"/>
                  </a:solidFill>
                </a:rPr>
                <a:t>Combining </a:t>
              </a:r>
            </a:p>
            <a:p>
              <a:pPr algn="ctr"/>
              <a:endParaRPr lang="en-CA" dirty="0"/>
            </a:p>
            <a:p>
              <a:pPr algn="ctr"/>
              <a:endParaRPr lang="en-CA" dirty="0"/>
            </a:p>
            <a:p>
              <a:pPr algn="ctr"/>
              <a:endParaRPr lang="en-CA" dirty="0"/>
            </a:p>
            <a:p>
              <a:pPr algn="ctr"/>
              <a:endParaRPr lang="en-CA" dirty="0"/>
            </a:p>
            <a:p>
              <a:pPr algn="ctr"/>
              <a:endParaRPr lang="en-CA" dirty="0"/>
            </a:p>
          </p:txBody>
        </p:sp>
        <p:sp>
          <p:nvSpPr>
            <p:cNvPr id="26" name="Text Placeholder 2">
              <a:extLst>
                <a:ext uri="{FF2B5EF4-FFF2-40B4-BE49-F238E27FC236}">
                  <a16:creationId xmlns:a16="http://schemas.microsoft.com/office/drawing/2014/main" id="{7270FC70-9C2E-FDAD-9324-23AAA2F869CC}"/>
                </a:ext>
              </a:extLst>
            </p:cNvPr>
            <p:cNvSpPr txBox="1">
              <a:spLocks/>
            </p:cNvSpPr>
            <p:nvPr/>
          </p:nvSpPr>
          <p:spPr>
            <a:xfrm>
              <a:off x="7074" y="2885893"/>
              <a:ext cx="1853173" cy="1179241"/>
            </a:xfrm>
            <a:prstGeom prst="rect">
              <a:avLst/>
            </a:prstGeom>
            <a:solidFill>
              <a:schemeClr val="lt1"/>
            </a:solid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buSzPct val="100000"/>
                <a:buNone/>
              </a:pPr>
              <a:r>
                <a:rPr lang="en-CA" sz="1100" b="1" dirty="0"/>
                <a:t>Combining air quality data </a:t>
              </a:r>
              <a:r>
                <a:rPr lang="en-CA" sz="1100" dirty="0"/>
                <a:t>with </a:t>
              </a:r>
              <a:r>
                <a:rPr lang="en-CA" sz="1100" b="1" dirty="0"/>
                <a:t>socio-economic information (e.g. low-income) </a:t>
              </a:r>
              <a:r>
                <a:rPr lang="en-CA" sz="1100" dirty="0"/>
                <a:t>to provide additional </a:t>
              </a:r>
              <a:r>
                <a:rPr lang="en-CA" sz="1100" b="1" dirty="0"/>
                <a:t>insights on inequity </a:t>
              </a:r>
              <a:r>
                <a:rPr lang="en-CA" sz="1100" dirty="0"/>
                <a:t>across a </a:t>
              </a:r>
              <a:r>
                <a:rPr lang="en-CA" sz="1100" b="1" dirty="0"/>
                <a:t>city</a:t>
              </a:r>
              <a:r>
                <a:rPr lang="en-CA" sz="1100" dirty="0"/>
                <a:t>. </a:t>
              </a:r>
            </a:p>
          </p:txBody>
        </p:sp>
      </p:grpSp>
    </p:spTree>
    <p:extLst>
      <p:ext uri="{BB962C8B-B14F-4D97-AF65-F5344CB8AC3E}">
        <p14:creationId xmlns:p14="http://schemas.microsoft.com/office/powerpoint/2010/main" val="203308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509;p3">
            <a:extLst>
              <a:ext uri="{FF2B5EF4-FFF2-40B4-BE49-F238E27FC236}">
                <a16:creationId xmlns:a16="http://schemas.microsoft.com/office/drawing/2014/main" id="{D886B7BC-7474-5724-9663-1940C12D0838}"/>
              </a:ext>
            </a:extLst>
          </p:cNvPr>
          <p:cNvSpPr/>
          <p:nvPr/>
        </p:nvSpPr>
        <p:spPr>
          <a:xfrm>
            <a:off x="282221" y="4681066"/>
            <a:ext cx="8633179" cy="1159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BD35F3E7-4739-B8A2-0EDC-CAB626CE637F}"/>
              </a:ext>
            </a:extLst>
          </p:cNvPr>
          <p:cNvSpPr>
            <a:spLocks noGrp="1"/>
          </p:cNvSpPr>
          <p:nvPr>
            <p:ph type="title"/>
          </p:nvPr>
        </p:nvSpPr>
        <p:spPr>
          <a:xfrm>
            <a:off x="1000764" y="102393"/>
            <a:ext cx="7838436" cy="446484"/>
          </a:xfrm>
        </p:spPr>
        <p:txBody>
          <a:bodyPr>
            <a:normAutofit fontScale="90000"/>
          </a:bodyPr>
          <a:lstStyle/>
          <a:p>
            <a:r>
              <a:rPr lang="en-CA" dirty="0"/>
              <a:t>Air Quality and Health:  </a:t>
            </a:r>
            <a:r>
              <a:rPr lang="en-CA" dirty="0" err="1"/>
              <a:t>HealthyPlace.City</a:t>
            </a:r>
            <a:r>
              <a:rPr lang="en-CA" dirty="0"/>
              <a:t> </a:t>
            </a:r>
          </a:p>
        </p:txBody>
      </p:sp>
      <p:sp>
        <p:nvSpPr>
          <p:cNvPr id="4" name="Slide Number Placeholder 3">
            <a:extLst>
              <a:ext uri="{FF2B5EF4-FFF2-40B4-BE49-F238E27FC236}">
                <a16:creationId xmlns:a16="http://schemas.microsoft.com/office/drawing/2014/main" id="{A55C6FC3-D830-3431-F9B3-8141EAA60E7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14</a:t>
            </a:fld>
            <a:endParaRPr lang="en-US"/>
          </a:p>
        </p:txBody>
      </p:sp>
      <p:sp>
        <p:nvSpPr>
          <p:cNvPr id="5" name="TextBox 4">
            <a:extLst>
              <a:ext uri="{FF2B5EF4-FFF2-40B4-BE49-F238E27FC236}">
                <a16:creationId xmlns:a16="http://schemas.microsoft.com/office/drawing/2014/main" id="{CF3416AD-DDCA-B20D-7424-744AB5EEE4EE}"/>
              </a:ext>
            </a:extLst>
          </p:cNvPr>
          <p:cNvSpPr txBox="1"/>
          <p:nvPr/>
        </p:nvSpPr>
        <p:spPr>
          <a:xfrm>
            <a:off x="2643448" y="4311966"/>
            <a:ext cx="2621507" cy="246221"/>
          </a:xfrm>
          <a:prstGeom prst="rect">
            <a:avLst/>
          </a:prstGeom>
          <a:noFill/>
        </p:spPr>
        <p:txBody>
          <a:bodyPr wrap="square" rtlCol="0">
            <a:spAutoFit/>
          </a:bodyPr>
          <a:lstStyle/>
          <a:p>
            <a:r>
              <a:rPr lang="en-CA" sz="1000" i="1" dirty="0">
                <a:solidFill>
                  <a:srgbClr val="00B050"/>
                </a:solidFill>
              </a:rPr>
              <a:t>Sources:  </a:t>
            </a:r>
            <a:r>
              <a:rPr lang="en-CA" sz="1000" i="1" dirty="0">
                <a:solidFill>
                  <a:srgbClr val="00B050"/>
                </a:solidFill>
                <a:hlinkClick r:id="rId2">
                  <a:extLst>
                    <a:ext uri="{A12FA001-AC4F-418D-AE19-62706E023703}">
                      <ahyp:hlinkClr xmlns:ahyp="http://schemas.microsoft.com/office/drawing/2018/hyperlinkcolor" val="tx"/>
                    </a:ext>
                  </a:extLst>
                </a:hlinkClick>
              </a:rPr>
              <a:t>https://healthyplace.city/</a:t>
            </a:r>
            <a:r>
              <a:rPr lang="en-CA" sz="1000" i="1" dirty="0">
                <a:solidFill>
                  <a:srgbClr val="00B050"/>
                </a:solidFill>
              </a:rPr>
              <a:t>  </a:t>
            </a:r>
          </a:p>
        </p:txBody>
      </p:sp>
      <p:pic>
        <p:nvPicPr>
          <p:cNvPr id="7" name="Picture 6">
            <a:extLst>
              <a:ext uri="{FF2B5EF4-FFF2-40B4-BE49-F238E27FC236}">
                <a16:creationId xmlns:a16="http://schemas.microsoft.com/office/drawing/2014/main" id="{0D95DDE9-F594-628E-5F6F-481BA982C346}"/>
              </a:ext>
            </a:extLst>
          </p:cNvPr>
          <p:cNvPicPr>
            <a:picLocks noChangeAspect="1"/>
          </p:cNvPicPr>
          <p:nvPr/>
        </p:nvPicPr>
        <p:blipFill>
          <a:blip r:embed="rId3"/>
          <a:stretch>
            <a:fillRect/>
          </a:stretch>
        </p:blipFill>
        <p:spPr>
          <a:xfrm>
            <a:off x="6522493" y="4594624"/>
            <a:ext cx="2621507" cy="541067"/>
          </a:xfrm>
          <a:prstGeom prst="rect">
            <a:avLst/>
          </a:prstGeom>
        </p:spPr>
      </p:pic>
      <p:sp>
        <p:nvSpPr>
          <p:cNvPr id="8" name="Explosion: 14 Points 7">
            <a:extLst>
              <a:ext uri="{FF2B5EF4-FFF2-40B4-BE49-F238E27FC236}">
                <a16:creationId xmlns:a16="http://schemas.microsoft.com/office/drawing/2014/main" id="{C447AF5E-5370-B8F7-AC59-8E14E093F4CE}"/>
              </a:ext>
            </a:extLst>
          </p:cNvPr>
          <p:cNvSpPr/>
          <p:nvPr/>
        </p:nvSpPr>
        <p:spPr>
          <a:xfrm rot="296850">
            <a:off x="7053610" y="-54508"/>
            <a:ext cx="2059460" cy="806245"/>
          </a:xfrm>
          <a:prstGeom prst="irregularSeal2">
            <a:avLst/>
          </a:prstGeom>
          <a:solidFill>
            <a:srgbClr val="FFFF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000" b="1" dirty="0">
                <a:solidFill>
                  <a:schemeClr val="tx1"/>
                </a:solidFill>
              </a:rPr>
              <a:t>New Application</a:t>
            </a:r>
          </a:p>
        </p:txBody>
      </p:sp>
      <p:pic>
        <p:nvPicPr>
          <p:cNvPr id="6" name="Picture 5">
            <a:extLst>
              <a:ext uri="{FF2B5EF4-FFF2-40B4-BE49-F238E27FC236}">
                <a16:creationId xmlns:a16="http://schemas.microsoft.com/office/drawing/2014/main" id="{8C048DCB-9B05-1688-07B0-36F23BDD9580}"/>
              </a:ext>
            </a:extLst>
          </p:cNvPr>
          <p:cNvPicPr>
            <a:picLocks noChangeAspect="1"/>
          </p:cNvPicPr>
          <p:nvPr/>
        </p:nvPicPr>
        <p:blipFill>
          <a:blip r:embed="rId4"/>
          <a:stretch>
            <a:fillRect/>
          </a:stretch>
        </p:blipFill>
        <p:spPr>
          <a:xfrm>
            <a:off x="644374" y="4594622"/>
            <a:ext cx="520606" cy="541067"/>
          </a:xfrm>
          <a:prstGeom prst="rect">
            <a:avLst/>
          </a:prstGeom>
        </p:spPr>
      </p:pic>
      <p:pic>
        <p:nvPicPr>
          <p:cNvPr id="12" name="Picture 11" descr="A screenshot of a map&#10;&#10;Description automatically generated">
            <a:extLst>
              <a:ext uri="{FF2B5EF4-FFF2-40B4-BE49-F238E27FC236}">
                <a16:creationId xmlns:a16="http://schemas.microsoft.com/office/drawing/2014/main" id="{704179D2-6DC9-CE65-150B-3BC61F05B657}"/>
              </a:ext>
            </a:extLst>
          </p:cNvPr>
          <p:cNvPicPr>
            <a:picLocks noChangeAspect="1"/>
          </p:cNvPicPr>
          <p:nvPr/>
        </p:nvPicPr>
        <p:blipFill>
          <a:blip r:embed="rId5"/>
          <a:stretch>
            <a:fillRect/>
          </a:stretch>
        </p:blipFill>
        <p:spPr>
          <a:xfrm>
            <a:off x="118935" y="832064"/>
            <a:ext cx="6009802" cy="3510150"/>
          </a:xfrm>
          <a:prstGeom prst="rect">
            <a:avLst/>
          </a:prstGeom>
        </p:spPr>
      </p:pic>
      <p:sp>
        <p:nvSpPr>
          <p:cNvPr id="13" name="TextBox 12">
            <a:extLst>
              <a:ext uri="{FF2B5EF4-FFF2-40B4-BE49-F238E27FC236}">
                <a16:creationId xmlns:a16="http://schemas.microsoft.com/office/drawing/2014/main" id="{432F4B16-44A3-1DF0-E586-FA8F7EDB36B9}"/>
              </a:ext>
            </a:extLst>
          </p:cNvPr>
          <p:cNvSpPr txBox="1"/>
          <p:nvPr/>
        </p:nvSpPr>
        <p:spPr>
          <a:xfrm>
            <a:off x="6178110" y="877647"/>
            <a:ext cx="2829436" cy="1661993"/>
          </a:xfrm>
          <a:prstGeom prst="rect">
            <a:avLst/>
          </a:prstGeom>
          <a:noFill/>
          <a:ln>
            <a:solidFill>
              <a:schemeClr val="accent1">
                <a:shade val="15000"/>
              </a:schemeClr>
            </a:solidFill>
          </a:ln>
        </p:spPr>
        <p:txBody>
          <a:bodyPr wrap="square" rtlCol="0">
            <a:spAutoFit/>
          </a:bodyPr>
          <a:lstStyle/>
          <a:p>
            <a:r>
              <a:rPr lang="en-US" sz="1200" dirty="0"/>
              <a:t>Tool assigns </a:t>
            </a:r>
            <a:r>
              <a:rPr lang="en-US" sz="1200" b="1" dirty="0"/>
              <a:t>scores</a:t>
            </a:r>
            <a:r>
              <a:rPr lang="en-US" sz="1200" dirty="0"/>
              <a:t> for multiple health-related </a:t>
            </a:r>
            <a:r>
              <a:rPr lang="en-US" sz="1200" b="1" dirty="0"/>
              <a:t>built environment factors</a:t>
            </a:r>
            <a:r>
              <a:rPr lang="en-US" sz="1200" dirty="0"/>
              <a:t> in communities </a:t>
            </a:r>
            <a:r>
              <a:rPr lang="en-US" sz="1200" i="1" dirty="0">
                <a:solidFill>
                  <a:schemeClr val="tx1">
                    <a:lumMod val="50000"/>
                    <a:lumOff val="50000"/>
                  </a:schemeClr>
                </a:solidFill>
              </a:rPr>
              <a:t>(&gt;1000 persons &amp; 400 people / km</a:t>
            </a:r>
            <a:r>
              <a:rPr lang="en-US" sz="1200" i="1" baseline="30000" dirty="0">
                <a:solidFill>
                  <a:schemeClr val="tx1">
                    <a:lumMod val="50000"/>
                    <a:lumOff val="50000"/>
                  </a:schemeClr>
                </a:solidFill>
              </a:rPr>
              <a:t>2</a:t>
            </a:r>
            <a:r>
              <a:rPr lang="en-US" sz="1200" dirty="0">
                <a:solidFill>
                  <a:schemeClr val="tx1">
                    <a:lumMod val="50000"/>
                    <a:lumOff val="50000"/>
                  </a:schemeClr>
                </a:solidFill>
              </a:rPr>
              <a:t>) </a:t>
            </a:r>
            <a:r>
              <a:rPr lang="en-US" sz="1200" dirty="0"/>
              <a:t>across Canada</a:t>
            </a:r>
          </a:p>
          <a:p>
            <a:pPr marL="285750" indent="-285750">
              <a:buFont typeface="Arial" panose="020B0604020202020204" pitchFamily="34" charset="0"/>
              <a:buChar char="•"/>
            </a:pPr>
            <a:r>
              <a:rPr lang="en-US" sz="1050" b="1" dirty="0"/>
              <a:t>Low score </a:t>
            </a:r>
            <a:r>
              <a:rPr lang="en-US" sz="1050" dirty="0"/>
              <a:t>(e.g. high air pollution, less access to parks)</a:t>
            </a:r>
          </a:p>
          <a:p>
            <a:pPr marL="285750" indent="-285750">
              <a:buFont typeface="Arial" panose="020B0604020202020204" pitchFamily="34" charset="0"/>
              <a:buChar char="•"/>
            </a:pPr>
            <a:r>
              <a:rPr lang="en-US" sz="1050" b="1" dirty="0"/>
              <a:t>High score </a:t>
            </a:r>
            <a:r>
              <a:rPr lang="en-US" sz="1050" dirty="0"/>
              <a:t>(e.g. low air pollution, good access to parks)  </a:t>
            </a:r>
          </a:p>
        </p:txBody>
      </p:sp>
      <p:pic>
        <p:nvPicPr>
          <p:cNvPr id="14" name="Picture 13" descr="A close-up of several words">
            <a:extLst>
              <a:ext uri="{FF2B5EF4-FFF2-40B4-BE49-F238E27FC236}">
                <a16:creationId xmlns:a16="http://schemas.microsoft.com/office/drawing/2014/main" id="{EC00B964-ED4A-A1BC-D2BB-28D096E5D23A}"/>
              </a:ext>
            </a:extLst>
          </p:cNvPr>
          <p:cNvPicPr>
            <a:picLocks noChangeAspect="1"/>
          </p:cNvPicPr>
          <p:nvPr/>
        </p:nvPicPr>
        <p:blipFill rotWithShape="1">
          <a:blip r:embed="rId6"/>
          <a:srcRect t="36956" b="40902"/>
          <a:stretch/>
        </p:blipFill>
        <p:spPr>
          <a:xfrm>
            <a:off x="1287463" y="4767263"/>
            <a:ext cx="2857500" cy="291045"/>
          </a:xfrm>
          <a:prstGeom prst="rect">
            <a:avLst/>
          </a:prstGeom>
        </p:spPr>
      </p:pic>
      <p:pic>
        <p:nvPicPr>
          <p:cNvPr id="15" name="Picture 14" descr="A close-up of a logo&#10;&#10;Description automatically generated">
            <a:extLst>
              <a:ext uri="{FF2B5EF4-FFF2-40B4-BE49-F238E27FC236}">
                <a16:creationId xmlns:a16="http://schemas.microsoft.com/office/drawing/2014/main" id="{47EF9646-A273-D1D4-3114-B0FE086E179A}"/>
              </a:ext>
            </a:extLst>
          </p:cNvPr>
          <p:cNvPicPr>
            <a:picLocks noChangeAspect="1"/>
          </p:cNvPicPr>
          <p:nvPr/>
        </p:nvPicPr>
        <p:blipFill>
          <a:blip r:embed="rId7"/>
          <a:stretch>
            <a:fillRect/>
          </a:stretch>
        </p:blipFill>
        <p:spPr>
          <a:xfrm>
            <a:off x="4572001" y="4679129"/>
            <a:ext cx="1763154" cy="439100"/>
          </a:xfrm>
          <a:prstGeom prst="rect">
            <a:avLst/>
          </a:prstGeom>
        </p:spPr>
      </p:pic>
      <p:sp>
        <p:nvSpPr>
          <p:cNvPr id="16" name="TextBox 15">
            <a:extLst>
              <a:ext uri="{FF2B5EF4-FFF2-40B4-BE49-F238E27FC236}">
                <a16:creationId xmlns:a16="http://schemas.microsoft.com/office/drawing/2014/main" id="{3D06A55E-551C-F0BD-20D2-14C0FA98BD6F}"/>
              </a:ext>
            </a:extLst>
          </p:cNvPr>
          <p:cNvSpPr txBox="1"/>
          <p:nvPr/>
        </p:nvSpPr>
        <p:spPr>
          <a:xfrm>
            <a:off x="2337949" y="587858"/>
            <a:ext cx="3349874" cy="276999"/>
          </a:xfrm>
          <a:prstGeom prst="rect">
            <a:avLst/>
          </a:prstGeom>
          <a:noFill/>
        </p:spPr>
        <p:txBody>
          <a:bodyPr wrap="square" rtlCol="0">
            <a:spAutoFit/>
          </a:bodyPr>
          <a:lstStyle/>
          <a:p>
            <a:r>
              <a:rPr lang="en-CA" sz="1200" b="1" i="1" dirty="0">
                <a:solidFill>
                  <a:schemeClr val="accent3">
                    <a:lumMod val="50000"/>
                  </a:schemeClr>
                </a:solidFill>
              </a:rPr>
              <a:t>Developed by the University of Toronto</a:t>
            </a:r>
          </a:p>
        </p:txBody>
      </p:sp>
      <p:sp>
        <p:nvSpPr>
          <p:cNvPr id="17" name="TextBox 16">
            <a:extLst>
              <a:ext uri="{FF2B5EF4-FFF2-40B4-BE49-F238E27FC236}">
                <a16:creationId xmlns:a16="http://schemas.microsoft.com/office/drawing/2014/main" id="{E8498DCC-CED1-0AA9-B016-305B163CB30B}"/>
              </a:ext>
            </a:extLst>
          </p:cNvPr>
          <p:cNvSpPr txBox="1"/>
          <p:nvPr/>
        </p:nvSpPr>
        <p:spPr>
          <a:xfrm>
            <a:off x="6178110" y="2901704"/>
            <a:ext cx="2864473" cy="1169551"/>
          </a:xfrm>
          <a:prstGeom prst="rect">
            <a:avLst/>
          </a:prstGeom>
          <a:solidFill>
            <a:schemeClr val="accent1">
              <a:lumMod val="20000"/>
              <a:lumOff val="80000"/>
            </a:schemeClr>
          </a:solidFill>
        </p:spPr>
        <p:txBody>
          <a:bodyPr wrap="square" rtlCol="0">
            <a:spAutoFit/>
          </a:bodyPr>
          <a:lstStyle/>
          <a:p>
            <a:r>
              <a:rPr lang="en-US" dirty="0"/>
              <a:t>New tool to explore how </a:t>
            </a:r>
            <a:r>
              <a:rPr lang="en-US" b="1" dirty="0"/>
              <a:t>different locations in cities across Canada compare to each</a:t>
            </a:r>
            <a:r>
              <a:rPr lang="en-US" dirty="0"/>
              <a:t> </a:t>
            </a:r>
            <a:r>
              <a:rPr lang="en-US" b="1" dirty="0"/>
              <a:t>other</a:t>
            </a:r>
            <a:r>
              <a:rPr lang="en-US" dirty="0"/>
              <a:t> for a range of different </a:t>
            </a:r>
            <a:r>
              <a:rPr lang="en-US" b="1" dirty="0"/>
              <a:t>health-relevant urban indicators</a:t>
            </a:r>
            <a:r>
              <a:rPr lang="en-US" dirty="0"/>
              <a:t>.</a:t>
            </a:r>
          </a:p>
        </p:txBody>
      </p:sp>
      <p:grpSp>
        <p:nvGrpSpPr>
          <p:cNvPr id="24" name="Group 23">
            <a:extLst>
              <a:ext uri="{FF2B5EF4-FFF2-40B4-BE49-F238E27FC236}">
                <a16:creationId xmlns:a16="http://schemas.microsoft.com/office/drawing/2014/main" id="{949B5C7E-B705-8E29-0BE2-D5B4E7037FDA}"/>
              </a:ext>
            </a:extLst>
          </p:cNvPr>
          <p:cNvGrpSpPr/>
          <p:nvPr/>
        </p:nvGrpSpPr>
        <p:grpSpPr>
          <a:xfrm>
            <a:off x="3752850" y="2800350"/>
            <a:ext cx="2110661" cy="1132692"/>
            <a:chOff x="3752850" y="2800350"/>
            <a:chExt cx="2110661" cy="1132692"/>
          </a:xfrm>
        </p:grpSpPr>
        <p:sp>
          <p:nvSpPr>
            <p:cNvPr id="3" name="TextBox 2">
              <a:extLst>
                <a:ext uri="{FF2B5EF4-FFF2-40B4-BE49-F238E27FC236}">
                  <a16:creationId xmlns:a16="http://schemas.microsoft.com/office/drawing/2014/main" id="{6710E542-576A-0620-9AAA-2E1367BB0A48}"/>
                </a:ext>
              </a:extLst>
            </p:cNvPr>
            <p:cNvSpPr txBox="1"/>
            <p:nvPr/>
          </p:nvSpPr>
          <p:spPr>
            <a:xfrm>
              <a:off x="4596686" y="3071268"/>
              <a:ext cx="1266825" cy="861774"/>
            </a:xfrm>
            <a:prstGeom prst="rect">
              <a:avLst/>
            </a:prstGeom>
            <a:solidFill>
              <a:schemeClr val="lt1"/>
            </a:solidFill>
            <a:ln>
              <a:solidFill>
                <a:schemeClr val="dk1">
                  <a:shade val="95000"/>
                  <a:satMod val="105000"/>
                </a:schemeClr>
              </a:solidFill>
            </a:ln>
          </p:spPr>
          <p:txBody>
            <a:bodyPr wrap="square" rtlCol="0">
              <a:spAutoFit/>
            </a:bodyPr>
            <a:lstStyle/>
            <a:p>
              <a:r>
                <a:rPr lang="en-US" sz="1000" b="1" dirty="0"/>
                <a:t>Fleming College Frost </a:t>
              </a:r>
              <a:r>
                <a:rPr lang="en-US" sz="1000" dirty="0"/>
                <a:t>score of 7/10 is </a:t>
              </a:r>
              <a:r>
                <a:rPr lang="en-US" sz="1000" b="1" dirty="0"/>
                <a:t>better than most locations across Canada</a:t>
              </a:r>
            </a:p>
          </p:txBody>
        </p:sp>
        <p:cxnSp>
          <p:nvCxnSpPr>
            <p:cNvPr id="11" name="Straight Arrow Connector 10">
              <a:extLst>
                <a:ext uri="{FF2B5EF4-FFF2-40B4-BE49-F238E27FC236}">
                  <a16:creationId xmlns:a16="http://schemas.microsoft.com/office/drawing/2014/main" id="{1C2F73D1-32EB-A2C0-7C17-1F2E69D764B1}"/>
                </a:ext>
              </a:extLst>
            </p:cNvPr>
            <p:cNvCxnSpPr/>
            <p:nvPr/>
          </p:nvCxnSpPr>
          <p:spPr>
            <a:xfrm flipH="1" flipV="1">
              <a:off x="3752850" y="2800350"/>
              <a:ext cx="843836" cy="701805"/>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C30029B0-3E4D-098F-1E38-008E3F62B095}"/>
              </a:ext>
            </a:extLst>
          </p:cNvPr>
          <p:cNvGrpSpPr/>
          <p:nvPr/>
        </p:nvGrpSpPr>
        <p:grpSpPr>
          <a:xfrm>
            <a:off x="1905260" y="877647"/>
            <a:ext cx="1752340" cy="753469"/>
            <a:chOff x="1905260" y="877647"/>
            <a:chExt cx="1752340" cy="753469"/>
          </a:xfrm>
        </p:grpSpPr>
        <p:sp>
          <p:nvSpPr>
            <p:cNvPr id="9" name="TextBox 8">
              <a:extLst>
                <a:ext uri="{FF2B5EF4-FFF2-40B4-BE49-F238E27FC236}">
                  <a16:creationId xmlns:a16="http://schemas.microsoft.com/office/drawing/2014/main" id="{971E8316-2247-5468-E38D-32094C5F0E26}"/>
                </a:ext>
              </a:extLst>
            </p:cNvPr>
            <p:cNvSpPr txBox="1"/>
            <p:nvPr/>
          </p:nvSpPr>
          <p:spPr>
            <a:xfrm>
              <a:off x="1905260" y="877647"/>
              <a:ext cx="1333240" cy="707886"/>
            </a:xfrm>
            <a:prstGeom prst="rect">
              <a:avLst/>
            </a:prstGeom>
            <a:solidFill>
              <a:schemeClr val="lt1"/>
            </a:solidFill>
            <a:ln>
              <a:solidFill>
                <a:schemeClr val="dk1">
                  <a:shade val="95000"/>
                  <a:satMod val="105000"/>
                </a:schemeClr>
              </a:solidFill>
            </a:ln>
          </p:spPr>
          <p:txBody>
            <a:bodyPr wrap="square" rtlCol="0">
              <a:spAutoFit/>
            </a:bodyPr>
            <a:lstStyle/>
            <a:p>
              <a:r>
                <a:rPr lang="en-US" sz="1000" b="1" dirty="0"/>
                <a:t>Lindsay downtown </a:t>
              </a:r>
              <a:r>
                <a:rPr lang="en-US" sz="1000" dirty="0"/>
                <a:t>score of 3/10 (</a:t>
              </a:r>
              <a:r>
                <a:rPr lang="en-US" sz="1000" b="1" dirty="0"/>
                <a:t>worse than most locations</a:t>
              </a:r>
              <a:r>
                <a:rPr lang="en-US" sz="1000" dirty="0"/>
                <a:t>)</a:t>
              </a:r>
            </a:p>
          </p:txBody>
        </p:sp>
        <p:cxnSp>
          <p:nvCxnSpPr>
            <p:cNvPr id="19" name="Straight Arrow Connector 18">
              <a:extLst>
                <a:ext uri="{FF2B5EF4-FFF2-40B4-BE49-F238E27FC236}">
                  <a16:creationId xmlns:a16="http://schemas.microsoft.com/office/drawing/2014/main" id="{65A41E00-2545-629A-4A48-B74EE0B54F7B}"/>
                </a:ext>
              </a:extLst>
            </p:cNvPr>
            <p:cNvCxnSpPr>
              <a:cxnSpLocks/>
            </p:cNvCxnSpPr>
            <p:nvPr/>
          </p:nvCxnSpPr>
          <p:spPr>
            <a:xfrm>
              <a:off x="3123836" y="1358688"/>
              <a:ext cx="533764" cy="272428"/>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grpSp>
      <p:sp>
        <p:nvSpPr>
          <p:cNvPr id="25" name="Oval 24">
            <a:extLst>
              <a:ext uri="{FF2B5EF4-FFF2-40B4-BE49-F238E27FC236}">
                <a16:creationId xmlns:a16="http://schemas.microsoft.com/office/drawing/2014/main" id="{E29D9A57-60E6-F570-4B7A-6850EEBBC2B4}"/>
              </a:ext>
            </a:extLst>
          </p:cNvPr>
          <p:cNvSpPr/>
          <p:nvPr/>
        </p:nvSpPr>
        <p:spPr>
          <a:xfrm>
            <a:off x="109410" y="2299677"/>
            <a:ext cx="1662240" cy="352426"/>
          </a:xfrm>
          <a:prstGeom prst="ellipse">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2455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7EAD0-C4A7-18A9-D1F7-D8A6CCF67D5F}"/>
              </a:ext>
            </a:extLst>
          </p:cNvPr>
          <p:cNvSpPr>
            <a:spLocks noGrp="1"/>
          </p:cNvSpPr>
          <p:nvPr>
            <p:ph type="title"/>
          </p:nvPr>
        </p:nvSpPr>
        <p:spPr>
          <a:xfrm>
            <a:off x="166698" y="1171575"/>
            <a:ext cx="8534559" cy="1847850"/>
          </a:xfrm>
        </p:spPr>
        <p:txBody>
          <a:bodyPr>
            <a:normAutofit/>
          </a:bodyPr>
          <a:lstStyle/>
          <a:p>
            <a:pPr algn="ctr"/>
            <a:r>
              <a:rPr lang="en-US" dirty="0"/>
              <a:t>ECCC Air quality research and applications examples:</a:t>
            </a:r>
            <a:br>
              <a:rPr lang="en-US" dirty="0"/>
            </a:br>
            <a:br>
              <a:rPr lang="en-US" dirty="0"/>
            </a:br>
            <a:r>
              <a:rPr lang="en-US" sz="2000" dirty="0"/>
              <a:t>Emissions inventories and air quality modelling</a:t>
            </a:r>
            <a:br>
              <a:rPr lang="en-US" sz="2000" dirty="0"/>
            </a:br>
            <a:endParaRPr lang="en-CA" sz="2000" dirty="0"/>
          </a:p>
        </p:txBody>
      </p:sp>
      <p:sp>
        <p:nvSpPr>
          <p:cNvPr id="4" name="Slide Number Placeholder 3">
            <a:extLst>
              <a:ext uri="{FF2B5EF4-FFF2-40B4-BE49-F238E27FC236}">
                <a16:creationId xmlns:a16="http://schemas.microsoft.com/office/drawing/2014/main" id="{E7434D41-7050-C147-1DD1-5F856194DEA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15</a:t>
            </a:fld>
            <a:endParaRPr lang="en-US"/>
          </a:p>
        </p:txBody>
      </p:sp>
    </p:spTree>
    <p:extLst>
      <p:ext uri="{BB962C8B-B14F-4D97-AF65-F5344CB8AC3E}">
        <p14:creationId xmlns:p14="http://schemas.microsoft.com/office/powerpoint/2010/main" val="1641754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7060E-D6EE-E211-497F-A299E13D43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A602CA-9EEE-E6A4-8D01-0393946855CB}"/>
              </a:ext>
            </a:extLst>
          </p:cNvPr>
          <p:cNvSpPr>
            <a:spLocks noGrp="1"/>
          </p:cNvSpPr>
          <p:nvPr>
            <p:ph type="title"/>
          </p:nvPr>
        </p:nvSpPr>
        <p:spPr>
          <a:xfrm>
            <a:off x="304641" y="102393"/>
            <a:ext cx="8534559" cy="380891"/>
          </a:xfrm>
        </p:spPr>
        <p:txBody>
          <a:bodyPr>
            <a:normAutofit fontScale="90000"/>
          </a:bodyPr>
          <a:lstStyle/>
          <a:p>
            <a:pPr algn="ctr"/>
            <a:r>
              <a:rPr lang="en-CA" dirty="0"/>
              <a:t>Emissions Preparation for Air Quality Modelling/Forecasts</a:t>
            </a:r>
          </a:p>
        </p:txBody>
      </p:sp>
      <p:sp>
        <p:nvSpPr>
          <p:cNvPr id="4" name="Slide Number Placeholder 3">
            <a:extLst>
              <a:ext uri="{FF2B5EF4-FFF2-40B4-BE49-F238E27FC236}">
                <a16:creationId xmlns:a16="http://schemas.microsoft.com/office/drawing/2014/main" id="{D98747BF-279F-3207-061E-135C35A899F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16</a:t>
            </a:fld>
            <a:endParaRPr lang="en-US"/>
          </a:p>
        </p:txBody>
      </p:sp>
      <p:sp>
        <p:nvSpPr>
          <p:cNvPr id="5" name="TextBox 4">
            <a:extLst>
              <a:ext uri="{FF2B5EF4-FFF2-40B4-BE49-F238E27FC236}">
                <a16:creationId xmlns:a16="http://schemas.microsoft.com/office/drawing/2014/main" id="{DDAC70D8-0BFB-D22C-BAED-EA34C130DB9E}"/>
              </a:ext>
            </a:extLst>
          </p:cNvPr>
          <p:cNvSpPr txBox="1"/>
          <p:nvPr/>
        </p:nvSpPr>
        <p:spPr>
          <a:xfrm>
            <a:off x="1051490" y="4794886"/>
            <a:ext cx="7581233" cy="246221"/>
          </a:xfrm>
          <a:prstGeom prst="rect">
            <a:avLst/>
          </a:prstGeom>
          <a:noFill/>
        </p:spPr>
        <p:txBody>
          <a:bodyPr wrap="square" rtlCol="0">
            <a:spAutoFit/>
          </a:bodyPr>
          <a:lstStyle/>
          <a:p>
            <a:r>
              <a:rPr lang="en-CA" sz="1000" i="1" dirty="0">
                <a:solidFill>
                  <a:srgbClr val="00B050"/>
                </a:solidFill>
              </a:rPr>
              <a:t>Provided by : Inputs from Dr Junhua Zhang (ECCC)</a:t>
            </a:r>
          </a:p>
        </p:txBody>
      </p:sp>
      <p:sp>
        <p:nvSpPr>
          <p:cNvPr id="7" name="Flowchart: Process 6">
            <a:extLst>
              <a:ext uri="{FF2B5EF4-FFF2-40B4-BE49-F238E27FC236}">
                <a16:creationId xmlns:a16="http://schemas.microsoft.com/office/drawing/2014/main" id="{C63CCA77-A3C4-6E68-2D7D-C8C329FBFB2A}"/>
              </a:ext>
            </a:extLst>
          </p:cNvPr>
          <p:cNvSpPr/>
          <p:nvPr/>
        </p:nvSpPr>
        <p:spPr>
          <a:xfrm>
            <a:off x="7014210" y="1951946"/>
            <a:ext cx="1939290" cy="909460"/>
          </a:xfrm>
          <a:prstGeom prst="flowChartProcess">
            <a:avLst/>
          </a:prstGeom>
          <a:solidFill>
            <a:srgbClr val="FFFFCD"/>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CA" b="1" dirty="0"/>
              <a:t>National Emissions </a:t>
            </a:r>
          </a:p>
          <a:p>
            <a:pPr algn="ctr"/>
            <a:r>
              <a:rPr lang="en-CA" sz="1200" dirty="0"/>
              <a:t>Used in ECCC North American AQ Modelling/Forecasts</a:t>
            </a:r>
          </a:p>
        </p:txBody>
      </p:sp>
      <p:sp>
        <p:nvSpPr>
          <p:cNvPr id="8" name="Flowchart: Alternate Process 7">
            <a:extLst>
              <a:ext uri="{FF2B5EF4-FFF2-40B4-BE49-F238E27FC236}">
                <a16:creationId xmlns:a16="http://schemas.microsoft.com/office/drawing/2014/main" id="{AADD1184-B0C3-CBFD-75E5-116A5666149B}"/>
              </a:ext>
            </a:extLst>
          </p:cNvPr>
          <p:cNvSpPr/>
          <p:nvPr/>
        </p:nvSpPr>
        <p:spPr>
          <a:xfrm>
            <a:off x="4083384" y="2766304"/>
            <a:ext cx="2695610" cy="112014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CA" b="1" dirty="0">
                <a:hlinkClick r:id="rId2"/>
              </a:rPr>
              <a:t>Air Pollutant Emissions Inventory (APEI)</a:t>
            </a:r>
            <a:endParaRPr lang="en-CA" b="1" dirty="0"/>
          </a:p>
          <a:p>
            <a:pPr algn="ctr"/>
            <a:r>
              <a:rPr lang="en-CA" dirty="0"/>
              <a:t>ECCC’s Canadian national inventory</a:t>
            </a:r>
          </a:p>
        </p:txBody>
      </p:sp>
      <p:sp>
        <p:nvSpPr>
          <p:cNvPr id="9" name="Flowchart: Alternate Process 8">
            <a:extLst>
              <a:ext uri="{FF2B5EF4-FFF2-40B4-BE49-F238E27FC236}">
                <a16:creationId xmlns:a16="http://schemas.microsoft.com/office/drawing/2014/main" id="{B568BDA4-5F90-F5B8-F726-F59E80D2563B}"/>
              </a:ext>
            </a:extLst>
          </p:cNvPr>
          <p:cNvSpPr/>
          <p:nvPr/>
        </p:nvSpPr>
        <p:spPr>
          <a:xfrm>
            <a:off x="4083384" y="1023803"/>
            <a:ext cx="2695611" cy="909460"/>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CA" b="1" dirty="0">
                <a:hlinkClick r:id="rId3"/>
              </a:rPr>
              <a:t>EPA’s Emission Modeling Platforms </a:t>
            </a:r>
            <a:endParaRPr lang="en-US" sz="1400" b="1" dirty="0"/>
          </a:p>
          <a:p>
            <a:pPr algn="ctr"/>
            <a:r>
              <a:rPr lang="en-CA" dirty="0"/>
              <a:t>US and Mexican national inventories</a:t>
            </a:r>
          </a:p>
        </p:txBody>
      </p:sp>
      <p:sp>
        <p:nvSpPr>
          <p:cNvPr id="10" name="Flowchart: Alternate Process 9">
            <a:extLst>
              <a:ext uri="{FF2B5EF4-FFF2-40B4-BE49-F238E27FC236}">
                <a16:creationId xmlns:a16="http://schemas.microsoft.com/office/drawing/2014/main" id="{2E5E7B10-3654-7CD2-3AD3-00798E578869}"/>
              </a:ext>
            </a:extLst>
          </p:cNvPr>
          <p:cNvSpPr/>
          <p:nvPr/>
        </p:nvSpPr>
        <p:spPr>
          <a:xfrm>
            <a:off x="90038" y="1000537"/>
            <a:ext cx="3352800" cy="2073299"/>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CA" b="1" dirty="0">
                <a:hlinkClick r:id="rId4"/>
              </a:rPr>
              <a:t>National pollutant Release Inventory (NPRI)</a:t>
            </a:r>
            <a:r>
              <a:rPr lang="en-CA" b="1" dirty="0"/>
              <a:t> </a:t>
            </a:r>
          </a:p>
          <a:p>
            <a:pPr marL="171450" indent="-171450">
              <a:buFont typeface="Arial" panose="020B0604020202020204" pitchFamily="34" charset="0"/>
              <a:buChar char="•"/>
            </a:pPr>
            <a:r>
              <a:rPr lang="en-CA" sz="1200" dirty="0"/>
              <a:t>Created in </a:t>
            </a:r>
            <a:r>
              <a:rPr lang="en-CA" sz="1200" b="1" dirty="0"/>
              <a:t>1992</a:t>
            </a:r>
            <a:r>
              <a:rPr lang="en-CA" sz="1200" dirty="0"/>
              <a:t> to </a:t>
            </a:r>
            <a:r>
              <a:rPr lang="en-CA" sz="1200" b="1" dirty="0"/>
              <a:t>support</a:t>
            </a:r>
            <a:r>
              <a:rPr lang="en-CA" sz="1200" dirty="0"/>
              <a:t> a wide range of </a:t>
            </a:r>
            <a:r>
              <a:rPr lang="en-CA" sz="1200" b="1" dirty="0"/>
              <a:t>environmental initiatives</a:t>
            </a:r>
            <a:r>
              <a:rPr lang="en-CA" sz="1200" dirty="0"/>
              <a:t>, including </a:t>
            </a:r>
            <a:r>
              <a:rPr lang="en-CA" sz="1200" b="1" dirty="0"/>
              <a:t>air pollution prevention </a:t>
            </a:r>
            <a:r>
              <a:rPr lang="en-CA" sz="1200" dirty="0"/>
              <a:t>and </a:t>
            </a:r>
            <a:r>
              <a:rPr lang="en-CA" sz="1200" b="1" dirty="0"/>
              <a:t>abatement activities</a:t>
            </a:r>
          </a:p>
          <a:p>
            <a:pPr marL="171450" indent="-171450">
              <a:buFont typeface="Arial" panose="020B0604020202020204" pitchFamily="34" charset="0"/>
              <a:buChar char="•"/>
            </a:pPr>
            <a:r>
              <a:rPr lang="en-CA" sz="1200" dirty="0"/>
              <a:t>For</a:t>
            </a:r>
            <a:r>
              <a:rPr lang="en-CA" sz="1200" b="1" dirty="0"/>
              <a:t> specific AQ forecast modelling purposes </a:t>
            </a:r>
            <a:r>
              <a:rPr lang="en-CA" sz="1200" dirty="0"/>
              <a:t>these</a:t>
            </a:r>
            <a:r>
              <a:rPr lang="en-CA" sz="1200" b="1" dirty="0"/>
              <a:t> facility</a:t>
            </a:r>
            <a:r>
              <a:rPr lang="en-CA" sz="1200" dirty="0"/>
              <a:t> reported emissions are allocated to </a:t>
            </a:r>
            <a:r>
              <a:rPr lang="en-CA" sz="1200" b="1" dirty="0"/>
              <a:t>model grid </a:t>
            </a:r>
            <a:r>
              <a:rPr lang="en-CA" sz="1200" dirty="0"/>
              <a:t>based on the </a:t>
            </a:r>
            <a:r>
              <a:rPr lang="en-CA" sz="1200" b="1" dirty="0"/>
              <a:t>location of the NPRI facilities</a:t>
            </a:r>
            <a:r>
              <a:rPr lang="en-CA" sz="1200" dirty="0"/>
              <a:t>.</a:t>
            </a:r>
          </a:p>
        </p:txBody>
      </p:sp>
      <p:sp>
        <p:nvSpPr>
          <p:cNvPr id="11" name="Flowchart: Alternate Process 10">
            <a:extLst>
              <a:ext uri="{FF2B5EF4-FFF2-40B4-BE49-F238E27FC236}">
                <a16:creationId xmlns:a16="http://schemas.microsoft.com/office/drawing/2014/main" id="{098A84FC-DC64-3955-40D4-25AD94B0A0A8}"/>
              </a:ext>
            </a:extLst>
          </p:cNvPr>
          <p:cNvSpPr/>
          <p:nvPr/>
        </p:nvSpPr>
        <p:spPr>
          <a:xfrm>
            <a:off x="106680" y="3238351"/>
            <a:ext cx="3352800" cy="1392020"/>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CA" b="1" dirty="0"/>
              <a:t>ECCC </a:t>
            </a:r>
            <a:r>
              <a:rPr lang="en-CA" dirty="0"/>
              <a:t>in-house </a:t>
            </a:r>
            <a:r>
              <a:rPr lang="en-CA" b="1" dirty="0"/>
              <a:t>area </a:t>
            </a:r>
            <a:r>
              <a:rPr lang="en-CA" dirty="0"/>
              <a:t>and</a:t>
            </a:r>
            <a:r>
              <a:rPr lang="en-CA" b="1" dirty="0"/>
              <a:t> mobile </a:t>
            </a:r>
            <a:r>
              <a:rPr lang="en-CA" dirty="0"/>
              <a:t>source </a:t>
            </a:r>
            <a:r>
              <a:rPr lang="en-CA" b="1" dirty="0"/>
              <a:t>emissions</a:t>
            </a:r>
          </a:p>
          <a:p>
            <a:pPr algn="ctr"/>
            <a:r>
              <a:rPr lang="en-CA" sz="1200" b="1" dirty="0"/>
              <a:t>Area</a:t>
            </a:r>
            <a:r>
              <a:rPr lang="en-CA" sz="1200" dirty="0"/>
              <a:t> and </a:t>
            </a:r>
            <a:r>
              <a:rPr lang="en-CA" sz="1200" b="1" dirty="0"/>
              <a:t>mobile</a:t>
            </a:r>
            <a:r>
              <a:rPr lang="en-CA" sz="1200" dirty="0"/>
              <a:t> emissions are allocated to </a:t>
            </a:r>
            <a:r>
              <a:rPr lang="en-CA" sz="1200" b="1" dirty="0"/>
              <a:t>model grid </a:t>
            </a:r>
            <a:r>
              <a:rPr lang="en-CA" sz="1200" dirty="0"/>
              <a:t>using </a:t>
            </a:r>
            <a:r>
              <a:rPr lang="en-CA" sz="1200" b="1" dirty="0"/>
              <a:t>spatial surrogates </a:t>
            </a:r>
            <a:r>
              <a:rPr lang="en-CA" sz="1200" dirty="0"/>
              <a:t>(e.g. allocating on-road refuel emissions based on the locations of gas stations)</a:t>
            </a:r>
          </a:p>
        </p:txBody>
      </p:sp>
      <p:cxnSp>
        <p:nvCxnSpPr>
          <p:cNvPr id="14" name="Straight Arrow Connector 13">
            <a:extLst>
              <a:ext uri="{FF2B5EF4-FFF2-40B4-BE49-F238E27FC236}">
                <a16:creationId xmlns:a16="http://schemas.microsoft.com/office/drawing/2014/main" id="{4A622CC0-5934-516B-E015-774076F781BA}"/>
              </a:ext>
            </a:extLst>
          </p:cNvPr>
          <p:cNvCxnSpPr>
            <a:stCxn id="9" idx="3"/>
            <a:endCxn id="7" idx="0"/>
          </p:cNvCxnSpPr>
          <p:nvPr/>
        </p:nvCxnSpPr>
        <p:spPr>
          <a:xfrm>
            <a:off x="6778995" y="1478533"/>
            <a:ext cx="1204860" cy="4734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F443C84D-1B93-EEC6-DCE3-91E07F55B869}"/>
              </a:ext>
            </a:extLst>
          </p:cNvPr>
          <p:cNvCxnSpPr>
            <a:stCxn id="8" idx="3"/>
            <a:endCxn id="7" idx="2"/>
          </p:cNvCxnSpPr>
          <p:nvPr/>
        </p:nvCxnSpPr>
        <p:spPr>
          <a:xfrm flipV="1">
            <a:off x="6778994" y="2861406"/>
            <a:ext cx="1204861" cy="46496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0EA40E37-BAC3-5FAA-9C91-459D302625A5}"/>
              </a:ext>
            </a:extLst>
          </p:cNvPr>
          <p:cNvCxnSpPr>
            <a:cxnSpLocks/>
            <a:stCxn id="10" idx="3"/>
          </p:cNvCxnSpPr>
          <p:nvPr/>
        </p:nvCxnSpPr>
        <p:spPr>
          <a:xfrm>
            <a:off x="3442838" y="2037187"/>
            <a:ext cx="623904" cy="8242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636F1B56-A8C2-F426-966B-1DD8A40F49C1}"/>
              </a:ext>
            </a:extLst>
          </p:cNvPr>
          <p:cNvCxnSpPr>
            <a:cxnSpLocks/>
            <a:stCxn id="11" idx="3"/>
          </p:cNvCxnSpPr>
          <p:nvPr/>
        </p:nvCxnSpPr>
        <p:spPr>
          <a:xfrm flipV="1">
            <a:off x="3459480" y="3485440"/>
            <a:ext cx="623904" cy="4489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7" name="Text Placeholder 2">
            <a:extLst>
              <a:ext uri="{FF2B5EF4-FFF2-40B4-BE49-F238E27FC236}">
                <a16:creationId xmlns:a16="http://schemas.microsoft.com/office/drawing/2014/main" id="{EEE92014-1472-8537-4083-4519674FE9BA}"/>
              </a:ext>
            </a:extLst>
          </p:cNvPr>
          <p:cNvSpPr>
            <a:spLocks noGrp="1"/>
          </p:cNvSpPr>
          <p:nvPr>
            <p:ph type="body" idx="1"/>
          </p:nvPr>
        </p:nvSpPr>
        <p:spPr>
          <a:xfrm>
            <a:off x="256309" y="415944"/>
            <a:ext cx="8887691" cy="443344"/>
          </a:xfrm>
        </p:spPr>
        <p:txBody>
          <a:bodyPr/>
          <a:lstStyle/>
          <a:p>
            <a:r>
              <a:rPr lang="en-US" sz="1800" dirty="0"/>
              <a:t>Emissions are one of the </a:t>
            </a:r>
            <a:r>
              <a:rPr lang="en-US" sz="1800" b="1" dirty="0"/>
              <a:t>key inputs </a:t>
            </a:r>
            <a:r>
              <a:rPr lang="en-US" sz="1800" dirty="0"/>
              <a:t>to the </a:t>
            </a:r>
            <a:r>
              <a:rPr lang="en-US" sz="1800" b="1" dirty="0"/>
              <a:t>air quality modeling (forecasting)</a:t>
            </a:r>
          </a:p>
        </p:txBody>
      </p:sp>
    </p:spTree>
    <p:extLst>
      <p:ext uri="{BB962C8B-B14F-4D97-AF65-F5344CB8AC3E}">
        <p14:creationId xmlns:p14="http://schemas.microsoft.com/office/powerpoint/2010/main" val="105993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6DC1A-6D8D-A35E-4B04-EE2E9E437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BCCCF0-7D6E-B9CD-33A3-43BC09BE8B13}"/>
              </a:ext>
            </a:extLst>
          </p:cNvPr>
          <p:cNvSpPr>
            <a:spLocks noGrp="1"/>
          </p:cNvSpPr>
          <p:nvPr>
            <p:ph type="title"/>
          </p:nvPr>
        </p:nvSpPr>
        <p:spPr>
          <a:xfrm>
            <a:off x="304641" y="0"/>
            <a:ext cx="8534559" cy="443345"/>
          </a:xfrm>
        </p:spPr>
        <p:txBody>
          <a:bodyPr>
            <a:normAutofit fontScale="90000"/>
          </a:bodyPr>
          <a:lstStyle/>
          <a:p>
            <a:pPr algn="ctr"/>
            <a:r>
              <a:rPr lang="en-CA" dirty="0"/>
              <a:t>Emissions Preparation for Air Quality Modelling/Forecasts</a:t>
            </a:r>
          </a:p>
        </p:txBody>
      </p:sp>
      <p:sp>
        <p:nvSpPr>
          <p:cNvPr id="4" name="Slide Number Placeholder 3">
            <a:extLst>
              <a:ext uri="{FF2B5EF4-FFF2-40B4-BE49-F238E27FC236}">
                <a16:creationId xmlns:a16="http://schemas.microsoft.com/office/drawing/2014/main" id="{6B31F90D-6CE6-2E83-2C6B-08EB1EF8C9E6}"/>
              </a:ext>
            </a:extLst>
          </p:cNvPr>
          <p:cNvSpPr>
            <a:spLocks noGrp="1"/>
          </p:cNvSpPr>
          <p:nvPr>
            <p:ph type="sldNum" idx="12"/>
          </p:nvPr>
        </p:nvSpPr>
        <p:spPr>
          <a:xfrm>
            <a:off x="199869" y="4521041"/>
            <a:ext cx="982663" cy="290439"/>
          </a:xfrm>
        </p:spPr>
        <p:txBody>
          <a:bodyPr/>
          <a:lstStyle/>
          <a:p>
            <a:pPr marL="0" lvl="0" indent="0" algn="l" rtl="0">
              <a:spcBef>
                <a:spcPts val="0"/>
              </a:spcBef>
              <a:spcAft>
                <a:spcPts val="0"/>
              </a:spcAft>
              <a:buNone/>
            </a:pPr>
            <a:fld id="{00000000-1234-1234-1234-123412341234}" type="slidenum">
              <a:rPr lang="en-US" smtClean="0"/>
              <a:t>17</a:t>
            </a:fld>
            <a:endParaRPr lang="en-US" dirty="0"/>
          </a:p>
        </p:txBody>
      </p:sp>
      <p:pic>
        <p:nvPicPr>
          <p:cNvPr id="65" name="Picture 64">
            <a:extLst>
              <a:ext uri="{FF2B5EF4-FFF2-40B4-BE49-F238E27FC236}">
                <a16:creationId xmlns:a16="http://schemas.microsoft.com/office/drawing/2014/main" id="{40DDDB10-C394-3DF9-22BC-36C194492351}"/>
              </a:ext>
            </a:extLst>
          </p:cNvPr>
          <p:cNvPicPr>
            <a:picLocks noChangeAspect="1"/>
          </p:cNvPicPr>
          <p:nvPr/>
        </p:nvPicPr>
        <p:blipFill>
          <a:blip r:embed="rId2"/>
          <a:stretch>
            <a:fillRect/>
          </a:stretch>
        </p:blipFill>
        <p:spPr>
          <a:xfrm>
            <a:off x="560087" y="834192"/>
            <a:ext cx="7813801" cy="4309307"/>
          </a:xfrm>
          <a:prstGeom prst="rect">
            <a:avLst/>
          </a:prstGeom>
          <a:solidFill>
            <a:schemeClr val="bg1"/>
          </a:solidFill>
        </p:spPr>
      </p:pic>
      <p:sp>
        <p:nvSpPr>
          <p:cNvPr id="3" name="TextBox 2">
            <a:extLst>
              <a:ext uri="{FF2B5EF4-FFF2-40B4-BE49-F238E27FC236}">
                <a16:creationId xmlns:a16="http://schemas.microsoft.com/office/drawing/2014/main" id="{DA5B3364-C076-F906-6502-3E76EEBA4071}"/>
              </a:ext>
            </a:extLst>
          </p:cNvPr>
          <p:cNvSpPr txBox="1"/>
          <p:nvPr/>
        </p:nvSpPr>
        <p:spPr>
          <a:xfrm>
            <a:off x="6257091" y="4897279"/>
            <a:ext cx="3326110" cy="246221"/>
          </a:xfrm>
          <a:prstGeom prst="rect">
            <a:avLst/>
          </a:prstGeom>
          <a:noFill/>
        </p:spPr>
        <p:txBody>
          <a:bodyPr wrap="square" rtlCol="0">
            <a:spAutoFit/>
          </a:bodyPr>
          <a:lstStyle/>
          <a:p>
            <a:r>
              <a:rPr lang="en-CA" sz="1000" i="1" dirty="0">
                <a:solidFill>
                  <a:srgbClr val="00B050"/>
                </a:solidFill>
              </a:rPr>
              <a:t>Provided by : Dr Junhua Zhang (ECCC)</a:t>
            </a:r>
          </a:p>
        </p:txBody>
      </p:sp>
      <p:sp>
        <p:nvSpPr>
          <p:cNvPr id="6" name="TextBox 5">
            <a:extLst>
              <a:ext uri="{FF2B5EF4-FFF2-40B4-BE49-F238E27FC236}">
                <a16:creationId xmlns:a16="http://schemas.microsoft.com/office/drawing/2014/main" id="{837663D3-9F93-C62E-A848-7B36741A3B02}"/>
              </a:ext>
            </a:extLst>
          </p:cNvPr>
          <p:cNvSpPr txBox="1"/>
          <p:nvPr/>
        </p:nvSpPr>
        <p:spPr>
          <a:xfrm>
            <a:off x="1182532" y="541731"/>
            <a:ext cx="1074420" cy="323165"/>
          </a:xfrm>
          <a:prstGeom prst="rect">
            <a:avLst/>
          </a:prstGeom>
          <a:noFill/>
          <a:ln>
            <a:solidFill>
              <a:schemeClr val="accent1">
                <a:shade val="15000"/>
              </a:schemeClr>
            </a:solidFill>
          </a:ln>
        </p:spPr>
        <p:txBody>
          <a:bodyPr wrap="square" rtlCol="0">
            <a:spAutoFit/>
          </a:bodyPr>
          <a:lstStyle/>
          <a:p>
            <a:pPr algn="ctr"/>
            <a:r>
              <a:rPr lang="en-CA" sz="1500" b="1" dirty="0">
                <a:solidFill>
                  <a:srgbClr val="0033CC"/>
                </a:solidFill>
              </a:rPr>
              <a:t>Inputs</a:t>
            </a:r>
          </a:p>
        </p:txBody>
      </p:sp>
      <p:sp>
        <p:nvSpPr>
          <p:cNvPr id="7" name="TextBox 6">
            <a:extLst>
              <a:ext uri="{FF2B5EF4-FFF2-40B4-BE49-F238E27FC236}">
                <a16:creationId xmlns:a16="http://schemas.microsoft.com/office/drawing/2014/main" id="{16B9A9C3-57BF-58A5-C2F1-83C6BBBD4458}"/>
              </a:ext>
            </a:extLst>
          </p:cNvPr>
          <p:cNvSpPr txBox="1"/>
          <p:nvPr/>
        </p:nvSpPr>
        <p:spPr>
          <a:xfrm>
            <a:off x="3461228" y="541731"/>
            <a:ext cx="2690931" cy="323165"/>
          </a:xfrm>
          <a:prstGeom prst="rect">
            <a:avLst/>
          </a:prstGeom>
          <a:noFill/>
          <a:ln>
            <a:solidFill>
              <a:schemeClr val="accent1">
                <a:shade val="15000"/>
              </a:schemeClr>
            </a:solidFill>
          </a:ln>
        </p:spPr>
        <p:txBody>
          <a:bodyPr wrap="square" rtlCol="0">
            <a:spAutoFit/>
          </a:bodyPr>
          <a:lstStyle/>
          <a:p>
            <a:pPr algn="ctr"/>
            <a:r>
              <a:rPr lang="en-CA" sz="1500" b="1" dirty="0">
                <a:solidFill>
                  <a:srgbClr val="0033CC"/>
                </a:solidFill>
              </a:rPr>
              <a:t>Emission Processing Steps</a:t>
            </a:r>
          </a:p>
        </p:txBody>
      </p:sp>
      <p:sp>
        <p:nvSpPr>
          <p:cNvPr id="8" name="TextBox 7">
            <a:extLst>
              <a:ext uri="{FF2B5EF4-FFF2-40B4-BE49-F238E27FC236}">
                <a16:creationId xmlns:a16="http://schemas.microsoft.com/office/drawing/2014/main" id="{04C969B6-A003-731D-5DCF-65F7DD0B1442}"/>
              </a:ext>
            </a:extLst>
          </p:cNvPr>
          <p:cNvSpPr txBox="1"/>
          <p:nvPr/>
        </p:nvSpPr>
        <p:spPr>
          <a:xfrm>
            <a:off x="6387309" y="541731"/>
            <a:ext cx="2568282" cy="323165"/>
          </a:xfrm>
          <a:prstGeom prst="rect">
            <a:avLst/>
          </a:prstGeom>
          <a:noFill/>
          <a:ln>
            <a:solidFill>
              <a:schemeClr val="accent1">
                <a:shade val="15000"/>
              </a:schemeClr>
            </a:solidFill>
          </a:ln>
        </p:spPr>
        <p:txBody>
          <a:bodyPr wrap="square" rtlCol="0">
            <a:spAutoFit/>
          </a:bodyPr>
          <a:lstStyle/>
          <a:p>
            <a:pPr algn="ctr"/>
            <a:r>
              <a:rPr lang="en-CA" sz="1500" b="1" dirty="0">
                <a:solidFill>
                  <a:srgbClr val="0033CC"/>
                </a:solidFill>
              </a:rPr>
              <a:t>Gridded Model Emissions</a:t>
            </a:r>
          </a:p>
        </p:txBody>
      </p:sp>
    </p:spTree>
    <p:extLst>
      <p:ext uri="{BB962C8B-B14F-4D97-AF65-F5344CB8AC3E}">
        <p14:creationId xmlns:p14="http://schemas.microsoft.com/office/powerpoint/2010/main" val="194060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different weather maps&#10;&#10;Description automatically generated">
            <a:extLst>
              <a:ext uri="{FF2B5EF4-FFF2-40B4-BE49-F238E27FC236}">
                <a16:creationId xmlns:a16="http://schemas.microsoft.com/office/drawing/2014/main" id="{DF9FC78B-6004-D9A1-ED77-A0ECB666AA96}"/>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b="50000"/>
          <a:stretch/>
        </p:blipFill>
        <p:spPr>
          <a:xfrm>
            <a:off x="134303" y="2863553"/>
            <a:ext cx="1561939" cy="1198995"/>
          </a:xfrm>
          <a:prstGeom prst="rect">
            <a:avLst/>
          </a:prstGeom>
        </p:spPr>
      </p:pic>
      <p:pic>
        <p:nvPicPr>
          <p:cNvPr id="6" name="Picture 5" descr="A collage of different weather maps&#10;&#10;Description automatically generated">
            <a:extLst>
              <a:ext uri="{FF2B5EF4-FFF2-40B4-BE49-F238E27FC236}">
                <a16:creationId xmlns:a16="http://schemas.microsoft.com/office/drawing/2014/main" id="{7E232224-D9A5-7C76-F23C-68EC2D8891A6}"/>
              </a:ext>
            </a:extLst>
          </p:cNvPr>
          <p:cNvPicPr>
            <a:picLocks noChangeAspect="1"/>
          </p:cNvPicPr>
          <p:nvPr/>
        </p:nvPicPr>
        <p:blipFill rotWithShape="1">
          <a:blip r:embed="rId2">
            <a:extLst>
              <a:ext uri="{28A0092B-C50C-407E-A947-70E740481C1C}">
                <a14:useLocalDpi xmlns:a14="http://schemas.microsoft.com/office/drawing/2010/main" val="0"/>
              </a:ext>
            </a:extLst>
          </a:blip>
          <a:srcRect l="50001" t="49699" r="-1" b="301"/>
          <a:stretch/>
        </p:blipFill>
        <p:spPr>
          <a:xfrm>
            <a:off x="252870" y="3008102"/>
            <a:ext cx="1561939" cy="1198995"/>
          </a:xfrm>
          <a:prstGeom prst="rect">
            <a:avLst/>
          </a:prstGeom>
        </p:spPr>
      </p:pic>
      <p:pic>
        <p:nvPicPr>
          <p:cNvPr id="7" name="Picture 6" descr="A collage of different weather maps&#10;&#10;Description automatically generated">
            <a:extLst>
              <a:ext uri="{FF2B5EF4-FFF2-40B4-BE49-F238E27FC236}">
                <a16:creationId xmlns:a16="http://schemas.microsoft.com/office/drawing/2014/main" id="{6EBB2134-C859-72DA-C368-B071589DD436}"/>
              </a:ext>
            </a:extLst>
          </p:cNvPr>
          <p:cNvPicPr>
            <a:picLocks noChangeAspect="1"/>
          </p:cNvPicPr>
          <p:nvPr/>
        </p:nvPicPr>
        <p:blipFill rotWithShape="1">
          <a:blip r:embed="rId2">
            <a:extLst>
              <a:ext uri="{28A0092B-C50C-407E-A947-70E740481C1C}">
                <a14:useLocalDpi xmlns:a14="http://schemas.microsoft.com/office/drawing/2010/main" val="0"/>
              </a:ext>
            </a:extLst>
          </a:blip>
          <a:srcRect l="49828" r="172" b="50000"/>
          <a:stretch/>
        </p:blipFill>
        <p:spPr>
          <a:xfrm>
            <a:off x="371436" y="3152651"/>
            <a:ext cx="1561939" cy="1198995"/>
          </a:xfrm>
          <a:prstGeom prst="rect">
            <a:avLst/>
          </a:prstGeom>
        </p:spPr>
      </p:pic>
      <p:pic>
        <p:nvPicPr>
          <p:cNvPr id="8" name="Picture 7" descr="A collage of different weather maps&#10;&#10;Description automatically generated">
            <a:extLst>
              <a:ext uri="{FF2B5EF4-FFF2-40B4-BE49-F238E27FC236}">
                <a16:creationId xmlns:a16="http://schemas.microsoft.com/office/drawing/2014/main" id="{5BF391E2-EFC6-FCFA-C255-EABC24E68F24}"/>
              </a:ext>
            </a:extLst>
          </p:cNvPr>
          <p:cNvPicPr>
            <a:picLocks noChangeAspect="1"/>
          </p:cNvPicPr>
          <p:nvPr/>
        </p:nvPicPr>
        <p:blipFill rotWithShape="1">
          <a:blip r:embed="rId2">
            <a:extLst>
              <a:ext uri="{28A0092B-C50C-407E-A947-70E740481C1C}">
                <a14:useLocalDpi xmlns:a14="http://schemas.microsoft.com/office/drawing/2010/main" val="0"/>
              </a:ext>
            </a:extLst>
          </a:blip>
          <a:srcRect t="50139" r="50000" b="-139"/>
          <a:stretch/>
        </p:blipFill>
        <p:spPr>
          <a:xfrm>
            <a:off x="490003" y="3297201"/>
            <a:ext cx="1561939" cy="1198995"/>
          </a:xfrm>
          <a:prstGeom prst="rect">
            <a:avLst/>
          </a:prstGeom>
        </p:spPr>
      </p:pic>
      <p:pic>
        <p:nvPicPr>
          <p:cNvPr id="14" name="Picture 13" descr="A map of the united states&#10;&#10;Description automatically generated">
            <a:extLst>
              <a:ext uri="{FF2B5EF4-FFF2-40B4-BE49-F238E27FC236}">
                <a16:creationId xmlns:a16="http://schemas.microsoft.com/office/drawing/2014/main" id="{3484F562-4F72-B37C-F39F-82AF87626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69" y="3441751"/>
            <a:ext cx="1558997" cy="1198400"/>
          </a:xfrm>
          <a:prstGeom prst="rect">
            <a:avLst/>
          </a:prstGeom>
        </p:spPr>
      </p:pic>
      <p:pic>
        <p:nvPicPr>
          <p:cNvPr id="10" name="Picture 9" descr="A map of the united states&#10;&#10;Description automatically generated">
            <a:extLst>
              <a:ext uri="{FF2B5EF4-FFF2-40B4-BE49-F238E27FC236}">
                <a16:creationId xmlns:a16="http://schemas.microsoft.com/office/drawing/2014/main" id="{770D4E92-2AE6-9D36-F167-B02F817F7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193" y="3585706"/>
            <a:ext cx="1558997" cy="1198400"/>
          </a:xfrm>
          <a:prstGeom prst="rect">
            <a:avLst/>
          </a:prstGeom>
        </p:spPr>
      </p:pic>
      <p:pic>
        <p:nvPicPr>
          <p:cNvPr id="12" name="Picture 11" descr="A map of the united states&#10;&#10;Description automatically generated">
            <a:extLst>
              <a:ext uri="{FF2B5EF4-FFF2-40B4-BE49-F238E27FC236}">
                <a16:creationId xmlns:a16="http://schemas.microsoft.com/office/drawing/2014/main" id="{B172DA11-BD69-90C5-777E-71F1DB64B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816" y="3729662"/>
            <a:ext cx="1558997" cy="1198400"/>
          </a:xfrm>
          <a:prstGeom prst="rect">
            <a:avLst/>
          </a:prstGeom>
        </p:spPr>
      </p:pic>
      <p:sp>
        <p:nvSpPr>
          <p:cNvPr id="19" name="TextBox 18">
            <a:extLst>
              <a:ext uri="{FF2B5EF4-FFF2-40B4-BE49-F238E27FC236}">
                <a16:creationId xmlns:a16="http://schemas.microsoft.com/office/drawing/2014/main" id="{3BFE50D6-F6B6-AAE8-CB3C-78CB76301657}"/>
              </a:ext>
            </a:extLst>
          </p:cNvPr>
          <p:cNvSpPr txBox="1"/>
          <p:nvPr/>
        </p:nvSpPr>
        <p:spPr>
          <a:xfrm>
            <a:off x="242599" y="2669456"/>
            <a:ext cx="1924967"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1013" b="1" dirty="0"/>
              <a:t>Initial Conditions</a:t>
            </a:r>
          </a:p>
        </p:txBody>
      </p:sp>
      <p:sp>
        <p:nvSpPr>
          <p:cNvPr id="20" name="TextBox 19">
            <a:extLst>
              <a:ext uri="{FF2B5EF4-FFF2-40B4-BE49-F238E27FC236}">
                <a16:creationId xmlns:a16="http://schemas.microsoft.com/office/drawing/2014/main" id="{06CCE094-CA8E-A7F2-3DD1-8FAB46E6795F}"/>
              </a:ext>
            </a:extLst>
          </p:cNvPr>
          <p:cNvSpPr txBox="1"/>
          <p:nvPr/>
        </p:nvSpPr>
        <p:spPr>
          <a:xfrm>
            <a:off x="608569" y="595658"/>
            <a:ext cx="1324807"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CA" sz="1013" b="1" dirty="0"/>
              <a:t>Input Emissions </a:t>
            </a:r>
          </a:p>
        </p:txBody>
      </p:sp>
      <p:sp>
        <p:nvSpPr>
          <p:cNvPr id="27" name="Rectangle 26">
            <a:extLst>
              <a:ext uri="{FF2B5EF4-FFF2-40B4-BE49-F238E27FC236}">
                <a16:creationId xmlns:a16="http://schemas.microsoft.com/office/drawing/2014/main" id="{94A220B3-3E59-3E4E-265F-E39D3084E9A7}"/>
              </a:ext>
            </a:extLst>
          </p:cNvPr>
          <p:cNvSpPr/>
          <p:nvPr/>
        </p:nvSpPr>
        <p:spPr>
          <a:xfrm>
            <a:off x="3200196" y="2697632"/>
            <a:ext cx="984050" cy="503592"/>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CA" sz="1013" dirty="0"/>
              <a:t>Increment Timestep</a:t>
            </a:r>
          </a:p>
        </p:txBody>
      </p:sp>
      <p:sp>
        <p:nvSpPr>
          <p:cNvPr id="36" name="Rectangle: Rounded Corners 35">
            <a:extLst>
              <a:ext uri="{FF2B5EF4-FFF2-40B4-BE49-F238E27FC236}">
                <a16:creationId xmlns:a16="http://schemas.microsoft.com/office/drawing/2014/main" id="{37C1AC50-5EDF-B41D-5030-63C03B1F4E20}"/>
              </a:ext>
            </a:extLst>
          </p:cNvPr>
          <p:cNvSpPr/>
          <p:nvPr/>
        </p:nvSpPr>
        <p:spPr>
          <a:xfrm>
            <a:off x="3094086" y="476032"/>
            <a:ext cx="5250941" cy="3015045"/>
          </a:xfrm>
          <a:prstGeom prst="round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CA" sz="1013" dirty="0"/>
          </a:p>
        </p:txBody>
      </p:sp>
      <p:sp>
        <p:nvSpPr>
          <p:cNvPr id="37" name="TextBox 36">
            <a:extLst>
              <a:ext uri="{FF2B5EF4-FFF2-40B4-BE49-F238E27FC236}">
                <a16:creationId xmlns:a16="http://schemas.microsoft.com/office/drawing/2014/main" id="{956047C5-CDED-8D3F-5DD1-8844457F95B4}"/>
              </a:ext>
            </a:extLst>
          </p:cNvPr>
          <p:cNvSpPr txBox="1"/>
          <p:nvPr/>
        </p:nvSpPr>
        <p:spPr>
          <a:xfrm>
            <a:off x="4413205" y="585442"/>
            <a:ext cx="3387852" cy="40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1013" dirty="0"/>
              <a:t>Divide atmosphere into discrete boxes, group vertical columns of boxes into slices</a:t>
            </a:r>
          </a:p>
        </p:txBody>
      </p:sp>
      <p:sp>
        <p:nvSpPr>
          <p:cNvPr id="21" name="Rectangle: Rounded Corners 20">
            <a:extLst>
              <a:ext uri="{FF2B5EF4-FFF2-40B4-BE49-F238E27FC236}">
                <a16:creationId xmlns:a16="http://schemas.microsoft.com/office/drawing/2014/main" id="{93989533-BDA7-EBEC-18A2-88FCCBD69D1A}"/>
              </a:ext>
            </a:extLst>
          </p:cNvPr>
          <p:cNvSpPr/>
          <p:nvPr/>
        </p:nvSpPr>
        <p:spPr>
          <a:xfrm>
            <a:off x="4487091" y="984344"/>
            <a:ext cx="3325997" cy="2382145"/>
          </a:xfrm>
          <a:prstGeom prst="round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CA" sz="1013" dirty="0"/>
          </a:p>
        </p:txBody>
      </p:sp>
      <p:sp>
        <p:nvSpPr>
          <p:cNvPr id="22" name="Rectangle 21">
            <a:extLst>
              <a:ext uri="{FF2B5EF4-FFF2-40B4-BE49-F238E27FC236}">
                <a16:creationId xmlns:a16="http://schemas.microsoft.com/office/drawing/2014/main" id="{CBD5C89C-9EA7-E869-9ACE-9FCBC3CAA4D8}"/>
              </a:ext>
            </a:extLst>
          </p:cNvPr>
          <p:cNvSpPr/>
          <p:nvPr/>
        </p:nvSpPr>
        <p:spPr>
          <a:xfrm>
            <a:off x="5674873" y="1304303"/>
            <a:ext cx="876277" cy="24751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CA" sz="1200" dirty="0"/>
              <a:t>Emissions</a:t>
            </a:r>
          </a:p>
        </p:txBody>
      </p:sp>
      <p:sp>
        <p:nvSpPr>
          <p:cNvPr id="23" name="Rectangle 22">
            <a:extLst>
              <a:ext uri="{FF2B5EF4-FFF2-40B4-BE49-F238E27FC236}">
                <a16:creationId xmlns:a16="http://schemas.microsoft.com/office/drawing/2014/main" id="{BE126DA0-60BA-BC59-8D6D-BFB792A24D14}"/>
              </a:ext>
            </a:extLst>
          </p:cNvPr>
          <p:cNvSpPr/>
          <p:nvPr/>
        </p:nvSpPr>
        <p:spPr>
          <a:xfrm>
            <a:off x="5038830" y="1888241"/>
            <a:ext cx="876277" cy="24751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CA" sz="1200" dirty="0"/>
              <a:t>Dynamics</a:t>
            </a:r>
          </a:p>
        </p:txBody>
      </p:sp>
      <p:sp>
        <p:nvSpPr>
          <p:cNvPr id="24" name="Rectangle 23">
            <a:extLst>
              <a:ext uri="{FF2B5EF4-FFF2-40B4-BE49-F238E27FC236}">
                <a16:creationId xmlns:a16="http://schemas.microsoft.com/office/drawing/2014/main" id="{F4C04FAC-1964-90BF-807A-0B7500FA8DAF}"/>
              </a:ext>
            </a:extLst>
          </p:cNvPr>
          <p:cNvSpPr/>
          <p:nvPr/>
        </p:nvSpPr>
        <p:spPr>
          <a:xfrm>
            <a:off x="6252675" y="1901264"/>
            <a:ext cx="983058" cy="24751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CA" sz="1200" dirty="0"/>
              <a:t>Deposition</a:t>
            </a:r>
          </a:p>
        </p:txBody>
      </p:sp>
      <p:sp>
        <p:nvSpPr>
          <p:cNvPr id="25" name="Rectangle 24">
            <a:extLst>
              <a:ext uri="{FF2B5EF4-FFF2-40B4-BE49-F238E27FC236}">
                <a16:creationId xmlns:a16="http://schemas.microsoft.com/office/drawing/2014/main" id="{50AAE9E1-C197-01D5-A0AF-9186C3B922B7}"/>
              </a:ext>
            </a:extLst>
          </p:cNvPr>
          <p:cNvSpPr/>
          <p:nvPr/>
        </p:nvSpPr>
        <p:spPr>
          <a:xfrm>
            <a:off x="5038830" y="2548181"/>
            <a:ext cx="876277" cy="24751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CA" sz="1200" dirty="0"/>
              <a:t>Physics</a:t>
            </a:r>
          </a:p>
        </p:txBody>
      </p:sp>
      <p:sp>
        <p:nvSpPr>
          <p:cNvPr id="26" name="Rectangle 25">
            <a:extLst>
              <a:ext uri="{FF2B5EF4-FFF2-40B4-BE49-F238E27FC236}">
                <a16:creationId xmlns:a16="http://schemas.microsoft.com/office/drawing/2014/main" id="{D13E4EBC-6A54-0D82-3849-4483811F640A}"/>
              </a:ext>
            </a:extLst>
          </p:cNvPr>
          <p:cNvSpPr/>
          <p:nvPr/>
        </p:nvSpPr>
        <p:spPr>
          <a:xfrm>
            <a:off x="6252675" y="2548181"/>
            <a:ext cx="876277" cy="24751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CA" sz="1200" dirty="0"/>
              <a:t>Chemistry</a:t>
            </a:r>
          </a:p>
        </p:txBody>
      </p:sp>
      <p:sp>
        <p:nvSpPr>
          <p:cNvPr id="38" name="TextBox 37">
            <a:extLst>
              <a:ext uri="{FF2B5EF4-FFF2-40B4-BE49-F238E27FC236}">
                <a16:creationId xmlns:a16="http://schemas.microsoft.com/office/drawing/2014/main" id="{940B176A-4E22-1C80-609A-DB078D895ACD}"/>
              </a:ext>
            </a:extLst>
          </p:cNvPr>
          <p:cNvSpPr txBox="1"/>
          <p:nvPr/>
        </p:nvSpPr>
        <p:spPr>
          <a:xfrm>
            <a:off x="4883662" y="2914352"/>
            <a:ext cx="2861171" cy="40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1013" dirty="0"/>
              <a:t>Send each slice of the atmosphere to a node on the supercomputer</a:t>
            </a:r>
          </a:p>
        </p:txBody>
      </p:sp>
      <p:cxnSp>
        <p:nvCxnSpPr>
          <p:cNvPr id="43" name="Connector: Curved 42">
            <a:extLst>
              <a:ext uri="{FF2B5EF4-FFF2-40B4-BE49-F238E27FC236}">
                <a16:creationId xmlns:a16="http://schemas.microsoft.com/office/drawing/2014/main" id="{81062689-2ABD-18BF-7A5C-ED1CE860089F}"/>
              </a:ext>
            </a:extLst>
          </p:cNvPr>
          <p:cNvCxnSpPr>
            <a:cxnSpLocks/>
            <a:stCxn id="12" idx="3"/>
            <a:endCxn id="22" idx="1"/>
          </p:cNvCxnSpPr>
          <p:nvPr/>
        </p:nvCxnSpPr>
        <p:spPr>
          <a:xfrm flipV="1">
            <a:off x="2398813" y="1428063"/>
            <a:ext cx="3276060" cy="2900799"/>
          </a:xfrm>
          <a:prstGeom prst="curvedConnector3">
            <a:avLst>
              <a:gd name="adj1" fmla="val 50000"/>
            </a:avLst>
          </a:prstGeom>
          <a:ln w="38100">
            <a:tailEnd type="triangle"/>
          </a:ln>
        </p:spPr>
        <p:style>
          <a:lnRef idx="2">
            <a:schemeClr val="accent5"/>
          </a:lnRef>
          <a:fillRef idx="0">
            <a:schemeClr val="accent5"/>
          </a:fillRef>
          <a:effectRef idx="1">
            <a:schemeClr val="accent5"/>
          </a:effectRef>
          <a:fontRef idx="minor">
            <a:schemeClr val="tx1"/>
          </a:fontRef>
        </p:style>
      </p:cxnSp>
      <p:cxnSp>
        <p:nvCxnSpPr>
          <p:cNvPr id="45" name="Connector: Curved 44">
            <a:extLst>
              <a:ext uri="{FF2B5EF4-FFF2-40B4-BE49-F238E27FC236}">
                <a16:creationId xmlns:a16="http://schemas.microsoft.com/office/drawing/2014/main" id="{77DC36F5-FA0C-4430-42BC-FC098E4774D1}"/>
              </a:ext>
            </a:extLst>
          </p:cNvPr>
          <p:cNvCxnSpPr>
            <a:cxnSpLocks/>
            <a:stCxn id="28" idx="3"/>
            <a:endCxn id="22" idx="0"/>
          </p:cNvCxnSpPr>
          <p:nvPr/>
        </p:nvCxnSpPr>
        <p:spPr>
          <a:xfrm flipV="1">
            <a:off x="2448915" y="1304303"/>
            <a:ext cx="3664097" cy="584404"/>
          </a:xfrm>
          <a:prstGeom prst="curvedConnector4">
            <a:avLst>
              <a:gd name="adj1" fmla="val 44021"/>
              <a:gd name="adj2" fmla="val 143088"/>
            </a:avLst>
          </a:prstGeom>
          <a:ln w="38100">
            <a:tailEnd type="triangle"/>
          </a:ln>
        </p:spPr>
        <p:style>
          <a:lnRef idx="2">
            <a:schemeClr val="accent5"/>
          </a:lnRef>
          <a:fillRef idx="0">
            <a:schemeClr val="accent5"/>
          </a:fillRef>
          <a:effectRef idx="1">
            <a:schemeClr val="accent5"/>
          </a:effectRef>
          <a:fontRef idx="minor">
            <a:schemeClr val="tx1"/>
          </a:fontRef>
        </p:style>
      </p:cxnSp>
      <p:cxnSp>
        <p:nvCxnSpPr>
          <p:cNvPr id="48" name="Connector: Curved 47">
            <a:extLst>
              <a:ext uri="{FF2B5EF4-FFF2-40B4-BE49-F238E27FC236}">
                <a16:creationId xmlns:a16="http://schemas.microsoft.com/office/drawing/2014/main" id="{388C8D20-CEBF-FAB4-E2E8-34170A2C3916}"/>
              </a:ext>
            </a:extLst>
          </p:cNvPr>
          <p:cNvCxnSpPr>
            <a:cxnSpLocks/>
            <a:stCxn id="22" idx="3"/>
            <a:endCxn id="24" idx="0"/>
          </p:cNvCxnSpPr>
          <p:nvPr/>
        </p:nvCxnSpPr>
        <p:spPr>
          <a:xfrm>
            <a:off x="6551150" y="1428063"/>
            <a:ext cx="193054" cy="473201"/>
          </a:xfrm>
          <a:prstGeom prst="curvedConnector2">
            <a:avLst/>
          </a:prstGeom>
          <a:ln w="76200">
            <a:tailEnd type="triangle"/>
          </a:ln>
        </p:spPr>
        <p:style>
          <a:lnRef idx="2">
            <a:schemeClr val="accent6"/>
          </a:lnRef>
          <a:fillRef idx="0">
            <a:schemeClr val="accent6"/>
          </a:fillRef>
          <a:effectRef idx="1">
            <a:schemeClr val="accent6"/>
          </a:effectRef>
          <a:fontRef idx="minor">
            <a:schemeClr val="tx1"/>
          </a:fontRef>
        </p:style>
      </p:cxnSp>
      <p:cxnSp>
        <p:nvCxnSpPr>
          <p:cNvPr id="49" name="Connector: Curved 48">
            <a:extLst>
              <a:ext uri="{FF2B5EF4-FFF2-40B4-BE49-F238E27FC236}">
                <a16:creationId xmlns:a16="http://schemas.microsoft.com/office/drawing/2014/main" id="{D3AFF4A9-A985-94EA-E7E3-B4BEC3E3F926}"/>
              </a:ext>
            </a:extLst>
          </p:cNvPr>
          <p:cNvCxnSpPr>
            <a:cxnSpLocks/>
            <a:stCxn id="24" idx="2"/>
            <a:endCxn id="26" idx="0"/>
          </p:cNvCxnSpPr>
          <p:nvPr/>
        </p:nvCxnSpPr>
        <p:spPr>
          <a:xfrm rot="5400000">
            <a:off x="6517810" y="2321787"/>
            <a:ext cx="399398" cy="53390"/>
          </a:xfrm>
          <a:prstGeom prst="curvedConnector3">
            <a:avLst>
              <a:gd name="adj1" fmla="val 50000"/>
            </a:avLst>
          </a:prstGeom>
          <a:ln w="76200">
            <a:tailEnd type="triangle"/>
          </a:ln>
        </p:spPr>
        <p:style>
          <a:lnRef idx="2">
            <a:schemeClr val="accent6"/>
          </a:lnRef>
          <a:fillRef idx="0">
            <a:schemeClr val="accent6"/>
          </a:fillRef>
          <a:effectRef idx="1">
            <a:schemeClr val="accent6"/>
          </a:effectRef>
          <a:fontRef idx="minor">
            <a:schemeClr val="tx1"/>
          </a:fontRef>
        </p:style>
      </p:cxnSp>
      <p:cxnSp>
        <p:nvCxnSpPr>
          <p:cNvPr id="52" name="Connector: Curved 51">
            <a:extLst>
              <a:ext uri="{FF2B5EF4-FFF2-40B4-BE49-F238E27FC236}">
                <a16:creationId xmlns:a16="http://schemas.microsoft.com/office/drawing/2014/main" id="{D9D010B4-FF46-E25B-4C85-78BDF0375ECB}"/>
              </a:ext>
            </a:extLst>
          </p:cNvPr>
          <p:cNvCxnSpPr>
            <a:cxnSpLocks/>
            <a:stCxn id="26" idx="1"/>
            <a:endCxn id="25" idx="3"/>
          </p:cNvCxnSpPr>
          <p:nvPr/>
        </p:nvCxnSpPr>
        <p:spPr>
          <a:xfrm rot="10800000">
            <a:off x="5915107" y="2671941"/>
            <a:ext cx="337568" cy="9525"/>
          </a:xfrm>
          <a:prstGeom prst="curvedConnector3">
            <a:avLst>
              <a:gd name="adj1" fmla="val 50000"/>
            </a:avLst>
          </a:prstGeom>
          <a:ln w="76200">
            <a:tailEnd type="triangle"/>
          </a:ln>
        </p:spPr>
        <p:style>
          <a:lnRef idx="2">
            <a:schemeClr val="accent6"/>
          </a:lnRef>
          <a:fillRef idx="0">
            <a:schemeClr val="accent6"/>
          </a:fillRef>
          <a:effectRef idx="1">
            <a:schemeClr val="accent6"/>
          </a:effectRef>
          <a:fontRef idx="minor">
            <a:schemeClr val="tx1"/>
          </a:fontRef>
        </p:style>
      </p:cxnSp>
      <p:cxnSp>
        <p:nvCxnSpPr>
          <p:cNvPr id="55" name="Connector: Curved 54">
            <a:extLst>
              <a:ext uri="{FF2B5EF4-FFF2-40B4-BE49-F238E27FC236}">
                <a16:creationId xmlns:a16="http://schemas.microsoft.com/office/drawing/2014/main" id="{64A4BFAD-F80B-7777-F202-89D287A008B2}"/>
              </a:ext>
            </a:extLst>
          </p:cNvPr>
          <p:cNvCxnSpPr>
            <a:cxnSpLocks/>
            <a:stCxn id="25" idx="0"/>
            <a:endCxn id="23" idx="2"/>
          </p:cNvCxnSpPr>
          <p:nvPr/>
        </p:nvCxnSpPr>
        <p:spPr>
          <a:xfrm rot="5400000" flipH="1" flipV="1">
            <a:off x="5270759" y="2341971"/>
            <a:ext cx="412421" cy="9525"/>
          </a:xfrm>
          <a:prstGeom prst="curvedConnector3">
            <a:avLst>
              <a:gd name="adj1" fmla="val 50000"/>
            </a:avLst>
          </a:prstGeom>
          <a:ln w="76200">
            <a:tailEnd type="triangle"/>
          </a:ln>
        </p:spPr>
        <p:style>
          <a:lnRef idx="2">
            <a:schemeClr val="accent6"/>
          </a:lnRef>
          <a:fillRef idx="0">
            <a:schemeClr val="accent6"/>
          </a:fillRef>
          <a:effectRef idx="1">
            <a:schemeClr val="accent6"/>
          </a:effectRef>
          <a:fontRef idx="minor">
            <a:schemeClr val="tx1"/>
          </a:fontRef>
        </p:style>
      </p:cxnSp>
      <p:cxnSp>
        <p:nvCxnSpPr>
          <p:cNvPr id="58" name="Connector: Curved 57">
            <a:extLst>
              <a:ext uri="{FF2B5EF4-FFF2-40B4-BE49-F238E27FC236}">
                <a16:creationId xmlns:a16="http://schemas.microsoft.com/office/drawing/2014/main" id="{F98E285D-4BB0-FB37-A3FE-4A08F7126E5C}"/>
              </a:ext>
            </a:extLst>
          </p:cNvPr>
          <p:cNvCxnSpPr>
            <a:cxnSpLocks/>
            <a:stCxn id="23" idx="0"/>
            <a:endCxn id="27" idx="3"/>
          </p:cNvCxnSpPr>
          <p:nvPr/>
        </p:nvCxnSpPr>
        <p:spPr>
          <a:xfrm rot="16200000" flipH="1" flipV="1">
            <a:off x="4300014" y="1772472"/>
            <a:ext cx="1061187" cy="1292723"/>
          </a:xfrm>
          <a:prstGeom prst="curvedConnector4">
            <a:avLst>
              <a:gd name="adj1" fmla="val -21542"/>
              <a:gd name="adj2" fmla="val 66946"/>
            </a:avLst>
          </a:prstGeom>
          <a:ln w="76200">
            <a:tailEnd type="triangle"/>
          </a:ln>
        </p:spPr>
        <p:style>
          <a:lnRef idx="2">
            <a:schemeClr val="accent6"/>
          </a:lnRef>
          <a:fillRef idx="0">
            <a:schemeClr val="accent6"/>
          </a:fillRef>
          <a:effectRef idx="1">
            <a:schemeClr val="accent6"/>
          </a:effectRef>
          <a:fontRef idx="minor">
            <a:schemeClr val="tx1"/>
          </a:fontRef>
        </p:style>
      </p:cxnSp>
      <p:cxnSp>
        <p:nvCxnSpPr>
          <p:cNvPr id="61" name="Connector: Curved 60">
            <a:extLst>
              <a:ext uri="{FF2B5EF4-FFF2-40B4-BE49-F238E27FC236}">
                <a16:creationId xmlns:a16="http://schemas.microsoft.com/office/drawing/2014/main" id="{7738D681-53A0-6090-A338-4735505E50AF}"/>
              </a:ext>
            </a:extLst>
          </p:cNvPr>
          <p:cNvCxnSpPr>
            <a:cxnSpLocks/>
            <a:stCxn id="27" idx="0"/>
            <a:endCxn id="22" idx="1"/>
          </p:cNvCxnSpPr>
          <p:nvPr/>
        </p:nvCxnSpPr>
        <p:spPr>
          <a:xfrm rot="5400000" flipH="1" flipV="1">
            <a:off x="4048763" y="1071522"/>
            <a:ext cx="1269569" cy="1982652"/>
          </a:xfrm>
          <a:prstGeom prst="curvedConnector2">
            <a:avLst/>
          </a:prstGeom>
          <a:ln w="76200">
            <a:tailEnd type="triangle"/>
          </a:ln>
        </p:spPr>
        <p:style>
          <a:lnRef idx="2">
            <a:schemeClr val="accent6"/>
          </a:lnRef>
          <a:fillRef idx="0">
            <a:schemeClr val="accent6"/>
          </a:fillRef>
          <a:effectRef idx="1">
            <a:schemeClr val="accent6"/>
          </a:effectRef>
          <a:fontRef idx="minor">
            <a:schemeClr val="tx1"/>
          </a:fontRef>
        </p:style>
      </p:cxnSp>
      <p:cxnSp>
        <p:nvCxnSpPr>
          <p:cNvPr id="1029" name="Connector: Curved 1028">
            <a:extLst>
              <a:ext uri="{FF2B5EF4-FFF2-40B4-BE49-F238E27FC236}">
                <a16:creationId xmlns:a16="http://schemas.microsoft.com/office/drawing/2014/main" id="{2CA22902-A873-1396-1F3C-B87847255B78}"/>
              </a:ext>
            </a:extLst>
          </p:cNvPr>
          <p:cNvCxnSpPr>
            <a:cxnSpLocks/>
            <a:stCxn id="23" idx="0"/>
            <a:endCxn id="1039" idx="1"/>
          </p:cNvCxnSpPr>
          <p:nvPr/>
        </p:nvCxnSpPr>
        <p:spPr>
          <a:xfrm rot="16200000" flipH="1">
            <a:off x="4332578" y="3032632"/>
            <a:ext cx="2403258" cy="114477"/>
          </a:xfrm>
          <a:prstGeom prst="curvedConnector4">
            <a:avLst>
              <a:gd name="adj1" fmla="val -9512"/>
              <a:gd name="adj2" fmla="val -582422"/>
            </a:avLst>
          </a:prstGeom>
          <a:ln w="38100">
            <a:tailEnd type="triangle"/>
          </a:ln>
        </p:spPr>
        <p:style>
          <a:lnRef idx="2">
            <a:schemeClr val="accent5"/>
          </a:lnRef>
          <a:fillRef idx="0">
            <a:schemeClr val="accent5"/>
          </a:fillRef>
          <a:effectRef idx="1">
            <a:schemeClr val="accent5"/>
          </a:effectRef>
          <a:fontRef idx="minor">
            <a:schemeClr val="tx1"/>
          </a:fontRef>
        </p:style>
      </p:cxnSp>
      <p:pic>
        <p:nvPicPr>
          <p:cNvPr id="1039" name="Picture 1038" descr="A collage of different weather maps&#10;&#10;Description automatically generated">
            <a:extLst>
              <a:ext uri="{FF2B5EF4-FFF2-40B4-BE49-F238E27FC236}">
                <a16:creationId xmlns:a16="http://schemas.microsoft.com/office/drawing/2014/main" id="{6B880CD0-244D-55EC-2479-14BD00A7901A}"/>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b="50000"/>
          <a:stretch/>
        </p:blipFill>
        <p:spPr>
          <a:xfrm>
            <a:off x="5591446" y="3692001"/>
            <a:ext cx="1561939" cy="1198995"/>
          </a:xfrm>
          <a:prstGeom prst="rect">
            <a:avLst/>
          </a:prstGeom>
        </p:spPr>
      </p:pic>
      <p:pic>
        <p:nvPicPr>
          <p:cNvPr id="1040" name="Picture 1039" descr="A collage of different weather maps&#10;&#10;Description automatically generated">
            <a:extLst>
              <a:ext uri="{FF2B5EF4-FFF2-40B4-BE49-F238E27FC236}">
                <a16:creationId xmlns:a16="http://schemas.microsoft.com/office/drawing/2014/main" id="{3571C869-CB5E-58E6-7B7F-D4AEC2ABE55C}"/>
              </a:ext>
            </a:extLst>
          </p:cNvPr>
          <p:cNvPicPr>
            <a:picLocks noChangeAspect="1"/>
          </p:cNvPicPr>
          <p:nvPr/>
        </p:nvPicPr>
        <p:blipFill rotWithShape="1">
          <a:blip r:embed="rId2">
            <a:extLst>
              <a:ext uri="{28A0092B-C50C-407E-A947-70E740481C1C}">
                <a14:useLocalDpi xmlns:a14="http://schemas.microsoft.com/office/drawing/2010/main" val="0"/>
              </a:ext>
            </a:extLst>
          </a:blip>
          <a:srcRect l="50001" t="49699" r="-1" b="301"/>
          <a:stretch/>
        </p:blipFill>
        <p:spPr>
          <a:xfrm>
            <a:off x="5750392" y="3728695"/>
            <a:ext cx="1561939" cy="1198995"/>
          </a:xfrm>
          <a:prstGeom prst="rect">
            <a:avLst/>
          </a:prstGeom>
        </p:spPr>
      </p:pic>
      <p:pic>
        <p:nvPicPr>
          <p:cNvPr id="1041" name="Picture 1040" descr="A collage of different weather maps&#10;&#10;Description automatically generated">
            <a:extLst>
              <a:ext uri="{FF2B5EF4-FFF2-40B4-BE49-F238E27FC236}">
                <a16:creationId xmlns:a16="http://schemas.microsoft.com/office/drawing/2014/main" id="{EB3EA009-0B89-BB25-BBB7-2304F2E16973}"/>
              </a:ext>
            </a:extLst>
          </p:cNvPr>
          <p:cNvPicPr>
            <a:picLocks noChangeAspect="1"/>
          </p:cNvPicPr>
          <p:nvPr/>
        </p:nvPicPr>
        <p:blipFill rotWithShape="1">
          <a:blip r:embed="rId2">
            <a:extLst>
              <a:ext uri="{28A0092B-C50C-407E-A947-70E740481C1C}">
                <a14:useLocalDpi xmlns:a14="http://schemas.microsoft.com/office/drawing/2010/main" val="0"/>
              </a:ext>
            </a:extLst>
          </a:blip>
          <a:srcRect l="49828" r="172" b="50000"/>
          <a:stretch/>
        </p:blipFill>
        <p:spPr>
          <a:xfrm>
            <a:off x="5909338" y="3765389"/>
            <a:ext cx="1561939" cy="1198995"/>
          </a:xfrm>
          <a:prstGeom prst="rect">
            <a:avLst/>
          </a:prstGeom>
        </p:spPr>
      </p:pic>
      <p:pic>
        <p:nvPicPr>
          <p:cNvPr id="1042" name="Picture 1041" descr="A collage of different weather maps&#10;&#10;Description automatically generated">
            <a:extLst>
              <a:ext uri="{FF2B5EF4-FFF2-40B4-BE49-F238E27FC236}">
                <a16:creationId xmlns:a16="http://schemas.microsoft.com/office/drawing/2014/main" id="{9BAEAEED-A75A-92D5-621B-921ABCCBAA21}"/>
              </a:ext>
            </a:extLst>
          </p:cNvPr>
          <p:cNvPicPr>
            <a:picLocks noChangeAspect="1"/>
          </p:cNvPicPr>
          <p:nvPr/>
        </p:nvPicPr>
        <p:blipFill rotWithShape="1">
          <a:blip r:embed="rId2">
            <a:extLst>
              <a:ext uri="{28A0092B-C50C-407E-A947-70E740481C1C}">
                <a14:useLocalDpi xmlns:a14="http://schemas.microsoft.com/office/drawing/2010/main" val="0"/>
              </a:ext>
            </a:extLst>
          </a:blip>
          <a:srcRect t="50139" r="50000" b="-139"/>
          <a:stretch/>
        </p:blipFill>
        <p:spPr>
          <a:xfrm>
            <a:off x="6068284" y="3802082"/>
            <a:ext cx="1561939" cy="1198995"/>
          </a:xfrm>
          <a:prstGeom prst="rect">
            <a:avLst/>
          </a:prstGeom>
        </p:spPr>
      </p:pic>
      <p:pic>
        <p:nvPicPr>
          <p:cNvPr id="1043" name="Picture 1042" descr="A map of the united states&#10;&#10;Description automatically generated">
            <a:extLst>
              <a:ext uri="{FF2B5EF4-FFF2-40B4-BE49-F238E27FC236}">
                <a16:creationId xmlns:a16="http://schemas.microsoft.com/office/drawing/2014/main" id="{353C4F82-B6CA-99F2-4730-736B08009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230" y="3838777"/>
            <a:ext cx="1558997" cy="1198400"/>
          </a:xfrm>
          <a:prstGeom prst="rect">
            <a:avLst/>
          </a:prstGeom>
        </p:spPr>
      </p:pic>
      <p:pic>
        <p:nvPicPr>
          <p:cNvPr id="1044" name="Picture 1043" descr="A map of the united states&#10;&#10;Description automatically generated">
            <a:extLst>
              <a:ext uri="{FF2B5EF4-FFF2-40B4-BE49-F238E27FC236}">
                <a16:creationId xmlns:a16="http://schemas.microsoft.com/office/drawing/2014/main" id="{2634950F-D044-E91D-67BC-EDA5499254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3234" y="3874876"/>
            <a:ext cx="1558997" cy="1198400"/>
          </a:xfrm>
          <a:prstGeom prst="rect">
            <a:avLst/>
          </a:prstGeom>
        </p:spPr>
      </p:pic>
      <p:pic>
        <p:nvPicPr>
          <p:cNvPr id="1045" name="Picture 1044" descr="A map of the united states&#10;&#10;Description automatically generated">
            <a:extLst>
              <a:ext uri="{FF2B5EF4-FFF2-40B4-BE49-F238E27FC236}">
                <a16:creationId xmlns:a16="http://schemas.microsoft.com/office/drawing/2014/main" id="{DF317176-8D88-EB20-4EBC-D776FFDF2B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9237" y="3910976"/>
            <a:ext cx="1558997" cy="1198400"/>
          </a:xfrm>
          <a:prstGeom prst="rect">
            <a:avLst/>
          </a:prstGeom>
        </p:spPr>
      </p:pic>
      <p:sp>
        <p:nvSpPr>
          <p:cNvPr id="1046" name="TextBox 1045">
            <a:extLst>
              <a:ext uri="{FF2B5EF4-FFF2-40B4-BE49-F238E27FC236}">
                <a16:creationId xmlns:a16="http://schemas.microsoft.com/office/drawing/2014/main" id="{5E9A8DFD-3DE3-4408-59F0-C3CA1839AEA5}"/>
              </a:ext>
            </a:extLst>
          </p:cNvPr>
          <p:cNvSpPr txBox="1"/>
          <p:nvPr/>
        </p:nvSpPr>
        <p:spPr>
          <a:xfrm>
            <a:off x="6054911" y="3491077"/>
            <a:ext cx="1690028"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1013" b="1" dirty="0"/>
              <a:t>Model outputs</a:t>
            </a:r>
          </a:p>
        </p:txBody>
      </p:sp>
      <p:sp>
        <p:nvSpPr>
          <p:cNvPr id="1049" name="TextBox 1048">
            <a:extLst>
              <a:ext uri="{FF2B5EF4-FFF2-40B4-BE49-F238E27FC236}">
                <a16:creationId xmlns:a16="http://schemas.microsoft.com/office/drawing/2014/main" id="{B21AE0AA-CC95-9FD1-8ED1-2C5489EC9E5D}"/>
              </a:ext>
            </a:extLst>
          </p:cNvPr>
          <p:cNvSpPr txBox="1"/>
          <p:nvPr/>
        </p:nvSpPr>
        <p:spPr>
          <a:xfrm>
            <a:off x="337778" y="7887"/>
            <a:ext cx="8468443" cy="40011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2000" b="1" dirty="0">
                <a:solidFill>
                  <a:schemeClr val="accent6">
                    <a:lumMod val="50000"/>
                  </a:schemeClr>
                </a:solidFill>
                <a:latin typeface="Arial" panose="020B0604020202020204" pitchFamily="34" charset="0"/>
                <a:cs typeface="Arial" panose="020B0604020202020204" pitchFamily="34" charset="0"/>
              </a:rPr>
              <a:t>A Simplified Schematic of ECCC’s Air Quality Model (GEM-MACH)</a:t>
            </a:r>
          </a:p>
        </p:txBody>
      </p:sp>
      <p:pic>
        <p:nvPicPr>
          <p:cNvPr id="11" name="Picture 10" descr="A map of the united states&#10;&#10;Description automatically generated">
            <a:extLst>
              <a:ext uri="{FF2B5EF4-FFF2-40B4-BE49-F238E27FC236}">
                <a16:creationId xmlns:a16="http://schemas.microsoft.com/office/drawing/2014/main" id="{87BC9BA9-7F04-D720-6B23-731D35FA8CF1}"/>
              </a:ext>
            </a:extLst>
          </p:cNvPr>
          <p:cNvPicPr>
            <a:picLocks/>
          </p:cNvPicPr>
          <p:nvPr/>
        </p:nvPicPr>
        <p:blipFill rotWithShape="1">
          <a:blip r:embed="rId6" cstate="print">
            <a:extLst>
              <a:ext uri="{28A0092B-C50C-407E-A947-70E740481C1C}">
                <a14:useLocalDpi xmlns:a14="http://schemas.microsoft.com/office/drawing/2010/main" val="0"/>
              </a:ext>
            </a:extLst>
          </a:blip>
          <a:srcRect l="11868"/>
          <a:stretch/>
        </p:blipFill>
        <p:spPr>
          <a:xfrm>
            <a:off x="675889" y="791249"/>
            <a:ext cx="1400051" cy="1209773"/>
          </a:xfrm>
          <a:prstGeom prst="rect">
            <a:avLst/>
          </a:prstGeom>
        </p:spPr>
      </p:pic>
      <p:pic>
        <p:nvPicPr>
          <p:cNvPr id="13" name="Picture 12" descr="A map of the united states&#10;&#10;Description automatically generated">
            <a:extLst>
              <a:ext uri="{FF2B5EF4-FFF2-40B4-BE49-F238E27FC236}">
                <a16:creationId xmlns:a16="http://schemas.microsoft.com/office/drawing/2014/main" id="{1556358E-507F-DB24-50E6-486B88CB4068}"/>
              </a:ext>
            </a:extLst>
          </p:cNvPr>
          <p:cNvPicPr>
            <a:picLocks/>
          </p:cNvPicPr>
          <p:nvPr/>
        </p:nvPicPr>
        <p:blipFill rotWithShape="1">
          <a:blip r:embed="rId7" cstate="print">
            <a:extLst>
              <a:ext uri="{28A0092B-C50C-407E-A947-70E740481C1C}">
                <a14:useLocalDpi xmlns:a14="http://schemas.microsoft.com/office/drawing/2010/main" val="0"/>
              </a:ext>
            </a:extLst>
          </a:blip>
          <a:srcRect l="10278"/>
          <a:stretch/>
        </p:blipFill>
        <p:spPr>
          <a:xfrm>
            <a:off x="798973" y="970838"/>
            <a:ext cx="1400051" cy="1184606"/>
          </a:xfrm>
          <a:prstGeom prst="rect">
            <a:avLst/>
          </a:prstGeom>
        </p:spPr>
      </p:pic>
      <p:pic>
        <p:nvPicPr>
          <p:cNvPr id="15" name="Picture 14" descr="A map of the north america&#10;&#10;Description automatically generated">
            <a:extLst>
              <a:ext uri="{FF2B5EF4-FFF2-40B4-BE49-F238E27FC236}">
                <a16:creationId xmlns:a16="http://schemas.microsoft.com/office/drawing/2014/main" id="{BBDC880E-530B-2E12-132E-6B41E4C33131}"/>
              </a:ext>
            </a:extLst>
          </p:cNvPr>
          <p:cNvPicPr>
            <a:picLocks/>
          </p:cNvPicPr>
          <p:nvPr/>
        </p:nvPicPr>
        <p:blipFill rotWithShape="1">
          <a:blip r:embed="rId8">
            <a:extLst>
              <a:ext uri="{28A0092B-C50C-407E-A947-70E740481C1C}">
                <a14:useLocalDpi xmlns:a14="http://schemas.microsoft.com/office/drawing/2010/main" val="0"/>
              </a:ext>
            </a:extLst>
          </a:blip>
          <a:srcRect l="11105"/>
          <a:stretch/>
        </p:blipFill>
        <p:spPr>
          <a:xfrm>
            <a:off x="922057" y="1125261"/>
            <a:ext cx="1400051" cy="1186018"/>
          </a:xfrm>
          <a:prstGeom prst="rect">
            <a:avLst/>
          </a:prstGeom>
        </p:spPr>
      </p:pic>
      <p:pic>
        <p:nvPicPr>
          <p:cNvPr id="28" name="Picture 27" descr="A map of the north america&#10;&#10;Description automatically generated">
            <a:extLst>
              <a:ext uri="{FF2B5EF4-FFF2-40B4-BE49-F238E27FC236}">
                <a16:creationId xmlns:a16="http://schemas.microsoft.com/office/drawing/2014/main" id="{56658B51-AF82-C733-C450-1B6CC5D644A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175"/>
          <a:stretch/>
        </p:blipFill>
        <p:spPr>
          <a:xfrm>
            <a:off x="1045140" y="1281094"/>
            <a:ext cx="1403775" cy="1215225"/>
          </a:xfrm>
          <a:prstGeom prst="rect">
            <a:avLst/>
          </a:prstGeom>
        </p:spPr>
      </p:pic>
      <p:sp>
        <p:nvSpPr>
          <p:cNvPr id="17" name="TextBox 16">
            <a:extLst>
              <a:ext uri="{FF2B5EF4-FFF2-40B4-BE49-F238E27FC236}">
                <a16:creationId xmlns:a16="http://schemas.microsoft.com/office/drawing/2014/main" id="{7A15C93B-6AA2-BDFC-A0C9-93A8CB5CE61E}"/>
              </a:ext>
            </a:extLst>
          </p:cNvPr>
          <p:cNvSpPr txBox="1"/>
          <p:nvPr/>
        </p:nvSpPr>
        <p:spPr>
          <a:xfrm>
            <a:off x="2857311" y="4873349"/>
            <a:ext cx="2285499" cy="246221"/>
          </a:xfrm>
          <a:prstGeom prst="rect">
            <a:avLst/>
          </a:prstGeom>
          <a:noFill/>
        </p:spPr>
        <p:txBody>
          <a:bodyPr wrap="square" rtlCol="0">
            <a:spAutoFit/>
          </a:bodyPr>
          <a:lstStyle/>
          <a:p>
            <a:r>
              <a:rPr lang="en-CA" sz="1000" i="1" dirty="0">
                <a:solidFill>
                  <a:srgbClr val="00B050"/>
                </a:solidFill>
              </a:rPr>
              <a:t>Provided by : Dr Colin Lee (ECCC)</a:t>
            </a:r>
          </a:p>
        </p:txBody>
      </p:sp>
      <p:sp>
        <p:nvSpPr>
          <p:cNvPr id="18" name="Slide Number Placeholder 3">
            <a:extLst>
              <a:ext uri="{FF2B5EF4-FFF2-40B4-BE49-F238E27FC236}">
                <a16:creationId xmlns:a16="http://schemas.microsoft.com/office/drawing/2014/main" id="{74EA6AB3-0184-0A00-E526-8367769A1E66}"/>
              </a:ext>
            </a:extLst>
          </p:cNvPr>
          <p:cNvSpPr>
            <a:spLocks noGrp="1"/>
          </p:cNvSpPr>
          <p:nvPr>
            <p:ph type="sldNum" idx="12"/>
          </p:nvPr>
        </p:nvSpPr>
        <p:spPr>
          <a:xfrm>
            <a:off x="199869" y="4521041"/>
            <a:ext cx="982663" cy="290439"/>
          </a:xfrm>
        </p:spPr>
        <p:txBody>
          <a:bodyPr/>
          <a:lstStyle/>
          <a:p>
            <a:pPr marL="0" lvl="0" indent="0" algn="l" rtl="0">
              <a:spcBef>
                <a:spcPts val="0"/>
              </a:spcBef>
              <a:spcAft>
                <a:spcPts val="0"/>
              </a:spcAft>
              <a:buNone/>
            </a:pPr>
            <a:fld id="{00000000-1234-1234-1234-123412341234}" type="slidenum">
              <a:rPr lang="en-US" smtClean="0"/>
              <a:t>18</a:t>
            </a:fld>
            <a:endParaRPr lang="en-US" dirty="0"/>
          </a:p>
        </p:txBody>
      </p:sp>
    </p:spTree>
    <p:extLst>
      <p:ext uri="{BB962C8B-B14F-4D97-AF65-F5344CB8AC3E}">
        <p14:creationId xmlns:p14="http://schemas.microsoft.com/office/powerpoint/2010/main" val="4185299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B40F-93C6-DCA2-0CE2-8672044A18DD}"/>
              </a:ext>
            </a:extLst>
          </p:cNvPr>
          <p:cNvSpPr>
            <a:spLocks noGrp="1"/>
          </p:cNvSpPr>
          <p:nvPr>
            <p:ph type="title"/>
          </p:nvPr>
        </p:nvSpPr>
        <p:spPr>
          <a:xfrm>
            <a:off x="324035" y="149557"/>
            <a:ext cx="8495930" cy="560657"/>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2000" b="1" dirty="0">
                <a:solidFill>
                  <a:schemeClr val="accent6">
                    <a:lumMod val="50000"/>
                  </a:schemeClr>
                </a:solidFill>
                <a:latin typeface="Arial" panose="020B0604020202020204" pitchFamily="34" charset="0"/>
                <a:cs typeface="Arial" panose="020B0604020202020204" pitchFamily="34" charset="0"/>
              </a:rPr>
              <a:t>Example of ECCC AQ Model Output: 3-day Forecast of Surface PM</a:t>
            </a:r>
            <a:r>
              <a:rPr lang="en-CA" sz="2000" b="1" baseline="-25000" dirty="0">
                <a:solidFill>
                  <a:schemeClr val="accent6">
                    <a:lumMod val="50000"/>
                  </a:schemeClr>
                </a:solidFill>
                <a:latin typeface="Arial" panose="020B0604020202020204" pitchFamily="34" charset="0"/>
                <a:cs typeface="Arial" panose="020B0604020202020204" pitchFamily="34" charset="0"/>
              </a:rPr>
              <a:t>2.5</a:t>
            </a:r>
          </a:p>
        </p:txBody>
      </p:sp>
      <p:pic>
        <p:nvPicPr>
          <p:cNvPr id="5" name="Content Placeholder 4" descr="A map of the united states&#10;&#10;Description automatically generated">
            <a:extLst>
              <a:ext uri="{FF2B5EF4-FFF2-40B4-BE49-F238E27FC236}">
                <a16:creationId xmlns:a16="http://schemas.microsoft.com/office/drawing/2014/main" id="{B31C6881-D975-7B7E-5AE3-7DE71DF957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1200" y="1104065"/>
            <a:ext cx="3910765" cy="3263504"/>
          </a:xfrm>
        </p:spPr>
      </p:pic>
      <p:sp>
        <p:nvSpPr>
          <p:cNvPr id="3" name="TextBox 2">
            <a:extLst>
              <a:ext uri="{FF2B5EF4-FFF2-40B4-BE49-F238E27FC236}">
                <a16:creationId xmlns:a16="http://schemas.microsoft.com/office/drawing/2014/main" id="{896E72C2-1078-0884-872D-558F19050508}"/>
              </a:ext>
            </a:extLst>
          </p:cNvPr>
          <p:cNvSpPr txBox="1"/>
          <p:nvPr/>
        </p:nvSpPr>
        <p:spPr>
          <a:xfrm>
            <a:off x="6021993" y="4747722"/>
            <a:ext cx="2285499" cy="246221"/>
          </a:xfrm>
          <a:prstGeom prst="rect">
            <a:avLst/>
          </a:prstGeom>
          <a:noFill/>
        </p:spPr>
        <p:txBody>
          <a:bodyPr wrap="square" rtlCol="0">
            <a:spAutoFit/>
          </a:bodyPr>
          <a:lstStyle/>
          <a:p>
            <a:r>
              <a:rPr lang="en-CA" sz="1000" i="1" dirty="0">
                <a:solidFill>
                  <a:srgbClr val="00B050"/>
                </a:solidFill>
              </a:rPr>
              <a:t>Provided by : Dr Colin Lee (ECCC)</a:t>
            </a:r>
          </a:p>
        </p:txBody>
      </p:sp>
      <p:sp>
        <p:nvSpPr>
          <p:cNvPr id="4" name="TextBox 3">
            <a:extLst>
              <a:ext uri="{FF2B5EF4-FFF2-40B4-BE49-F238E27FC236}">
                <a16:creationId xmlns:a16="http://schemas.microsoft.com/office/drawing/2014/main" id="{8616CB8B-2FB5-8012-5D41-71494CEA8778}"/>
              </a:ext>
            </a:extLst>
          </p:cNvPr>
          <p:cNvSpPr txBox="1"/>
          <p:nvPr/>
        </p:nvSpPr>
        <p:spPr>
          <a:xfrm>
            <a:off x="4730711" y="1994335"/>
            <a:ext cx="4201017" cy="1169551"/>
          </a:xfrm>
          <a:prstGeom prst="rect">
            <a:avLst/>
          </a:prstGeom>
          <a:noFill/>
          <a:ln>
            <a:solidFill>
              <a:schemeClr val="tx1"/>
            </a:solidFill>
          </a:ln>
        </p:spPr>
        <p:txBody>
          <a:bodyPr wrap="square" rtlCol="0">
            <a:spAutoFit/>
          </a:bodyPr>
          <a:lstStyle/>
          <a:p>
            <a:r>
              <a:rPr lang="en-CA" dirty="0"/>
              <a:t>Gridded forecast of model simulated PM</a:t>
            </a:r>
            <a:r>
              <a:rPr lang="en-CA" baseline="-25000" dirty="0"/>
              <a:t>2.5</a:t>
            </a:r>
            <a:r>
              <a:rPr lang="en-CA" dirty="0"/>
              <a:t> concentrations at </a:t>
            </a:r>
            <a:r>
              <a:rPr lang="en-CA" b="1" dirty="0"/>
              <a:t>10 km spatial resolution</a:t>
            </a:r>
            <a:r>
              <a:rPr lang="en-CA" dirty="0"/>
              <a:t>.</a:t>
            </a:r>
          </a:p>
          <a:p>
            <a:endParaRPr lang="en-CA" dirty="0"/>
          </a:p>
          <a:p>
            <a:r>
              <a:rPr lang="en-CA" b="1" dirty="0"/>
              <a:t>6-hour</a:t>
            </a:r>
            <a:r>
              <a:rPr lang="en-CA" dirty="0"/>
              <a:t> interval steps forecasted out for 3 days</a:t>
            </a:r>
          </a:p>
          <a:p>
            <a:endParaRPr lang="en-CA" dirty="0"/>
          </a:p>
        </p:txBody>
      </p:sp>
      <p:sp>
        <p:nvSpPr>
          <p:cNvPr id="6" name="Slide Number Placeholder 3">
            <a:extLst>
              <a:ext uri="{FF2B5EF4-FFF2-40B4-BE49-F238E27FC236}">
                <a16:creationId xmlns:a16="http://schemas.microsoft.com/office/drawing/2014/main" id="{47A39E43-B225-14C5-2C30-D5E29DDA0D18}"/>
              </a:ext>
            </a:extLst>
          </p:cNvPr>
          <p:cNvSpPr>
            <a:spLocks noGrp="1"/>
          </p:cNvSpPr>
          <p:nvPr>
            <p:ph type="sldNum" idx="12"/>
          </p:nvPr>
        </p:nvSpPr>
        <p:spPr>
          <a:xfrm>
            <a:off x="199869" y="4521041"/>
            <a:ext cx="982663" cy="290439"/>
          </a:xfrm>
        </p:spPr>
        <p:txBody>
          <a:bodyPr/>
          <a:lstStyle/>
          <a:p>
            <a:pPr marL="0" lvl="0" indent="0" algn="l" rtl="0">
              <a:spcBef>
                <a:spcPts val="0"/>
              </a:spcBef>
              <a:spcAft>
                <a:spcPts val="0"/>
              </a:spcAft>
              <a:buNone/>
            </a:pPr>
            <a:fld id="{00000000-1234-1234-1234-123412341234}" type="slidenum">
              <a:rPr lang="en-US" smtClean="0"/>
              <a:t>19</a:t>
            </a:fld>
            <a:endParaRPr lang="en-US" dirty="0"/>
          </a:p>
        </p:txBody>
      </p:sp>
      <p:sp>
        <p:nvSpPr>
          <p:cNvPr id="7" name="TextBox 6">
            <a:extLst>
              <a:ext uri="{FF2B5EF4-FFF2-40B4-BE49-F238E27FC236}">
                <a16:creationId xmlns:a16="http://schemas.microsoft.com/office/drawing/2014/main" id="{2D2C094F-7073-E47A-4949-3AC2ED0D9E36}"/>
              </a:ext>
            </a:extLst>
          </p:cNvPr>
          <p:cNvSpPr txBox="1"/>
          <p:nvPr/>
        </p:nvSpPr>
        <p:spPr>
          <a:xfrm>
            <a:off x="691200" y="710214"/>
            <a:ext cx="3978771" cy="307777"/>
          </a:xfrm>
          <a:prstGeom prst="rect">
            <a:avLst/>
          </a:prstGeom>
          <a:noFill/>
        </p:spPr>
        <p:txBody>
          <a:bodyPr wrap="square" rtlCol="0">
            <a:spAutoFit/>
          </a:bodyPr>
          <a:lstStyle/>
          <a:p>
            <a:pPr algn="ctr"/>
            <a:r>
              <a:rPr lang="en-CA" b="1" dirty="0"/>
              <a:t>GEM-MACH surface fine PM</a:t>
            </a:r>
            <a:r>
              <a:rPr lang="en-CA" b="1" baseline="-25000" dirty="0"/>
              <a:t>2.5</a:t>
            </a:r>
            <a:r>
              <a:rPr lang="en-CA" b="1" dirty="0"/>
              <a:t> forecast</a:t>
            </a:r>
          </a:p>
        </p:txBody>
      </p:sp>
      <p:sp>
        <p:nvSpPr>
          <p:cNvPr id="8" name="TextBox 7">
            <a:extLst>
              <a:ext uri="{FF2B5EF4-FFF2-40B4-BE49-F238E27FC236}">
                <a16:creationId xmlns:a16="http://schemas.microsoft.com/office/drawing/2014/main" id="{A0807AC2-B000-6BC5-B877-B755C23E2639}"/>
              </a:ext>
            </a:extLst>
          </p:cNvPr>
          <p:cNvSpPr txBox="1"/>
          <p:nvPr/>
        </p:nvSpPr>
        <p:spPr>
          <a:xfrm>
            <a:off x="626826" y="4458527"/>
            <a:ext cx="4039511" cy="646331"/>
          </a:xfrm>
          <a:prstGeom prst="rect">
            <a:avLst/>
          </a:prstGeom>
          <a:noFill/>
        </p:spPr>
        <p:txBody>
          <a:bodyPr wrap="square" rtlCol="0">
            <a:spAutoFit/>
          </a:bodyPr>
          <a:lstStyle/>
          <a:p>
            <a:r>
              <a:rPr lang="en-CA" sz="1200" dirty="0"/>
              <a:t>Publicly available at ECCC:</a:t>
            </a:r>
            <a:endParaRPr lang="en-US" sz="1200" dirty="0">
              <a:solidFill>
                <a:schemeClr val="tx1"/>
              </a:solidFill>
              <a:hlinkClick r:id="rId3">
                <a:extLst>
                  <a:ext uri="{A12FA001-AC4F-418D-AE19-62706E023703}">
                    <ahyp:hlinkClr xmlns:ahyp="http://schemas.microsoft.com/office/drawing/2018/hyperlinkcolor" val="tx"/>
                  </a:ext>
                </a:extLst>
              </a:hlinkClick>
            </a:endParaRPr>
          </a:p>
          <a:p>
            <a:r>
              <a:rPr lang="en-US" sz="1200" dirty="0">
                <a:solidFill>
                  <a:schemeClr val="tx1"/>
                </a:solidFill>
                <a:hlinkClick r:id="rId3">
                  <a:extLst>
                    <a:ext uri="{A12FA001-AC4F-418D-AE19-62706E023703}">
                      <ahyp:hlinkClr xmlns:ahyp="http://schemas.microsoft.com/office/drawing/2018/hyperlinkcolor" val="tx"/>
                    </a:ext>
                  </a:extLst>
                </a:hlinkClick>
              </a:rPr>
              <a:t>Regional Air Quality Deterministic Prediction System (RAQDPS) - Environment Canada (weather.gc.ca)</a:t>
            </a:r>
            <a:r>
              <a:rPr lang="en-CA" sz="1200" i="1" dirty="0">
                <a:solidFill>
                  <a:schemeClr val="tx1"/>
                </a:solidFill>
              </a:rPr>
              <a:t> </a:t>
            </a:r>
          </a:p>
        </p:txBody>
      </p:sp>
    </p:spTree>
    <p:extLst>
      <p:ext uri="{BB962C8B-B14F-4D97-AF65-F5344CB8AC3E}">
        <p14:creationId xmlns:p14="http://schemas.microsoft.com/office/powerpoint/2010/main" val="442023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CA2B81-2A77-3C65-B6F3-A6575F530A00}"/>
              </a:ext>
            </a:extLst>
          </p:cNvPr>
          <p:cNvSpPr>
            <a:spLocks noGrp="1"/>
          </p:cNvSpPr>
          <p:nvPr>
            <p:ph type="body" idx="1"/>
          </p:nvPr>
        </p:nvSpPr>
        <p:spPr>
          <a:xfrm>
            <a:off x="304641" y="3102151"/>
            <a:ext cx="8635078" cy="1578970"/>
          </a:xfrm>
          <a:solidFill>
            <a:schemeClr val="accent3">
              <a:lumMod val="20000"/>
              <a:lumOff val="80000"/>
            </a:schemeClr>
          </a:solidFill>
        </p:spPr>
        <p:txBody>
          <a:bodyPr/>
          <a:lstStyle/>
          <a:p>
            <a:r>
              <a:rPr lang="en-US" sz="1800" dirty="0">
                <a:solidFill>
                  <a:schemeClr val="dk1"/>
                </a:solidFill>
                <a:latin typeface="Arial"/>
                <a:ea typeface="Arial"/>
                <a:cs typeface="Arial"/>
                <a:sym typeface="Arial"/>
              </a:rPr>
              <a:t>ECCC air quality </a:t>
            </a:r>
            <a:r>
              <a:rPr lang="en-US" sz="1800" b="1" dirty="0">
                <a:solidFill>
                  <a:schemeClr val="dk1"/>
                </a:solidFill>
                <a:latin typeface="Arial"/>
                <a:ea typeface="Arial"/>
                <a:cs typeface="Arial"/>
                <a:sym typeface="Arial"/>
              </a:rPr>
              <a:t>research </a:t>
            </a:r>
            <a:r>
              <a:rPr lang="en-US" sz="1800" dirty="0">
                <a:solidFill>
                  <a:schemeClr val="dk1"/>
                </a:solidFill>
                <a:latin typeface="Arial"/>
                <a:ea typeface="Arial"/>
                <a:cs typeface="Arial"/>
                <a:sym typeface="Arial"/>
              </a:rPr>
              <a:t>and</a:t>
            </a:r>
            <a:r>
              <a:rPr lang="en-US" sz="1800" b="1" dirty="0">
                <a:solidFill>
                  <a:schemeClr val="dk1"/>
                </a:solidFill>
                <a:latin typeface="Arial"/>
                <a:ea typeface="Arial"/>
                <a:cs typeface="Arial"/>
                <a:sym typeface="Arial"/>
              </a:rPr>
              <a:t> applications examples</a:t>
            </a:r>
            <a:r>
              <a:rPr lang="en-US" sz="1800" dirty="0">
                <a:solidFill>
                  <a:schemeClr val="dk1"/>
                </a:solidFill>
                <a:latin typeface="Arial"/>
                <a:ea typeface="Arial"/>
                <a:cs typeface="Arial"/>
                <a:sym typeface="Arial"/>
              </a:rPr>
              <a:t>:</a:t>
            </a:r>
          </a:p>
          <a:p>
            <a:pPr lvl="1"/>
            <a:r>
              <a:rPr lang="en-US" sz="1600" b="1" dirty="0">
                <a:solidFill>
                  <a:schemeClr val="dk1"/>
                </a:solidFill>
                <a:latin typeface="Arial"/>
                <a:ea typeface="Arial"/>
                <a:cs typeface="Arial"/>
                <a:sym typeface="Arial"/>
              </a:rPr>
              <a:t>Emissions inventories </a:t>
            </a:r>
            <a:r>
              <a:rPr lang="en-US" sz="1600" dirty="0">
                <a:solidFill>
                  <a:schemeClr val="dk1"/>
                </a:solidFill>
                <a:latin typeface="Arial"/>
                <a:ea typeface="Arial"/>
                <a:cs typeface="Arial"/>
                <a:sym typeface="Arial"/>
              </a:rPr>
              <a:t>and</a:t>
            </a:r>
            <a:r>
              <a:rPr lang="en-US" sz="1600" b="1" dirty="0">
                <a:solidFill>
                  <a:schemeClr val="dk1"/>
                </a:solidFill>
                <a:latin typeface="Arial"/>
                <a:ea typeface="Arial"/>
                <a:cs typeface="Arial"/>
                <a:sym typeface="Arial"/>
              </a:rPr>
              <a:t> air quality modelling</a:t>
            </a:r>
          </a:p>
          <a:p>
            <a:pPr lvl="1"/>
            <a:r>
              <a:rPr lang="en-US" sz="1600" b="1" dirty="0">
                <a:solidFill>
                  <a:schemeClr val="dk1"/>
                </a:solidFill>
                <a:latin typeface="Arial"/>
                <a:ea typeface="Arial"/>
                <a:cs typeface="Arial"/>
                <a:sym typeface="Arial"/>
              </a:rPr>
              <a:t>Satellite remote sensing of air pollution</a:t>
            </a:r>
          </a:p>
          <a:p>
            <a:pPr lvl="2"/>
            <a:r>
              <a:rPr lang="en-US" sz="1400" dirty="0">
                <a:solidFill>
                  <a:schemeClr val="dk1"/>
                </a:solidFill>
                <a:latin typeface="Arial"/>
                <a:ea typeface="Arial"/>
                <a:cs typeface="Arial"/>
                <a:sym typeface="Arial"/>
              </a:rPr>
              <a:t>Using satellites to detect trends</a:t>
            </a:r>
          </a:p>
          <a:p>
            <a:pPr lvl="2"/>
            <a:r>
              <a:rPr lang="en-US" sz="1400" dirty="0">
                <a:solidFill>
                  <a:schemeClr val="dk1"/>
                </a:solidFill>
                <a:latin typeface="Arial"/>
                <a:ea typeface="Arial"/>
                <a:cs typeface="Arial"/>
                <a:sym typeface="Arial"/>
              </a:rPr>
              <a:t>Research and application example using ECCC produced satellite ammonia observations   </a:t>
            </a:r>
          </a:p>
        </p:txBody>
      </p:sp>
      <p:sp>
        <p:nvSpPr>
          <p:cNvPr id="4" name="Slide Number Placeholder 3">
            <a:extLst>
              <a:ext uri="{FF2B5EF4-FFF2-40B4-BE49-F238E27FC236}">
                <a16:creationId xmlns:a16="http://schemas.microsoft.com/office/drawing/2014/main" id="{11FBFD31-EDC7-4948-DA63-D467387FBF1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a:t>
            </a:fld>
            <a:endParaRPr lang="en-US"/>
          </a:p>
        </p:txBody>
      </p:sp>
      <p:sp>
        <p:nvSpPr>
          <p:cNvPr id="2" name="Title 1">
            <a:extLst>
              <a:ext uri="{FF2B5EF4-FFF2-40B4-BE49-F238E27FC236}">
                <a16:creationId xmlns:a16="http://schemas.microsoft.com/office/drawing/2014/main" id="{565B7FEB-408B-A725-99EC-6DD298D3AACD}"/>
              </a:ext>
            </a:extLst>
          </p:cNvPr>
          <p:cNvSpPr>
            <a:spLocks noGrp="1"/>
          </p:cNvSpPr>
          <p:nvPr>
            <p:ph type="title"/>
          </p:nvPr>
        </p:nvSpPr>
        <p:spPr>
          <a:xfrm>
            <a:off x="304641" y="102393"/>
            <a:ext cx="8534559" cy="349891"/>
          </a:xfrm>
        </p:spPr>
        <p:txBody>
          <a:bodyPr>
            <a:normAutofit fontScale="90000"/>
          </a:bodyPr>
          <a:lstStyle/>
          <a:p>
            <a:pPr algn="ctr"/>
            <a:r>
              <a:rPr lang="en-CA" dirty="0"/>
              <a:t>Outline</a:t>
            </a:r>
          </a:p>
        </p:txBody>
      </p:sp>
      <p:sp>
        <p:nvSpPr>
          <p:cNvPr id="5" name="Text Placeholder 2">
            <a:extLst>
              <a:ext uri="{FF2B5EF4-FFF2-40B4-BE49-F238E27FC236}">
                <a16:creationId xmlns:a16="http://schemas.microsoft.com/office/drawing/2014/main" id="{CA6801BE-3037-A623-4376-01AB74E21A34}"/>
              </a:ext>
            </a:extLst>
          </p:cNvPr>
          <p:cNvSpPr txBox="1">
            <a:spLocks/>
          </p:cNvSpPr>
          <p:nvPr/>
        </p:nvSpPr>
        <p:spPr>
          <a:xfrm>
            <a:off x="304641" y="1380352"/>
            <a:ext cx="8635078" cy="1674220"/>
          </a:xfrm>
          <a:prstGeom prst="rect">
            <a:avLst/>
          </a:prstGeom>
          <a:solidFill>
            <a:schemeClr val="accent6">
              <a:lumMod val="20000"/>
              <a:lumOff val="80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r>
              <a:rPr lang="en-US" sz="1800" b="1" dirty="0">
                <a:solidFill>
                  <a:schemeClr val="dk1"/>
                </a:solidFill>
                <a:latin typeface="Arial"/>
                <a:ea typeface="Arial"/>
                <a:cs typeface="Arial"/>
                <a:sym typeface="Arial"/>
              </a:rPr>
              <a:t>Air quality and health applications</a:t>
            </a:r>
          </a:p>
          <a:p>
            <a:pPr lvl="1"/>
            <a:r>
              <a:rPr lang="en-US" sz="1600" b="1" dirty="0">
                <a:solidFill>
                  <a:schemeClr val="dk1"/>
                </a:solidFill>
                <a:latin typeface="Arial"/>
                <a:ea typeface="Arial"/>
                <a:cs typeface="Arial"/>
                <a:sym typeface="Arial"/>
              </a:rPr>
              <a:t>Air Quality Health Index</a:t>
            </a:r>
            <a:r>
              <a:rPr lang="en-US" sz="1600" dirty="0">
                <a:solidFill>
                  <a:schemeClr val="dk1"/>
                </a:solidFill>
                <a:latin typeface="Arial"/>
                <a:ea typeface="Arial"/>
                <a:cs typeface="Arial"/>
                <a:sym typeface="Arial"/>
              </a:rPr>
              <a:t>: </a:t>
            </a:r>
            <a:r>
              <a:rPr lang="en-US" sz="1600" u="sng" dirty="0">
                <a:solidFill>
                  <a:schemeClr val="dk1"/>
                </a:solidFill>
                <a:latin typeface="Arial"/>
                <a:ea typeface="Arial"/>
                <a:cs typeface="Arial"/>
                <a:sym typeface="Arial"/>
              </a:rPr>
              <a:t>acute</a:t>
            </a:r>
            <a:r>
              <a:rPr lang="en-US" sz="1600" dirty="0">
                <a:solidFill>
                  <a:schemeClr val="dk1"/>
                </a:solidFill>
                <a:latin typeface="Arial"/>
                <a:ea typeface="Arial"/>
                <a:cs typeface="Arial"/>
                <a:sym typeface="Arial"/>
              </a:rPr>
              <a:t> (short-term) exposure to pollutants</a:t>
            </a:r>
          </a:p>
          <a:p>
            <a:pPr lvl="1"/>
            <a:r>
              <a:rPr lang="en-US" sz="1600" b="1" dirty="0">
                <a:solidFill>
                  <a:schemeClr val="dk1"/>
                </a:solidFill>
                <a:latin typeface="Arial"/>
                <a:ea typeface="Arial"/>
                <a:cs typeface="Arial"/>
                <a:sym typeface="Arial"/>
              </a:rPr>
              <a:t>New multi-pollutant index </a:t>
            </a:r>
            <a:r>
              <a:rPr lang="en-US" sz="1600" dirty="0">
                <a:solidFill>
                  <a:schemeClr val="dk1"/>
                </a:solidFill>
                <a:latin typeface="Arial"/>
                <a:ea typeface="Arial"/>
                <a:cs typeface="Arial"/>
                <a:sym typeface="Arial"/>
              </a:rPr>
              <a:t>for </a:t>
            </a:r>
            <a:r>
              <a:rPr lang="en-US" sz="1600" u="sng" dirty="0">
                <a:solidFill>
                  <a:schemeClr val="dk1"/>
                </a:solidFill>
                <a:latin typeface="Arial"/>
                <a:ea typeface="Arial"/>
                <a:cs typeface="Arial"/>
                <a:sym typeface="Arial"/>
              </a:rPr>
              <a:t>chronic</a:t>
            </a:r>
            <a:r>
              <a:rPr lang="en-US" sz="1600" dirty="0">
                <a:solidFill>
                  <a:schemeClr val="dk1"/>
                </a:solidFill>
                <a:latin typeface="Arial"/>
                <a:ea typeface="Arial"/>
                <a:cs typeface="Arial"/>
                <a:sym typeface="Arial"/>
              </a:rPr>
              <a:t> (long-term) exposure of a mixture of pollutants </a:t>
            </a:r>
          </a:p>
          <a:p>
            <a:pPr lvl="1"/>
            <a:r>
              <a:rPr lang="en-US" sz="1600" b="1" dirty="0">
                <a:solidFill>
                  <a:schemeClr val="dk1"/>
                </a:solidFill>
                <a:latin typeface="Arial"/>
                <a:ea typeface="Arial"/>
                <a:cs typeface="Arial"/>
                <a:sym typeface="Arial"/>
              </a:rPr>
              <a:t>UV index </a:t>
            </a:r>
            <a:r>
              <a:rPr lang="en-US" sz="1600" dirty="0">
                <a:solidFill>
                  <a:schemeClr val="dk1"/>
                </a:solidFill>
                <a:latin typeface="Arial"/>
                <a:ea typeface="Arial"/>
                <a:cs typeface="Arial"/>
                <a:sym typeface="Arial"/>
              </a:rPr>
              <a:t>(Stratospheric Ozone)</a:t>
            </a:r>
          </a:p>
          <a:p>
            <a:pPr lvl="1"/>
            <a:r>
              <a:rPr lang="en-US" sz="1600" b="1" dirty="0">
                <a:solidFill>
                  <a:schemeClr val="dk1"/>
                </a:solidFill>
                <a:latin typeface="Arial"/>
                <a:ea typeface="Arial"/>
                <a:cs typeface="Arial"/>
                <a:sym typeface="Arial"/>
              </a:rPr>
              <a:t>New dataset </a:t>
            </a:r>
            <a:r>
              <a:rPr lang="en-US" sz="1600" dirty="0">
                <a:solidFill>
                  <a:schemeClr val="dk1"/>
                </a:solidFill>
                <a:latin typeface="Arial"/>
                <a:ea typeface="Arial"/>
                <a:cs typeface="Arial"/>
                <a:sym typeface="Arial"/>
              </a:rPr>
              <a:t>integrating air quality, health, and social-economic data</a:t>
            </a:r>
          </a:p>
        </p:txBody>
      </p:sp>
      <p:sp>
        <p:nvSpPr>
          <p:cNvPr id="6" name="Text Placeholder 2">
            <a:extLst>
              <a:ext uri="{FF2B5EF4-FFF2-40B4-BE49-F238E27FC236}">
                <a16:creationId xmlns:a16="http://schemas.microsoft.com/office/drawing/2014/main" id="{A97DE547-9FD1-6CDD-47AC-AD919AA2118E}"/>
              </a:ext>
            </a:extLst>
          </p:cNvPr>
          <p:cNvSpPr txBox="1">
            <a:spLocks/>
          </p:cNvSpPr>
          <p:nvPr/>
        </p:nvSpPr>
        <p:spPr>
          <a:xfrm>
            <a:off x="304641" y="452284"/>
            <a:ext cx="8635078" cy="893170"/>
          </a:xfrm>
          <a:prstGeom prst="rect">
            <a:avLst/>
          </a:prstGeom>
          <a:solidFill>
            <a:schemeClr val="accent1">
              <a:lumMod val="20000"/>
              <a:lumOff val="80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r>
              <a:rPr lang="en-US" b="1" dirty="0">
                <a:latin typeface="Arial"/>
                <a:ea typeface="Arial"/>
                <a:cs typeface="Arial"/>
                <a:sym typeface="Arial"/>
              </a:rPr>
              <a:t>Motivation</a:t>
            </a:r>
            <a:r>
              <a:rPr lang="en-US" dirty="0">
                <a:latin typeface="Arial"/>
                <a:ea typeface="Arial"/>
                <a:cs typeface="Arial"/>
                <a:sym typeface="Arial"/>
              </a:rPr>
              <a:t> to study ambient air quality</a:t>
            </a:r>
          </a:p>
          <a:p>
            <a:r>
              <a:rPr lang="en-US" dirty="0">
                <a:latin typeface="Arial"/>
                <a:ea typeface="Arial"/>
                <a:cs typeface="Arial"/>
                <a:sym typeface="Arial"/>
              </a:rPr>
              <a:t>Air pollution </a:t>
            </a:r>
            <a:r>
              <a:rPr lang="en-US" b="1" dirty="0">
                <a:latin typeface="Arial"/>
                <a:ea typeface="Arial"/>
                <a:cs typeface="Arial"/>
                <a:sym typeface="Arial"/>
              </a:rPr>
              <a:t>background</a:t>
            </a:r>
          </a:p>
        </p:txBody>
      </p:sp>
    </p:spTree>
    <p:extLst>
      <p:ext uri="{BB962C8B-B14F-4D97-AF65-F5344CB8AC3E}">
        <p14:creationId xmlns:p14="http://schemas.microsoft.com/office/powerpoint/2010/main" val="3888051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7EAD0-C4A7-18A9-D1F7-D8A6CCF67D5F}"/>
              </a:ext>
            </a:extLst>
          </p:cNvPr>
          <p:cNvSpPr>
            <a:spLocks noGrp="1"/>
          </p:cNvSpPr>
          <p:nvPr>
            <p:ph type="title"/>
          </p:nvPr>
        </p:nvSpPr>
        <p:spPr>
          <a:xfrm>
            <a:off x="-81237" y="237157"/>
            <a:ext cx="8534559" cy="1726058"/>
          </a:xfrm>
        </p:spPr>
        <p:txBody>
          <a:bodyPr>
            <a:normAutofit/>
          </a:bodyPr>
          <a:lstStyle/>
          <a:p>
            <a:pPr algn="ctr"/>
            <a:r>
              <a:rPr lang="en-US" dirty="0"/>
              <a:t>ECCC Air Quality Research and Applications Examples:</a:t>
            </a:r>
            <a:br>
              <a:rPr lang="en-US" dirty="0"/>
            </a:br>
            <a:br>
              <a:rPr lang="en-US" dirty="0"/>
            </a:br>
            <a:r>
              <a:rPr lang="en-US" dirty="0"/>
              <a:t>Satellite Remote Sensing of Air Pollution</a:t>
            </a:r>
            <a:br>
              <a:rPr lang="en-US" dirty="0"/>
            </a:br>
            <a:endParaRPr lang="en-CA" dirty="0"/>
          </a:p>
        </p:txBody>
      </p:sp>
      <p:sp>
        <p:nvSpPr>
          <p:cNvPr id="4" name="Slide Number Placeholder 3">
            <a:extLst>
              <a:ext uri="{FF2B5EF4-FFF2-40B4-BE49-F238E27FC236}">
                <a16:creationId xmlns:a16="http://schemas.microsoft.com/office/drawing/2014/main" id="{E7434D41-7050-C147-1DD1-5F856194DEA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20</a:t>
            </a:fld>
            <a:endParaRPr lang="en-US"/>
          </a:p>
        </p:txBody>
      </p:sp>
      <p:pic>
        <p:nvPicPr>
          <p:cNvPr id="3" name="Picture 2" descr="A satellite in space&#10;&#10;Description automatically generated with medium confidence">
            <a:extLst>
              <a:ext uri="{FF2B5EF4-FFF2-40B4-BE49-F238E27FC236}">
                <a16:creationId xmlns:a16="http://schemas.microsoft.com/office/drawing/2014/main" id="{F59CE573-61FA-FC30-58E4-4F216B1DBE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4123" y="1027328"/>
            <a:ext cx="1247544" cy="997792"/>
          </a:xfrm>
          <a:prstGeom prst="rect">
            <a:avLst/>
          </a:prstGeom>
        </p:spPr>
      </p:pic>
      <p:sp>
        <p:nvSpPr>
          <p:cNvPr id="5" name="Text Placeholder 2">
            <a:extLst>
              <a:ext uri="{FF2B5EF4-FFF2-40B4-BE49-F238E27FC236}">
                <a16:creationId xmlns:a16="http://schemas.microsoft.com/office/drawing/2014/main" id="{316832CB-EF53-9548-F1DC-2083DACDECB8}"/>
              </a:ext>
            </a:extLst>
          </p:cNvPr>
          <p:cNvSpPr>
            <a:spLocks noGrp="1"/>
          </p:cNvSpPr>
          <p:nvPr>
            <p:ph type="body" idx="1"/>
          </p:nvPr>
        </p:nvSpPr>
        <p:spPr>
          <a:xfrm>
            <a:off x="357108" y="2025120"/>
            <a:ext cx="8534559" cy="2417348"/>
          </a:xfrm>
        </p:spPr>
        <p:txBody>
          <a:bodyPr/>
          <a:lstStyle/>
          <a:p>
            <a:r>
              <a:rPr lang="en-CA" dirty="0"/>
              <a:t>Satellite observations can help address some air quality questions like:</a:t>
            </a:r>
          </a:p>
          <a:p>
            <a:pPr marL="76200" indent="0">
              <a:buNone/>
            </a:pPr>
            <a:endParaRPr lang="en-CA" dirty="0"/>
          </a:p>
          <a:p>
            <a:pPr lvl="1"/>
            <a:r>
              <a:rPr lang="en-CA" dirty="0"/>
              <a:t>How do pollutants </a:t>
            </a:r>
            <a:r>
              <a:rPr lang="en-CA" b="1" dirty="0"/>
              <a:t>vary in space and time</a:t>
            </a:r>
            <a:r>
              <a:rPr lang="en-CA" dirty="0"/>
              <a:t>?</a:t>
            </a:r>
          </a:p>
          <a:p>
            <a:pPr lvl="1"/>
            <a:endParaRPr lang="en-CA" dirty="0"/>
          </a:p>
          <a:p>
            <a:pPr lvl="1"/>
            <a:r>
              <a:rPr lang="en-CA" b="1" dirty="0"/>
              <a:t>Where</a:t>
            </a:r>
            <a:r>
              <a:rPr lang="en-CA" dirty="0"/>
              <a:t> are the pollutants coming from and </a:t>
            </a:r>
            <a:r>
              <a:rPr lang="en-CA" b="1" dirty="0"/>
              <a:t>how much </a:t>
            </a:r>
            <a:r>
              <a:rPr lang="en-CA" dirty="0"/>
              <a:t>is being emitted?</a:t>
            </a:r>
          </a:p>
          <a:p>
            <a:pPr lvl="1"/>
            <a:endParaRPr lang="en-CA" dirty="0"/>
          </a:p>
          <a:p>
            <a:pPr lvl="1"/>
            <a:r>
              <a:rPr lang="en-CA" dirty="0"/>
              <a:t>Where do they end up (transport)?</a:t>
            </a:r>
          </a:p>
        </p:txBody>
      </p:sp>
    </p:spTree>
    <p:extLst>
      <p:ext uri="{BB962C8B-B14F-4D97-AF65-F5344CB8AC3E}">
        <p14:creationId xmlns:p14="http://schemas.microsoft.com/office/powerpoint/2010/main" val="1145629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02412-729E-1BC4-8176-925CD7926257}"/>
              </a:ext>
            </a:extLst>
          </p:cNvPr>
          <p:cNvSpPr>
            <a:spLocks noGrp="1"/>
          </p:cNvSpPr>
          <p:nvPr>
            <p:ph type="title"/>
          </p:nvPr>
        </p:nvSpPr>
        <p:spPr/>
        <p:txBody>
          <a:bodyPr>
            <a:normAutofit fontScale="90000"/>
          </a:bodyPr>
          <a:lstStyle/>
          <a:p>
            <a:r>
              <a:rPr lang="en-CA" dirty="0"/>
              <a:t>General satellite remote sensing measurement principle</a:t>
            </a:r>
          </a:p>
        </p:txBody>
      </p:sp>
      <p:sp>
        <p:nvSpPr>
          <p:cNvPr id="4" name="Slide Number Placeholder 3">
            <a:extLst>
              <a:ext uri="{FF2B5EF4-FFF2-40B4-BE49-F238E27FC236}">
                <a16:creationId xmlns:a16="http://schemas.microsoft.com/office/drawing/2014/main" id="{03E48755-AC53-D714-DF80-06E9364DDC0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21</a:t>
            </a:fld>
            <a:endParaRPr lang="en-US"/>
          </a:p>
        </p:txBody>
      </p:sp>
      <p:sp>
        <p:nvSpPr>
          <p:cNvPr id="5" name="Content Placeholder 2">
            <a:extLst>
              <a:ext uri="{FF2B5EF4-FFF2-40B4-BE49-F238E27FC236}">
                <a16:creationId xmlns:a16="http://schemas.microsoft.com/office/drawing/2014/main" id="{7423CC17-0656-8E81-24EE-C1BF09E088FD}"/>
              </a:ext>
            </a:extLst>
          </p:cNvPr>
          <p:cNvSpPr txBox="1">
            <a:spLocks/>
          </p:cNvSpPr>
          <p:nvPr/>
        </p:nvSpPr>
        <p:spPr bwMode="auto">
          <a:xfrm>
            <a:off x="343287" y="786808"/>
            <a:ext cx="3914137" cy="384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7" tIns="34283" rIns="68567" bIns="34283"/>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342900" rtl="0" eaLnBrk="1" fontAlgn="base" latinLnBrk="0" hangingPunct="1">
              <a:lnSpc>
                <a:spcPct val="100000"/>
              </a:lnSpc>
              <a:spcBef>
                <a:spcPct val="20000"/>
              </a:spcBef>
              <a:spcAft>
                <a:spcPct val="0"/>
              </a:spcAft>
              <a:buClr>
                <a:srgbClr val="FF0000"/>
              </a:buClr>
              <a:buSzPct val="120000"/>
              <a:buFontTx/>
              <a:buNone/>
              <a:tabLst/>
              <a:defRPr/>
            </a:pPr>
            <a:r>
              <a:rPr kumimoji="1" lang="en-CA" altLang="en-US" sz="1800" b="0" i="0" u="none" strike="noStrike" kern="1200" cap="none" spc="0" normalizeH="0" baseline="0" noProof="0" dirty="0">
                <a:ln>
                  <a:noFill/>
                </a:ln>
                <a:solidFill>
                  <a:prstClr val="white"/>
                </a:solidFill>
                <a:effectLst/>
                <a:uLnTx/>
                <a:uFillTx/>
                <a:latin typeface="Calibri" panose="020F0502020204030204"/>
                <a:ea typeface="+mn-ea"/>
                <a:cs typeface="+mn-cs"/>
              </a:rPr>
              <a:t>Three general categories:</a:t>
            </a:r>
          </a:p>
          <a:p>
            <a:pPr marL="214313" marR="0" lvl="0" indent="-214313" algn="l" defTabSz="342900" rtl="0" eaLnBrk="1" fontAlgn="base" latinLnBrk="0" hangingPunct="1">
              <a:lnSpc>
                <a:spcPct val="100000"/>
              </a:lnSpc>
              <a:spcBef>
                <a:spcPct val="20000"/>
              </a:spcBef>
              <a:spcAft>
                <a:spcPct val="0"/>
              </a:spcAft>
              <a:buClr>
                <a:srgbClr val="FF0000"/>
              </a:buClr>
              <a:buSzPct val="100000"/>
              <a:buFontTx/>
              <a:buAutoNum type="arabicPeriod"/>
              <a:tabLst/>
              <a:defRPr/>
            </a:pPr>
            <a:r>
              <a:rPr kumimoji="1" lang="en-CA" altLang="en-US" sz="1800" b="0" i="0" u="none" strike="noStrike" kern="1200" cap="none" spc="0" normalizeH="0" baseline="0" noProof="0" dirty="0">
                <a:ln>
                  <a:noFill/>
                </a:ln>
                <a:effectLst/>
                <a:uLnTx/>
                <a:uFillTx/>
                <a:ea typeface="+mn-ea"/>
                <a:cs typeface="+mn-cs"/>
              </a:rPr>
              <a:t>Passive solar backscatter – UV/visible/near-IR</a:t>
            </a:r>
          </a:p>
          <a:p>
            <a:pPr marL="214313" marR="0" lvl="0" indent="-214313" algn="l" defTabSz="342900" rtl="0" eaLnBrk="1" fontAlgn="base" latinLnBrk="0" hangingPunct="1">
              <a:lnSpc>
                <a:spcPct val="100000"/>
              </a:lnSpc>
              <a:spcBef>
                <a:spcPct val="20000"/>
              </a:spcBef>
              <a:spcAft>
                <a:spcPct val="0"/>
              </a:spcAft>
              <a:buClr>
                <a:srgbClr val="FF0000"/>
              </a:buClr>
              <a:buSzPct val="100000"/>
              <a:buFontTx/>
              <a:buAutoNum type="arabicPeriod"/>
              <a:tabLst/>
              <a:defRPr/>
            </a:pPr>
            <a:r>
              <a:rPr kumimoji="1" lang="en-CA" altLang="en-US" sz="1800" b="0" i="0" u="none" strike="noStrike" kern="1200" cap="none" spc="0" normalizeH="0" baseline="0" noProof="0" dirty="0">
                <a:ln>
                  <a:noFill/>
                </a:ln>
                <a:effectLst/>
                <a:uLnTx/>
                <a:uFillTx/>
                <a:ea typeface="+mn-ea"/>
                <a:cs typeface="+mn-cs"/>
              </a:rPr>
              <a:t>Passive thermal emission</a:t>
            </a:r>
          </a:p>
          <a:p>
            <a:pPr marL="214313" marR="0" lvl="0" indent="-214313" algn="l" defTabSz="342900" rtl="0" eaLnBrk="1" fontAlgn="base" latinLnBrk="0" hangingPunct="1">
              <a:lnSpc>
                <a:spcPct val="100000"/>
              </a:lnSpc>
              <a:spcBef>
                <a:spcPct val="20000"/>
              </a:spcBef>
              <a:spcAft>
                <a:spcPct val="0"/>
              </a:spcAft>
              <a:buClr>
                <a:srgbClr val="FF0000"/>
              </a:buClr>
              <a:buSzPct val="100000"/>
              <a:buFontTx/>
              <a:buAutoNum type="arabicPeriod"/>
              <a:tabLst/>
              <a:defRPr/>
            </a:pPr>
            <a:r>
              <a:rPr kumimoji="1" lang="en-CA" altLang="en-US" sz="1800" b="0" i="0" u="none" strike="noStrike" kern="1200" cap="none" spc="0" normalizeH="0" baseline="0" noProof="0" dirty="0">
                <a:ln>
                  <a:noFill/>
                </a:ln>
                <a:effectLst/>
                <a:uLnTx/>
                <a:uFillTx/>
                <a:ea typeface="+mn-ea"/>
                <a:cs typeface="+mn-cs"/>
              </a:rPr>
              <a:t>Active backscatter</a:t>
            </a:r>
          </a:p>
          <a:p>
            <a:pPr marL="0" marR="0" lvl="0" indent="0" algn="l" defTabSz="342900" rtl="0" eaLnBrk="1" fontAlgn="base" latinLnBrk="0" hangingPunct="1">
              <a:lnSpc>
                <a:spcPct val="100000"/>
              </a:lnSpc>
              <a:spcBef>
                <a:spcPct val="20000"/>
              </a:spcBef>
              <a:spcAft>
                <a:spcPct val="0"/>
              </a:spcAft>
              <a:buClr>
                <a:srgbClr val="FF0000"/>
              </a:buClr>
              <a:buSzPct val="120000"/>
              <a:buFontTx/>
              <a:buNone/>
              <a:tabLst/>
              <a:defRPr/>
            </a:pPr>
            <a:endParaRPr kumimoji="1" lang="en-CA" altLang="en-US" sz="1800" b="0" i="0" u="none" strike="noStrike" kern="1200" cap="none" spc="0" normalizeH="0" baseline="0" noProof="0" dirty="0">
              <a:ln>
                <a:noFill/>
              </a:ln>
              <a:effectLst/>
              <a:uLnTx/>
              <a:uFillTx/>
              <a:ea typeface="+mn-ea"/>
              <a:cs typeface="+mn-cs"/>
            </a:endParaRPr>
          </a:p>
          <a:p>
            <a:pPr marL="0" marR="0" lvl="0" indent="0" algn="l" defTabSz="342900" rtl="0" eaLnBrk="1" fontAlgn="base" latinLnBrk="0" hangingPunct="1">
              <a:lnSpc>
                <a:spcPct val="100000"/>
              </a:lnSpc>
              <a:spcBef>
                <a:spcPct val="20000"/>
              </a:spcBef>
              <a:spcAft>
                <a:spcPct val="0"/>
              </a:spcAft>
              <a:buClr>
                <a:srgbClr val="FF0000"/>
              </a:buClr>
              <a:buSzPct val="120000"/>
              <a:buFontTx/>
              <a:buNone/>
              <a:tabLst/>
              <a:defRPr/>
            </a:pPr>
            <a:r>
              <a:rPr kumimoji="1" lang="en-CA" altLang="en-US" sz="1500" noProof="0" dirty="0"/>
              <a:t>Remote sensing is obtaining information about an object from a distance.</a:t>
            </a:r>
          </a:p>
          <a:p>
            <a:pPr marL="0" marR="0" lvl="0" indent="0" algn="l" defTabSz="342900" rtl="0" eaLnBrk="1" fontAlgn="base" latinLnBrk="0" hangingPunct="1">
              <a:lnSpc>
                <a:spcPct val="100000"/>
              </a:lnSpc>
              <a:spcBef>
                <a:spcPct val="20000"/>
              </a:spcBef>
              <a:spcAft>
                <a:spcPct val="0"/>
              </a:spcAft>
              <a:buClr>
                <a:srgbClr val="FF0000"/>
              </a:buClr>
              <a:buSzPct val="120000"/>
              <a:buFontTx/>
              <a:buNone/>
              <a:tabLst/>
              <a:defRPr/>
            </a:pPr>
            <a:endParaRPr kumimoji="1" lang="en-CA" altLang="en-US" sz="1600" b="0" i="0" u="none" strike="noStrike" kern="1200" cap="none" spc="0" normalizeH="0" baseline="0" noProof="0" dirty="0">
              <a:ln>
                <a:noFill/>
              </a:ln>
              <a:effectLst/>
              <a:uLnTx/>
              <a:uFillTx/>
            </a:endParaRPr>
          </a:p>
          <a:p>
            <a:pPr marL="0" marR="0" lvl="0" indent="0" algn="l" defTabSz="342900" rtl="0" eaLnBrk="0" fontAlgn="base" latinLnBrk="0" hangingPunct="0">
              <a:lnSpc>
                <a:spcPct val="100000"/>
              </a:lnSpc>
              <a:spcBef>
                <a:spcPct val="20000"/>
              </a:spcBef>
              <a:spcAft>
                <a:spcPct val="0"/>
              </a:spcAft>
              <a:buClr>
                <a:srgbClr val="FF0000"/>
              </a:buClr>
              <a:buSzPct val="120000"/>
              <a:buFontTx/>
              <a:buNone/>
              <a:tabLst/>
              <a:defRPr/>
            </a:pPr>
            <a:r>
              <a:rPr kumimoji="1" lang="en-CA" altLang="en-US" sz="1500" b="0" i="0" u="none" strike="noStrike" kern="1200" cap="none" spc="0" normalizeH="0" baseline="0" noProof="0" dirty="0">
                <a:ln>
                  <a:noFill/>
                </a:ln>
                <a:effectLst/>
                <a:uLnTx/>
                <a:uFillTx/>
              </a:rPr>
              <a:t>These instruments </a:t>
            </a:r>
            <a:r>
              <a:rPr kumimoji="1" lang="en-CA" altLang="en-US" sz="1500" b="1" i="0" u="none" strike="noStrike" kern="1200" cap="none" spc="0" normalizeH="0" baseline="0" noProof="0" dirty="0">
                <a:ln>
                  <a:noFill/>
                </a:ln>
                <a:effectLst/>
                <a:uLnTx/>
                <a:uFillTx/>
              </a:rPr>
              <a:t>do not directly “measure”  atmospheric composition</a:t>
            </a:r>
            <a:r>
              <a:rPr kumimoji="1" lang="en-CA" altLang="en-US" sz="1500" b="0" i="0" u="none" strike="noStrike" kern="1200" cap="none" spc="0" normalizeH="0" baseline="0" noProof="0" dirty="0">
                <a:ln>
                  <a:noFill/>
                </a:ln>
                <a:effectLst/>
                <a:uLnTx/>
                <a:uFillTx/>
              </a:rPr>
              <a:t>, but it is </a:t>
            </a:r>
            <a:r>
              <a:rPr kumimoji="1" lang="en-CA" altLang="en-US" sz="1500" b="1" i="0" u="none" strike="noStrike" kern="1200" cap="none" spc="0" normalizeH="0" baseline="0" noProof="0" dirty="0">
                <a:ln>
                  <a:noFill/>
                </a:ln>
                <a:effectLst/>
                <a:uLnTx/>
                <a:uFillTx/>
              </a:rPr>
              <a:t>inferred </a:t>
            </a:r>
            <a:r>
              <a:rPr kumimoji="1" lang="en-CA" altLang="en-US" sz="1500" b="0" i="0" u="none" strike="noStrike" kern="1200" cap="none" spc="0" normalizeH="0" baseline="0" noProof="0" dirty="0">
                <a:ln>
                  <a:noFill/>
                </a:ln>
                <a:effectLst/>
                <a:uLnTx/>
                <a:uFillTx/>
              </a:rPr>
              <a:t>through an analysis of the </a:t>
            </a:r>
            <a:r>
              <a:rPr kumimoji="1" lang="en-CA" altLang="en-US" sz="1500" b="1" i="0" u="none" strike="noStrike" kern="1200" cap="none" spc="0" normalizeH="0" baseline="0" noProof="0" dirty="0">
                <a:ln>
                  <a:noFill/>
                </a:ln>
                <a:effectLst/>
                <a:uLnTx/>
                <a:uFillTx/>
              </a:rPr>
              <a:t>measured electromagnetic radiation</a:t>
            </a:r>
            <a:r>
              <a:rPr kumimoji="1" lang="en-CA" altLang="en-US" sz="1500" b="0" i="0" u="none" strike="noStrike" kern="1200" cap="none" spc="0" normalizeH="0" baseline="0" noProof="0" dirty="0">
                <a:ln>
                  <a:noFill/>
                </a:ln>
                <a:effectLst/>
                <a:uLnTx/>
                <a:uFillTx/>
              </a:rPr>
              <a:t>.</a:t>
            </a:r>
          </a:p>
          <a:p>
            <a:pPr marL="0" marR="0" lvl="0" indent="0" algn="l" defTabSz="342900" rtl="0" eaLnBrk="0" fontAlgn="base" latinLnBrk="0" hangingPunct="0">
              <a:lnSpc>
                <a:spcPct val="100000"/>
              </a:lnSpc>
              <a:spcBef>
                <a:spcPct val="20000"/>
              </a:spcBef>
              <a:spcAft>
                <a:spcPct val="0"/>
              </a:spcAft>
              <a:buClr>
                <a:srgbClr val="FF0000"/>
              </a:buClr>
              <a:buSzPct val="120000"/>
              <a:buFontTx/>
              <a:buNone/>
              <a:tabLst/>
              <a:defRPr/>
            </a:pPr>
            <a:endParaRPr kumimoji="1" lang="en-CA" altLang="en-US" sz="1800" dirty="0"/>
          </a:p>
          <a:p>
            <a:pPr marL="0" marR="0" lvl="0" indent="0" algn="l" defTabSz="342900" rtl="0" eaLnBrk="0" fontAlgn="base" latinLnBrk="0" hangingPunct="0">
              <a:lnSpc>
                <a:spcPct val="100000"/>
              </a:lnSpc>
              <a:spcBef>
                <a:spcPct val="20000"/>
              </a:spcBef>
              <a:spcAft>
                <a:spcPct val="0"/>
              </a:spcAft>
              <a:buClr>
                <a:srgbClr val="FF0000"/>
              </a:buClr>
              <a:buSzPct val="120000"/>
              <a:buFontTx/>
              <a:buNone/>
              <a:tabLst/>
              <a:defRPr/>
            </a:pPr>
            <a:endParaRPr kumimoji="1" lang="en-CA" altLang="en-US" sz="1800" b="0" i="0" u="none" strike="noStrike" kern="1200" cap="none" spc="0" normalizeH="0" baseline="0" noProof="0" dirty="0">
              <a:ln>
                <a:noFill/>
              </a:ln>
              <a:effectLst/>
              <a:uLnTx/>
              <a:uFillTx/>
              <a:ea typeface="+mn-ea"/>
              <a:cs typeface="+mn-cs"/>
            </a:endParaRPr>
          </a:p>
          <a:p>
            <a:pPr marL="215462" marR="0" lvl="0" indent="-215462" algn="l" defTabSz="342900" rtl="0" eaLnBrk="0" fontAlgn="base" latinLnBrk="0" hangingPunct="0">
              <a:lnSpc>
                <a:spcPct val="100000"/>
              </a:lnSpc>
              <a:spcBef>
                <a:spcPct val="20000"/>
              </a:spcBef>
              <a:spcAft>
                <a:spcPct val="0"/>
              </a:spcAft>
              <a:buClr>
                <a:srgbClr val="FF0000"/>
              </a:buClr>
              <a:buSzPct val="120000"/>
              <a:buFontTx/>
              <a:buChar char="•"/>
              <a:tabLst/>
              <a:defRPr/>
            </a:pPr>
            <a:endParaRPr kumimoji="1" lang="en-US" altLang="en-US" sz="1800" b="0" i="0" u="none" strike="noStrike" kern="0" cap="none" spc="0" normalizeH="0" baseline="0" noProof="0" dirty="0">
              <a:ln>
                <a:noFill/>
              </a:ln>
              <a:effectLst/>
              <a:uLnTx/>
              <a:uFillTx/>
              <a:latin typeface="Calibri" panose="020F0502020204030204"/>
              <a:ea typeface="+mn-ea"/>
              <a:cs typeface="Arial" panose="020B0604020202020204" pitchFamily="34" charset="0"/>
            </a:endParaRPr>
          </a:p>
          <a:p>
            <a:pPr marL="215462" marR="0" lvl="0" indent="-215462" algn="l" defTabSz="342900" rtl="0" eaLnBrk="0" fontAlgn="base" latinLnBrk="0" hangingPunct="0">
              <a:lnSpc>
                <a:spcPct val="100000"/>
              </a:lnSpc>
              <a:spcBef>
                <a:spcPct val="20000"/>
              </a:spcBef>
              <a:spcAft>
                <a:spcPct val="0"/>
              </a:spcAft>
              <a:buClr>
                <a:srgbClr val="FF0000"/>
              </a:buClr>
              <a:buSzPct val="120000"/>
              <a:buFontTx/>
              <a:buChar char="•"/>
              <a:tabLst/>
              <a:defRPr/>
            </a:pPr>
            <a:endParaRPr kumimoji="1" lang="en-US" altLang="en-US"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0" marR="0" lvl="0" indent="0" algn="l" defTabSz="342900" rtl="0" eaLnBrk="0" fontAlgn="base" latinLnBrk="0" hangingPunct="0">
              <a:lnSpc>
                <a:spcPct val="100000"/>
              </a:lnSpc>
              <a:spcBef>
                <a:spcPct val="20000"/>
              </a:spcBef>
              <a:spcAft>
                <a:spcPct val="0"/>
              </a:spcAft>
              <a:buClr>
                <a:srgbClr val="FF0000"/>
              </a:buClr>
              <a:buSzPct val="120000"/>
              <a:buFontTx/>
              <a:buNone/>
              <a:tabLst/>
              <a:defRPr/>
            </a:pPr>
            <a:endParaRPr kumimoji="1" lang="en-US" altLang="en-US"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215462" marR="0" lvl="0" indent="-215462" algn="l" defTabSz="342900" rtl="0" eaLnBrk="0" fontAlgn="base" latinLnBrk="0" hangingPunct="0">
              <a:lnSpc>
                <a:spcPct val="100000"/>
              </a:lnSpc>
              <a:spcBef>
                <a:spcPct val="20000"/>
              </a:spcBef>
              <a:spcAft>
                <a:spcPct val="0"/>
              </a:spcAft>
              <a:buClr>
                <a:srgbClr val="FF0000"/>
              </a:buClr>
              <a:buSzPct val="120000"/>
              <a:buFontTx/>
              <a:buChar char="•"/>
              <a:tabLst/>
              <a:defRPr/>
            </a:pPr>
            <a:endParaRPr kumimoji="1" lang="en-US" altLang="en-US"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pic>
        <p:nvPicPr>
          <p:cNvPr id="6" name="Picture 5">
            <a:extLst>
              <a:ext uri="{FF2B5EF4-FFF2-40B4-BE49-F238E27FC236}">
                <a16:creationId xmlns:a16="http://schemas.microsoft.com/office/drawing/2014/main" id="{55902C1F-8E03-0F63-3C67-FC2B1334C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4758" y="1967842"/>
            <a:ext cx="4742495" cy="2663022"/>
          </a:xfrm>
          <a:prstGeom prst="rect">
            <a:avLst/>
          </a:prstGeom>
        </p:spPr>
      </p:pic>
      <p:sp>
        <p:nvSpPr>
          <p:cNvPr id="7" name="12-Point Star 5">
            <a:extLst>
              <a:ext uri="{FF2B5EF4-FFF2-40B4-BE49-F238E27FC236}">
                <a16:creationId xmlns:a16="http://schemas.microsoft.com/office/drawing/2014/main" id="{57611F94-C9B8-10EB-06E8-75236677DF25}"/>
              </a:ext>
            </a:extLst>
          </p:cNvPr>
          <p:cNvSpPr/>
          <p:nvPr/>
        </p:nvSpPr>
        <p:spPr>
          <a:xfrm>
            <a:off x="4683868" y="1057883"/>
            <a:ext cx="933856" cy="897377"/>
          </a:xfrm>
          <a:prstGeom prst="star12">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998CA20D-4438-A5A3-5B28-38FB7E136783}"/>
              </a:ext>
            </a:extLst>
          </p:cNvPr>
          <p:cNvSpPr/>
          <p:nvPr/>
        </p:nvSpPr>
        <p:spPr>
          <a:xfrm>
            <a:off x="4924628" y="1268017"/>
            <a:ext cx="445041" cy="4610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9DD7055F-1232-0E60-CB83-E6513452DD66}"/>
              </a:ext>
            </a:extLst>
          </p:cNvPr>
          <p:cNvCxnSpPr/>
          <p:nvPr/>
        </p:nvCxnSpPr>
        <p:spPr>
          <a:xfrm>
            <a:off x="5267527" y="1955260"/>
            <a:ext cx="1335122" cy="1816640"/>
          </a:xfrm>
          <a:prstGeom prst="line">
            <a:avLst/>
          </a:prstGeom>
          <a:ln w="28575">
            <a:solidFill>
              <a:srgbClr val="FFC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5A3CECE-8E9A-2FBD-A049-95E0B2AC41AD}"/>
              </a:ext>
            </a:extLst>
          </p:cNvPr>
          <p:cNvCxnSpPr/>
          <p:nvPr/>
        </p:nvCxnSpPr>
        <p:spPr>
          <a:xfrm>
            <a:off x="5401282" y="1945279"/>
            <a:ext cx="1335122" cy="1816640"/>
          </a:xfrm>
          <a:prstGeom prst="line">
            <a:avLst/>
          </a:prstGeom>
          <a:ln w="28575">
            <a:solidFill>
              <a:srgbClr val="FFC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2EC490D-04D7-9721-A704-59D6EE9134DE}"/>
              </a:ext>
            </a:extLst>
          </p:cNvPr>
          <p:cNvCxnSpPr/>
          <p:nvPr/>
        </p:nvCxnSpPr>
        <p:spPr>
          <a:xfrm>
            <a:off x="5317990" y="1936059"/>
            <a:ext cx="1335122" cy="1816640"/>
          </a:xfrm>
          <a:prstGeom prst="line">
            <a:avLst/>
          </a:prstGeom>
          <a:ln w="28575">
            <a:solidFill>
              <a:srgbClr val="FFC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E5DFAE2-0942-D1B0-8764-5A062FA7B6E8}"/>
              </a:ext>
            </a:extLst>
          </p:cNvPr>
          <p:cNvCxnSpPr/>
          <p:nvPr/>
        </p:nvCxnSpPr>
        <p:spPr>
          <a:xfrm>
            <a:off x="5401282" y="1830979"/>
            <a:ext cx="1335122" cy="1816640"/>
          </a:xfrm>
          <a:prstGeom prst="line">
            <a:avLst/>
          </a:prstGeom>
          <a:ln w="28575">
            <a:solidFill>
              <a:srgbClr val="FFC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217D938-0FCA-F897-9143-3A0F26304E93}"/>
              </a:ext>
            </a:extLst>
          </p:cNvPr>
          <p:cNvCxnSpPr/>
          <p:nvPr/>
        </p:nvCxnSpPr>
        <p:spPr>
          <a:xfrm flipV="1">
            <a:off x="6764371" y="3191774"/>
            <a:ext cx="824420" cy="495110"/>
          </a:xfrm>
          <a:prstGeom prst="line">
            <a:avLst/>
          </a:prstGeom>
          <a:ln w="12700">
            <a:solidFill>
              <a:srgbClr val="FFFF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B0CE630-8E44-5C14-8C7A-685DC5706958}"/>
              </a:ext>
            </a:extLst>
          </p:cNvPr>
          <p:cNvCxnSpPr/>
          <p:nvPr/>
        </p:nvCxnSpPr>
        <p:spPr>
          <a:xfrm flipV="1">
            <a:off x="6706005" y="3181793"/>
            <a:ext cx="969119" cy="570191"/>
          </a:xfrm>
          <a:prstGeom prst="line">
            <a:avLst/>
          </a:prstGeom>
          <a:ln w="12700">
            <a:solidFill>
              <a:srgbClr val="FFFF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3F6B71-FF99-ADEA-35EC-2FC83D7D4F96}"/>
              </a:ext>
            </a:extLst>
          </p:cNvPr>
          <p:cNvCxnSpPr/>
          <p:nvPr/>
        </p:nvCxnSpPr>
        <p:spPr>
          <a:xfrm flipV="1">
            <a:off x="6710261" y="3191774"/>
            <a:ext cx="1017756" cy="592244"/>
          </a:xfrm>
          <a:prstGeom prst="line">
            <a:avLst/>
          </a:prstGeom>
          <a:ln w="12700">
            <a:solidFill>
              <a:srgbClr val="FFFF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Freeform 22">
            <a:extLst>
              <a:ext uri="{FF2B5EF4-FFF2-40B4-BE49-F238E27FC236}">
                <a16:creationId xmlns:a16="http://schemas.microsoft.com/office/drawing/2014/main" id="{67E9FD79-3176-AEB8-B81D-83911197432C}"/>
              </a:ext>
            </a:extLst>
          </p:cNvPr>
          <p:cNvSpPr/>
          <p:nvPr/>
        </p:nvSpPr>
        <p:spPr>
          <a:xfrm>
            <a:off x="6766452" y="3183471"/>
            <a:ext cx="920317" cy="639500"/>
          </a:xfrm>
          <a:custGeom>
            <a:avLst/>
            <a:gdLst>
              <a:gd name="connsiteX0" fmla="*/ 92880 w 1227089"/>
              <a:gd name="connsiteY0" fmla="*/ 852666 h 852666"/>
              <a:gd name="connsiteX1" fmla="*/ 24787 w 1227089"/>
              <a:gd name="connsiteY1" fmla="*/ 424649 h 852666"/>
              <a:gd name="connsiteX2" fmla="*/ 462531 w 1227089"/>
              <a:gd name="connsiteY2" fmla="*/ 687295 h 852666"/>
              <a:gd name="connsiteX3" fmla="*/ 433348 w 1227089"/>
              <a:gd name="connsiteY3" fmla="*/ 210640 h 852666"/>
              <a:gd name="connsiteX4" fmla="*/ 910004 w 1227089"/>
              <a:gd name="connsiteY4" fmla="*/ 453832 h 852666"/>
              <a:gd name="connsiteX5" fmla="*/ 754361 w 1227089"/>
              <a:gd name="connsiteY5" fmla="*/ 35542 h 852666"/>
              <a:gd name="connsiteX6" fmla="*/ 1211561 w 1227089"/>
              <a:gd name="connsiteY6" fmla="*/ 269006 h 852666"/>
              <a:gd name="connsiteX7" fmla="*/ 1124012 w 1227089"/>
              <a:gd name="connsiteY7" fmla="*/ 16087 h 852666"/>
              <a:gd name="connsiteX8" fmla="*/ 1162923 w 1227089"/>
              <a:gd name="connsiteY8" fmla="*/ 25815 h 852666"/>
              <a:gd name="connsiteX9" fmla="*/ 1192106 w 1227089"/>
              <a:gd name="connsiteY9" fmla="*/ 25815 h 85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7089" h="852666">
                <a:moveTo>
                  <a:pt x="92880" y="852666"/>
                </a:moveTo>
                <a:cubicBezTo>
                  <a:pt x="28029" y="652438"/>
                  <a:pt x="-36821" y="452211"/>
                  <a:pt x="24787" y="424649"/>
                </a:cubicBezTo>
                <a:cubicBezTo>
                  <a:pt x="86395" y="397087"/>
                  <a:pt x="394438" y="722963"/>
                  <a:pt x="462531" y="687295"/>
                </a:cubicBezTo>
                <a:cubicBezTo>
                  <a:pt x="530624" y="651627"/>
                  <a:pt x="358769" y="249550"/>
                  <a:pt x="433348" y="210640"/>
                </a:cubicBezTo>
                <a:cubicBezTo>
                  <a:pt x="507927" y="171730"/>
                  <a:pt x="856502" y="483015"/>
                  <a:pt x="910004" y="453832"/>
                </a:cubicBezTo>
                <a:cubicBezTo>
                  <a:pt x="963506" y="424649"/>
                  <a:pt x="704102" y="66346"/>
                  <a:pt x="754361" y="35542"/>
                </a:cubicBezTo>
                <a:cubicBezTo>
                  <a:pt x="804621" y="4738"/>
                  <a:pt x="1149953" y="272248"/>
                  <a:pt x="1211561" y="269006"/>
                </a:cubicBezTo>
                <a:cubicBezTo>
                  <a:pt x="1273170" y="265763"/>
                  <a:pt x="1132118" y="56619"/>
                  <a:pt x="1124012" y="16087"/>
                </a:cubicBezTo>
                <a:cubicBezTo>
                  <a:pt x="1115906" y="-24445"/>
                  <a:pt x="1151574" y="24194"/>
                  <a:pt x="1162923" y="25815"/>
                </a:cubicBezTo>
                <a:cubicBezTo>
                  <a:pt x="1174272" y="27436"/>
                  <a:pt x="1183189" y="26625"/>
                  <a:pt x="1192106" y="25815"/>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AA3812E4-3161-9162-9936-880B1EB2F290}"/>
              </a:ext>
            </a:extLst>
          </p:cNvPr>
          <p:cNvCxnSpPr/>
          <p:nvPr/>
        </p:nvCxnSpPr>
        <p:spPr>
          <a:xfrm flipH="1">
            <a:off x="6761286" y="3226778"/>
            <a:ext cx="836504" cy="518747"/>
          </a:xfrm>
          <a:prstGeom prst="line">
            <a:avLst/>
          </a:prstGeom>
          <a:ln w="38100">
            <a:solidFill>
              <a:schemeClr val="accent1">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C9FCE82-ED68-D223-9984-282985970B3D}"/>
              </a:ext>
            </a:extLst>
          </p:cNvPr>
          <p:cNvCxnSpPr/>
          <p:nvPr/>
        </p:nvCxnSpPr>
        <p:spPr>
          <a:xfrm flipH="1">
            <a:off x="6875586" y="3253156"/>
            <a:ext cx="836504" cy="518747"/>
          </a:xfrm>
          <a:prstGeom prst="line">
            <a:avLst/>
          </a:prstGeom>
          <a:ln w="38100">
            <a:solidFill>
              <a:schemeClr val="accent1">
                <a:lumMod val="60000"/>
                <a:lumOff val="40000"/>
              </a:schemeClr>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3ABE88A-D210-D6AD-27EF-92D8B380CE1E}"/>
              </a:ext>
            </a:extLst>
          </p:cNvPr>
          <p:cNvSpPr txBox="1"/>
          <p:nvPr/>
        </p:nvSpPr>
        <p:spPr>
          <a:xfrm>
            <a:off x="700812" y="4781074"/>
            <a:ext cx="5522779" cy="246221"/>
          </a:xfrm>
          <a:prstGeom prst="rect">
            <a:avLst/>
          </a:prstGeom>
          <a:noFill/>
        </p:spPr>
        <p:txBody>
          <a:bodyPr wrap="square" rtlCol="0">
            <a:spAutoFit/>
          </a:bodyPr>
          <a:lstStyle/>
          <a:p>
            <a:r>
              <a:rPr lang="en-CA" sz="1000" i="1" dirty="0">
                <a:solidFill>
                  <a:srgbClr val="00B050"/>
                </a:solidFill>
              </a:rPr>
              <a:t>Source: Provided by Chris McLinden (ECCC) </a:t>
            </a:r>
          </a:p>
        </p:txBody>
      </p:sp>
    </p:spTree>
    <p:extLst>
      <p:ext uri="{BB962C8B-B14F-4D97-AF65-F5344CB8AC3E}">
        <p14:creationId xmlns:p14="http://schemas.microsoft.com/office/powerpoint/2010/main" val="391001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3" end="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9896A-8C29-EDAD-D62A-C7C9A485409C}"/>
              </a:ext>
            </a:extLst>
          </p:cNvPr>
          <p:cNvSpPr>
            <a:spLocks noGrp="1"/>
          </p:cNvSpPr>
          <p:nvPr>
            <p:ph type="title"/>
          </p:nvPr>
        </p:nvSpPr>
        <p:spPr/>
        <p:txBody>
          <a:bodyPr>
            <a:normAutofit fontScale="90000"/>
          </a:bodyPr>
          <a:lstStyle/>
          <a:p>
            <a:r>
              <a:rPr lang="en-CA" dirty="0"/>
              <a:t>General satellite remote sensing measurement principle</a:t>
            </a:r>
          </a:p>
        </p:txBody>
      </p:sp>
      <p:sp>
        <p:nvSpPr>
          <p:cNvPr id="3" name="Text Placeholder 2">
            <a:extLst>
              <a:ext uri="{FF2B5EF4-FFF2-40B4-BE49-F238E27FC236}">
                <a16:creationId xmlns:a16="http://schemas.microsoft.com/office/drawing/2014/main" id="{DA335B2C-D1F9-B632-2D58-5B364BA361CD}"/>
              </a:ext>
            </a:extLst>
          </p:cNvPr>
          <p:cNvSpPr>
            <a:spLocks noGrp="1"/>
          </p:cNvSpPr>
          <p:nvPr>
            <p:ph type="body" idx="1"/>
          </p:nvPr>
        </p:nvSpPr>
        <p:spPr>
          <a:xfrm>
            <a:off x="5611238" y="681508"/>
            <a:ext cx="3445466" cy="3966934"/>
          </a:xfrm>
        </p:spPr>
        <p:txBody>
          <a:bodyPr/>
          <a:lstStyle/>
          <a:p>
            <a:r>
              <a:rPr lang="en-CA" sz="1400" b="1" dirty="0"/>
              <a:t>Electromagnetic spectrum </a:t>
            </a:r>
            <a:r>
              <a:rPr lang="en-CA" sz="1400" dirty="0"/>
              <a:t>is simply the full range of frequencies that characterizes the solar radiation. </a:t>
            </a:r>
          </a:p>
          <a:p>
            <a:r>
              <a:rPr lang="en-CA" sz="1400" dirty="0"/>
              <a:t>For air quality purposes we use </a:t>
            </a:r>
            <a:r>
              <a:rPr lang="en-CA" sz="1400" b="1" dirty="0"/>
              <a:t>only a small portion </a:t>
            </a:r>
            <a:r>
              <a:rPr lang="en-CA" sz="1400" dirty="0"/>
              <a:t>of the spectrum that is </a:t>
            </a:r>
            <a:r>
              <a:rPr lang="en-CA" sz="1400" b="1" dirty="0"/>
              <a:t>sensitive to atmospheric composition </a:t>
            </a:r>
            <a:r>
              <a:rPr lang="en-CA" sz="1400" dirty="0"/>
              <a:t>(</a:t>
            </a:r>
            <a:r>
              <a:rPr lang="en-CA" sz="1400" b="1" dirty="0"/>
              <a:t>Infrared, Visible, an UV</a:t>
            </a:r>
            <a:r>
              <a:rPr lang="en-CA" sz="1400" dirty="0"/>
              <a:t>).</a:t>
            </a:r>
          </a:p>
          <a:p>
            <a:r>
              <a:rPr lang="en-CA" sz="1400" dirty="0"/>
              <a:t>Different </a:t>
            </a:r>
            <a:r>
              <a:rPr lang="en-CA" sz="1400" b="1" dirty="0"/>
              <a:t>atmospheric pollutants reflect </a:t>
            </a:r>
            <a:r>
              <a:rPr lang="en-CA" sz="1400" dirty="0"/>
              <a:t>and</a:t>
            </a:r>
            <a:r>
              <a:rPr lang="en-CA" sz="1400" b="1" dirty="0"/>
              <a:t> absorb </a:t>
            </a:r>
            <a:r>
              <a:rPr lang="en-CA" sz="1400" dirty="0"/>
              <a:t>at</a:t>
            </a:r>
            <a:r>
              <a:rPr lang="en-CA" sz="1400" b="1" dirty="0"/>
              <a:t> different wavelengths </a:t>
            </a:r>
            <a:r>
              <a:rPr lang="en-CA" sz="1400" dirty="0"/>
              <a:t>in the spectrum </a:t>
            </a:r>
            <a:r>
              <a:rPr lang="en-CA" sz="1400" b="1" dirty="0"/>
              <a:t>creating </a:t>
            </a:r>
            <a:r>
              <a:rPr lang="en-CA" sz="1400" dirty="0"/>
              <a:t>“</a:t>
            </a:r>
            <a:r>
              <a:rPr lang="en-CA" sz="1400" b="1" dirty="0"/>
              <a:t>spectral signatures</a:t>
            </a:r>
            <a:r>
              <a:rPr lang="en-CA" sz="1400" dirty="0"/>
              <a:t>” </a:t>
            </a:r>
          </a:p>
          <a:p>
            <a:r>
              <a:rPr lang="en-CA" sz="1400" dirty="0"/>
              <a:t>These spectral signatures measured by a satellite are used to determine the atmosphere composition (e.g. type and amount of pollutant).</a:t>
            </a:r>
          </a:p>
        </p:txBody>
      </p:sp>
      <p:sp>
        <p:nvSpPr>
          <p:cNvPr id="4" name="Slide Number Placeholder 3">
            <a:extLst>
              <a:ext uri="{FF2B5EF4-FFF2-40B4-BE49-F238E27FC236}">
                <a16:creationId xmlns:a16="http://schemas.microsoft.com/office/drawing/2014/main" id="{E77B3A81-1BCC-4E3C-AE50-FFBEC7ED327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22</a:t>
            </a:fld>
            <a:endParaRPr lang="en-US"/>
          </a:p>
        </p:txBody>
      </p:sp>
      <p:pic>
        <p:nvPicPr>
          <p:cNvPr id="6" name="Picture 5">
            <a:extLst>
              <a:ext uri="{FF2B5EF4-FFF2-40B4-BE49-F238E27FC236}">
                <a16:creationId xmlns:a16="http://schemas.microsoft.com/office/drawing/2014/main" id="{18456E67-D4AA-DE4B-B1B3-C3278442E9DC}"/>
              </a:ext>
            </a:extLst>
          </p:cNvPr>
          <p:cNvPicPr>
            <a:picLocks noChangeAspect="1"/>
          </p:cNvPicPr>
          <p:nvPr/>
        </p:nvPicPr>
        <p:blipFill>
          <a:blip r:embed="rId2"/>
          <a:stretch>
            <a:fillRect/>
          </a:stretch>
        </p:blipFill>
        <p:spPr>
          <a:xfrm>
            <a:off x="180753" y="833110"/>
            <a:ext cx="5335765" cy="3477279"/>
          </a:xfrm>
          <a:prstGeom prst="rect">
            <a:avLst/>
          </a:prstGeom>
        </p:spPr>
      </p:pic>
      <p:grpSp>
        <p:nvGrpSpPr>
          <p:cNvPr id="5" name="Group 4">
            <a:extLst>
              <a:ext uri="{FF2B5EF4-FFF2-40B4-BE49-F238E27FC236}">
                <a16:creationId xmlns:a16="http://schemas.microsoft.com/office/drawing/2014/main" id="{DD792FEF-B235-D5D4-2C2F-62D9E8F299CA}"/>
              </a:ext>
            </a:extLst>
          </p:cNvPr>
          <p:cNvGrpSpPr/>
          <p:nvPr/>
        </p:nvGrpSpPr>
        <p:grpSpPr>
          <a:xfrm>
            <a:off x="2759825" y="2094807"/>
            <a:ext cx="2911213" cy="1346662"/>
            <a:chOff x="2759825" y="2094807"/>
            <a:chExt cx="2911213" cy="1346662"/>
          </a:xfrm>
        </p:grpSpPr>
        <p:sp>
          <p:nvSpPr>
            <p:cNvPr id="7" name="Oval 6">
              <a:extLst>
                <a:ext uri="{FF2B5EF4-FFF2-40B4-BE49-F238E27FC236}">
                  <a16:creationId xmlns:a16="http://schemas.microsoft.com/office/drawing/2014/main" id="{D939A976-CE4C-1D91-BC66-3DEEE6923677}"/>
                </a:ext>
              </a:extLst>
            </p:cNvPr>
            <p:cNvSpPr/>
            <p:nvPr/>
          </p:nvSpPr>
          <p:spPr>
            <a:xfrm>
              <a:off x="2759825" y="2094807"/>
              <a:ext cx="1064030" cy="1346662"/>
            </a:xfrm>
            <a:prstGeom prst="ellipse">
              <a:avLst/>
            </a:prstGeom>
            <a:noFill/>
            <a:ln>
              <a:solidFill>
                <a:srgbClr val="FF00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Arrow Connector 8">
              <a:extLst>
                <a:ext uri="{FF2B5EF4-FFF2-40B4-BE49-F238E27FC236}">
                  <a16:creationId xmlns:a16="http://schemas.microsoft.com/office/drawing/2014/main" id="{31E3DB76-FB6A-49C0-7C8A-93E37AA9AC3B}"/>
                </a:ext>
              </a:extLst>
            </p:cNvPr>
            <p:cNvCxnSpPr>
              <a:endCxn id="7" idx="7"/>
            </p:cNvCxnSpPr>
            <p:nvPr/>
          </p:nvCxnSpPr>
          <p:spPr>
            <a:xfrm flipH="1">
              <a:off x="3668031" y="2094807"/>
              <a:ext cx="2003007" cy="197214"/>
            </a:xfrm>
            <a:prstGeom prst="straightConnector1">
              <a:avLst/>
            </a:prstGeom>
            <a:ln w="22225">
              <a:solidFill>
                <a:srgbClr val="FF00FF"/>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4AE7D710-A28C-EBDA-F30D-D30671C30CC5}"/>
              </a:ext>
            </a:extLst>
          </p:cNvPr>
          <p:cNvSpPr txBox="1"/>
          <p:nvPr/>
        </p:nvSpPr>
        <p:spPr>
          <a:xfrm>
            <a:off x="700812" y="4781074"/>
            <a:ext cx="7827726" cy="246221"/>
          </a:xfrm>
          <a:prstGeom prst="rect">
            <a:avLst/>
          </a:prstGeom>
          <a:noFill/>
        </p:spPr>
        <p:txBody>
          <a:bodyPr wrap="square" rtlCol="0">
            <a:spAutoFit/>
          </a:bodyPr>
          <a:lstStyle/>
          <a:p>
            <a:r>
              <a:rPr lang="en-CA" sz="1000" i="1" dirty="0">
                <a:solidFill>
                  <a:srgbClr val="00B050"/>
                </a:solidFill>
              </a:rPr>
              <a:t>Source: https://appliedsciences.nasa.gov/sites/default/files/2023-02/Fundamentals_of_RS.pdf </a:t>
            </a:r>
          </a:p>
        </p:txBody>
      </p:sp>
    </p:spTree>
    <p:extLst>
      <p:ext uri="{BB962C8B-B14F-4D97-AF65-F5344CB8AC3E}">
        <p14:creationId xmlns:p14="http://schemas.microsoft.com/office/powerpoint/2010/main" val="94104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A71A-7E92-1D42-5527-B6E790174635}"/>
              </a:ext>
            </a:extLst>
          </p:cNvPr>
          <p:cNvSpPr>
            <a:spLocks noGrp="1"/>
          </p:cNvSpPr>
          <p:nvPr>
            <p:ph type="title"/>
          </p:nvPr>
        </p:nvSpPr>
        <p:spPr/>
        <p:txBody>
          <a:bodyPr>
            <a:normAutofit fontScale="90000"/>
          </a:bodyPr>
          <a:lstStyle/>
          <a:p>
            <a:r>
              <a:rPr lang="en-CA" dirty="0"/>
              <a:t>General satellite observations (often called retrievals)</a:t>
            </a:r>
          </a:p>
        </p:txBody>
      </p:sp>
      <p:sp>
        <p:nvSpPr>
          <p:cNvPr id="4" name="Slide Number Placeholder 3">
            <a:extLst>
              <a:ext uri="{FF2B5EF4-FFF2-40B4-BE49-F238E27FC236}">
                <a16:creationId xmlns:a16="http://schemas.microsoft.com/office/drawing/2014/main" id="{2F7C9332-38A6-03EC-F3DE-83DFD9833DC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23</a:t>
            </a:fld>
            <a:endParaRPr lang="en-US"/>
          </a:p>
        </p:txBody>
      </p:sp>
      <p:sp>
        <p:nvSpPr>
          <p:cNvPr id="5" name="Callout: Right Arrow 4">
            <a:extLst>
              <a:ext uri="{FF2B5EF4-FFF2-40B4-BE49-F238E27FC236}">
                <a16:creationId xmlns:a16="http://schemas.microsoft.com/office/drawing/2014/main" id="{43F488AE-AFD9-7532-68BE-E3837628A6C7}"/>
              </a:ext>
            </a:extLst>
          </p:cNvPr>
          <p:cNvSpPr/>
          <p:nvPr/>
        </p:nvSpPr>
        <p:spPr>
          <a:xfrm>
            <a:off x="323401" y="662756"/>
            <a:ext cx="2194560" cy="1305098"/>
          </a:xfrm>
          <a:prstGeom prst="rightArrowCallou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Satellite Spectral Signatures</a:t>
            </a:r>
          </a:p>
        </p:txBody>
      </p:sp>
      <p:sp>
        <p:nvSpPr>
          <p:cNvPr id="6" name="Callout: Right Arrow 5">
            <a:extLst>
              <a:ext uri="{FF2B5EF4-FFF2-40B4-BE49-F238E27FC236}">
                <a16:creationId xmlns:a16="http://schemas.microsoft.com/office/drawing/2014/main" id="{EB7E0807-770E-58F5-9D5D-4DC2E162B2B0}"/>
              </a:ext>
            </a:extLst>
          </p:cNvPr>
          <p:cNvSpPr/>
          <p:nvPr/>
        </p:nvSpPr>
        <p:spPr>
          <a:xfrm>
            <a:off x="2595546" y="662756"/>
            <a:ext cx="2194560" cy="1305098"/>
          </a:xfrm>
          <a:prstGeom prst="rightArrowCallo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Retrieval Algorithm</a:t>
            </a:r>
          </a:p>
          <a:p>
            <a:pPr algn="ctr"/>
            <a:r>
              <a:rPr lang="en-CA" sz="1200" dirty="0">
                <a:solidFill>
                  <a:schemeClr val="tx1"/>
                </a:solidFill>
              </a:rPr>
              <a:t>(Radiative transfer modelling and other ancillary information) </a:t>
            </a:r>
          </a:p>
        </p:txBody>
      </p:sp>
      <p:sp>
        <p:nvSpPr>
          <p:cNvPr id="7" name="Callout: Right Arrow 6">
            <a:extLst>
              <a:ext uri="{FF2B5EF4-FFF2-40B4-BE49-F238E27FC236}">
                <a16:creationId xmlns:a16="http://schemas.microsoft.com/office/drawing/2014/main" id="{30E29E51-3AE7-9AEF-445F-744E98B6F21B}"/>
              </a:ext>
            </a:extLst>
          </p:cNvPr>
          <p:cNvSpPr/>
          <p:nvPr/>
        </p:nvSpPr>
        <p:spPr>
          <a:xfrm>
            <a:off x="4867691" y="662756"/>
            <a:ext cx="2194560" cy="1305098"/>
          </a:xfrm>
          <a:prstGeom prst="rightArrowCallou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Geophysical Parameters</a:t>
            </a:r>
          </a:p>
          <a:p>
            <a:pPr algn="ctr"/>
            <a:r>
              <a:rPr lang="en-CA" sz="1200" dirty="0">
                <a:solidFill>
                  <a:schemeClr val="tx1"/>
                </a:solidFill>
              </a:rPr>
              <a:t>(e.g. pollutant concentrations)</a:t>
            </a:r>
          </a:p>
        </p:txBody>
      </p:sp>
      <p:sp>
        <p:nvSpPr>
          <p:cNvPr id="9" name="Rectangle 8">
            <a:extLst>
              <a:ext uri="{FF2B5EF4-FFF2-40B4-BE49-F238E27FC236}">
                <a16:creationId xmlns:a16="http://schemas.microsoft.com/office/drawing/2014/main" id="{EB6B19BE-4882-800B-67DA-A025C3AD7EF3}"/>
              </a:ext>
            </a:extLst>
          </p:cNvPr>
          <p:cNvSpPr/>
          <p:nvPr/>
        </p:nvSpPr>
        <p:spPr>
          <a:xfrm>
            <a:off x="7139836" y="633661"/>
            <a:ext cx="1787236" cy="136328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Research and Applications</a:t>
            </a:r>
          </a:p>
          <a:p>
            <a:pPr algn="ctr"/>
            <a:r>
              <a:rPr lang="en-CA" sz="1200" dirty="0">
                <a:solidFill>
                  <a:schemeClr val="tx1"/>
                </a:solidFill>
              </a:rPr>
              <a:t>(Monitoring, Trends, AQ Model Evaluations, Emissions, Deposition</a:t>
            </a:r>
          </a:p>
        </p:txBody>
      </p:sp>
      <p:grpSp>
        <p:nvGrpSpPr>
          <p:cNvPr id="37" name="Group 36">
            <a:extLst>
              <a:ext uri="{FF2B5EF4-FFF2-40B4-BE49-F238E27FC236}">
                <a16:creationId xmlns:a16="http://schemas.microsoft.com/office/drawing/2014/main" id="{7EDE5787-F3D2-6B92-B15D-9E72B37649EB}"/>
              </a:ext>
            </a:extLst>
          </p:cNvPr>
          <p:cNvGrpSpPr/>
          <p:nvPr/>
        </p:nvGrpSpPr>
        <p:grpSpPr>
          <a:xfrm>
            <a:off x="3905250" y="2102928"/>
            <a:ext cx="2517961" cy="2328475"/>
            <a:chOff x="3905250" y="2102928"/>
            <a:chExt cx="2517961" cy="2328475"/>
          </a:xfrm>
        </p:grpSpPr>
        <p:pic>
          <p:nvPicPr>
            <p:cNvPr id="27" name="Picture 26">
              <a:extLst>
                <a:ext uri="{FF2B5EF4-FFF2-40B4-BE49-F238E27FC236}">
                  <a16:creationId xmlns:a16="http://schemas.microsoft.com/office/drawing/2014/main" id="{76690C10-EC3C-768B-14ED-0E807D1677B6}"/>
                </a:ext>
              </a:extLst>
            </p:cNvPr>
            <p:cNvPicPr>
              <a:picLocks noChangeAspect="1"/>
            </p:cNvPicPr>
            <p:nvPr/>
          </p:nvPicPr>
          <p:blipFill rotWithShape="1">
            <a:blip r:embed="rId2"/>
            <a:srcRect r="50000"/>
            <a:stretch/>
          </p:blipFill>
          <p:spPr>
            <a:xfrm>
              <a:off x="3905250" y="2377456"/>
              <a:ext cx="2517961" cy="2053947"/>
            </a:xfrm>
            <a:prstGeom prst="rect">
              <a:avLst/>
            </a:prstGeom>
          </p:spPr>
        </p:pic>
        <p:sp>
          <p:nvSpPr>
            <p:cNvPr id="31" name="TextBox 30">
              <a:extLst>
                <a:ext uri="{FF2B5EF4-FFF2-40B4-BE49-F238E27FC236}">
                  <a16:creationId xmlns:a16="http://schemas.microsoft.com/office/drawing/2014/main" id="{F43FD23B-1BE7-37D1-8CBF-BE90DB8B7D50}"/>
                </a:ext>
              </a:extLst>
            </p:cNvPr>
            <p:cNvSpPr txBox="1"/>
            <p:nvPr/>
          </p:nvSpPr>
          <p:spPr>
            <a:xfrm>
              <a:off x="3962969" y="2102928"/>
              <a:ext cx="2330933" cy="430887"/>
            </a:xfrm>
            <a:prstGeom prst="rect">
              <a:avLst/>
            </a:prstGeom>
            <a:noFill/>
          </p:spPr>
          <p:txBody>
            <a:bodyPr wrap="square" rtlCol="0">
              <a:spAutoFit/>
            </a:bodyPr>
            <a:lstStyle/>
            <a:p>
              <a:pPr algn="ctr"/>
              <a:r>
                <a:rPr lang="en-CA" sz="1100" b="1" dirty="0"/>
                <a:t>Satellite Ammonia Observations</a:t>
              </a:r>
            </a:p>
            <a:p>
              <a:pPr algn="ctr"/>
              <a:r>
                <a:rPr lang="en-CA" sz="1100" b="1" dirty="0"/>
                <a:t>(Lethbridge, AB, Canada)</a:t>
              </a:r>
            </a:p>
          </p:txBody>
        </p:sp>
      </p:grpSp>
      <p:grpSp>
        <p:nvGrpSpPr>
          <p:cNvPr id="36" name="Group 35">
            <a:extLst>
              <a:ext uri="{FF2B5EF4-FFF2-40B4-BE49-F238E27FC236}">
                <a16:creationId xmlns:a16="http://schemas.microsoft.com/office/drawing/2014/main" id="{BE43D0DE-A8BB-01B9-7DE3-B8B76DBB5160}"/>
              </a:ext>
            </a:extLst>
          </p:cNvPr>
          <p:cNvGrpSpPr/>
          <p:nvPr/>
        </p:nvGrpSpPr>
        <p:grpSpPr>
          <a:xfrm>
            <a:off x="72131" y="2065486"/>
            <a:ext cx="3833119" cy="2975621"/>
            <a:chOff x="72131" y="2065486"/>
            <a:chExt cx="3833119" cy="2975621"/>
          </a:xfrm>
        </p:grpSpPr>
        <p:grpSp>
          <p:nvGrpSpPr>
            <p:cNvPr id="18" name="Group 17">
              <a:extLst>
                <a:ext uri="{FF2B5EF4-FFF2-40B4-BE49-F238E27FC236}">
                  <a16:creationId xmlns:a16="http://schemas.microsoft.com/office/drawing/2014/main" id="{F244804B-C77A-6993-D179-E9B1BB399D40}"/>
                </a:ext>
              </a:extLst>
            </p:cNvPr>
            <p:cNvGrpSpPr/>
            <p:nvPr/>
          </p:nvGrpSpPr>
          <p:grpSpPr>
            <a:xfrm>
              <a:off x="72131" y="2065486"/>
              <a:ext cx="3833119" cy="2975621"/>
              <a:chOff x="3635897" y="1255291"/>
              <a:chExt cx="5451048" cy="4558127"/>
            </a:xfrm>
          </p:grpSpPr>
          <p:pic>
            <p:nvPicPr>
              <p:cNvPr id="19" name="Picture 2">
                <a:extLst>
                  <a:ext uri="{FF2B5EF4-FFF2-40B4-BE49-F238E27FC236}">
                    <a16:creationId xmlns:a16="http://schemas.microsoft.com/office/drawing/2014/main" id="{E6C63707-7C1C-1272-4044-7AED8E7871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83" t="19214" r="21822" b="10342"/>
              <a:stretch/>
            </p:blipFill>
            <p:spPr bwMode="auto">
              <a:xfrm>
                <a:off x="3635897" y="1255291"/>
                <a:ext cx="5451048" cy="4558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a:extLst>
                  <a:ext uri="{FF2B5EF4-FFF2-40B4-BE49-F238E27FC236}">
                    <a16:creationId xmlns:a16="http://schemas.microsoft.com/office/drawing/2014/main" id="{04E49519-48EB-CBD6-EE2D-AE67E8061DAF}"/>
                  </a:ext>
                </a:extLst>
              </p:cNvPr>
              <p:cNvSpPr txBox="1"/>
              <p:nvPr/>
            </p:nvSpPr>
            <p:spPr>
              <a:xfrm>
                <a:off x="4610202" y="1892884"/>
                <a:ext cx="357085" cy="176382"/>
              </a:xfrm>
              <a:prstGeom prst="rect">
                <a:avLst/>
              </a:prstGeom>
              <a:noFill/>
            </p:spPr>
            <p:txBody>
              <a:bodyPr wrap="square" lIns="0" tIns="0" rIns="0" bIns="0" rtlCol="0">
                <a:spAutoFit/>
              </a:bodyPr>
              <a:lstStyle/>
              <a:p>
                <a:r>
                  <a:rPr lang="en-US" sz="800" b="1" dirty="0">
                    <a:solidFill>
                      <a:schemeClr val="bg2"/>
                    </a:solidFill>
                    <a:latin typeface="Tahoma" panose="020B0604030504040204" pitchFamily="34" charset="0"/>
                    <a:ea typeface="Tahoma" panose="020B0604030504040204" pitchFamily="34" charset="0"/>
                    <a:cs typeface="Tahoma" panose="020B0604030504040204" pitchFamily="34" charset="0"/>
                  </a:rPr>
                  <a:t>CO</a:t>
                </a:r>
                <a:r>
                  <a:rPr lang="en-US" sz="800" b="1" baseline="-25000" dirty="0">
                    <a:solidFill>
                      <a:schemeClr val="bg2"/>
                    </a:solidFill>
                    <a:latin typeface="Tahoma" panose="020B0604030504040204" pitchFamily="34" charset="0"/>
                    <a:ea typeface="Tahoma" panose="020B0604030504040204" pitchFamily="34" charset="0"/>
                    <a:cs typeface="Tahoma" panose="020B0604030504040204" pitchFamily="34" charset="0"/>
                  </a:rPr>
                  <a:t>2</a:t>
                </a:r>
              </a:p>
            </p:txBody>
          </p:sp>
          <p:sp>
            <p:nvSpPr>
              <p:cNvPr id="21" name="TextBox 20">
                <a:extLst>
                  <a:ext uri="{FF2B5EF4-FFF2-40B4-BE49-F238E27FC236}">
                    <a16:creationId xmlns:a16="http://schemas.microsoft.com/office/drawing/2014/main" id="{9EBFD940-55A6-7CD7-26E9-CDDB774B6595}"/>
                  </a:ext>
                </a:extLst>
              </p:cNvPr>
              <p:cNvSpPr txBox="1"/>
              <p:nvPr/>
            </p:nvSpPr>
            <p:spPr>
              <a:xfrm>
                <a:off x="5227015" y="1826602"/>
                <a:ext cx="275508" cy="176382"/>
              </a:xfrm>
              <a:prstGeom prst="rect">
                <a:avLst/>
              </a:prstGeom>
              <a:noFill/>
            </p:spPr>
            <p:txBody>
              <a:bodyPr wrap="square" lIns="0" tIns="0" rIns="0" bIns="0" rtlCol="0">
                <a:spAutoFit/>
              </a:bodyPr>
              <a:lstStyle/>
              <a:p>
                <a:r>
                  <a:rPr lang="en-US" sz="800" b="1" dirty="0">
                    <a:solidFill>
                      <a:srgbClr val="81458B"/>
                    </a:solidFill>
                    <a:latin typeface="Tahoma" panose="020B0604030504040204" pitchFamily="34" charset="0"/>
                    <a:ea typeface="Tahoma" panose="020B0604030504040204" pitchFamily="34" charset="0"/>
                    <a:cs typeface="Tahoma" panose="020B0604030504040204" pitchFamily="34" charset="0"/>
                  </a:rPr>
                  <a:t>O</a:t>
                </a:r>
                <a:r>
                  <a:rPr lang="en-US" sz="800" b="1" baseline="-25000" dirty="0">
                    <a:solidFill>
                      <a:srgbClr val="81458B"/>
                    </a:solidFill>
                    <a:latin typeface="Tahoma" panose="020B0604030504040204" pitchFamily="34" charset="0"/>
                    <a:ea typeface="Tahoma" panose="020B0604030504040204" pitchFamily="34" charset="0"/>
                    <a:cs typeface="Tahoma" panose="020B0604030504040204" pitchFamily="34" charset="0"/>
                  </a:rPr>
                  <a:t>3</a:t>
                </a:r>
              </a:p>
            </p:txBody>
          </p:sp>
          <p:sp>
            <p:nvSpPr>
              <p:cNvPr id="22" name="TextBox 21">
                <a:extLst>
                  <a:ext uri="{FF2B5EF4-FFF2-40B4-BE49-F238E27FC236}">
                    <a16:creationId xmlns:a16="http://schemas.microsoft.com/office/drawing/2014/main" id="{87576D79-ABFA-9D77-1ACF-98D28B67CA98}"/>
                  </a:ext>
                </a:extLst>
              </p:cNvPr>
              <p:cNvSpPr txBox="1"/>
              <p:nvPr/>
            </p:nvSpPr>
            <p:spPr>
              <a:xfrm>
                <a:off x="7898380" y="1802804"/>
                <a:ext cx="357085" cy="176382"/>
              </a:xfrm>
              <a:prstGeom prst="rect">
                <a:avLst/>
              </a:prstGeom>
              <a:noFill/>
            </p:spPr>
            <p:txBody>
              <a:bodyPr wrap="square" lIns="0" tIns="0" rIns="0" bIns="0" rtlCol="0">
                <a:spAutoFit/>
              </a:bodyPr>
              <a:lstStyle/>
              <a:p>
                <a:r>
                  <a:rPr lang="en-US" sz="800" b="1" dirty="0">
                    <a:solidFill>
                      <a:schemeClr val="bg2"/>
                    </a:solidFill>
                    <a:latin typeface="Tahoma" panose="020B0604030504040204" pitchFamily="34" charset="0"/>
                    <a:ea typeface="Tahoma" panose="020B0604030504040204" pitchFamily="34" charset="0"/>
                    <a:cs typeface="Tahoma" panose="020B0604030504040204" pitchFamily="34" charset="0"/>
                  </a:rPr>
                  <a:t>CO</a:t>
                </a:r>
                <a:r>
                  <a:rPr lang="en-US" sz="800" b="1" baseline="-25000" dirty="0">
                    <a:solidFill>
                      <a:schemeClr val="bg2"/>
                    </a:solidFill>
                    <a:latin typeface="Tahoma" panose="020B0604030504040204" pitchFamily="34" charset="0"/>
                    <a:ea typeface="Tahoma" panose="020B0604030504040204" pitchFamily="34" charset="0"/>
                    <a:cs typeface="Tahoma" panose="020B0604030504040204" pitchFamily="34" charset="0"/>
                  </a:rPr>
                  <a:t>2</a:t>
                </a:r>
              </a:p>
            </p:txBody>
          </p:sp>
          <p:sp>
            <p:nvSpPr>
              <p:cNvPr id="23" name="TextBox 22">
                <a:extLst>
                  <a:ext uri="{FF2B5EF4-FFF2-40B4-BE49-F238E27FC236}">
                    <a16:creationId xmlns:a16="http://schemas.microsoft.com/office/drawing/2014/main" id="{518DD331-3C5E-EEF0-6664-A9D2755D91E5}"/>
                  </a:ext>
                </a:extLst>
              </p:cNvPr>
              <p:cNvSpPr txBox="1"/>
              <p:nvPr/>
            </p:nvSpPr>
            <p:spPr>
              <a:xfrm>
                <a:off x="6444206" y="1556792"/>
                <a:ext cx="458916" cy="188584"/>
              </a:xfrm>
              <a:prstGeom prst="rect">
                <a:avLst/>
              </a:prstGeom>
              <a:noFill/>
            </p:spPr>
            <p:txBody>
              <a:bodyPr wrap="square" lIns="0" tIns="0" rIns="0" bIns="0" rtlCol="0">
                <a:spAutoFit/>
              </a:bodyPr>
              <a:lstStyle/>
              <a:p>
                <a:r>
                  <a:rPr lang="en-US" sz="800" b="1" dirty="0">
                    <a:solidFill>
                      <a:srgbClr val="0000FF"/>
                    </a:solidFill>
                    <a:latin typeface="Tahoma" panose="020B0604030504040204" pitchFamily="34" charset="0"/>
                    <a:ea typeface="Tahoma" panose="020B0604030504040204" pitchFamily="34" charset="0"/>
                    <a:cs typeface="Tahoma" panose="020B0604030504040204" pitchFamily="34" charset="0"/>
                  </a:rPr>
                  <a:t>H</a:t>
                </a:r>
                <a:r>
                  <a:rPr lang="en-US" sz="800" b="1" baseline="-25000" dirty="0">
                    <a:solidFill>
                      <a:srgbClr val="0000FF"/>
                    </a:solidFill>
                    <a:latin typeface="Tahoma" panose="020B0604030504040204" pitchFamily="34" charset="0"/>
                    <a:ea typeface="Tahoma" panose="020B0604030504040204" pitchFamily="34" charset="0"/>
                    <a:cs typeface="Tahoma" panose="020B0604030504040204" pitchFamily="34" charset="0"/>
                  </a:rPr>
                  <a:t>2</a:t>
                </a:r>
                <a:r>
                  <a:rPr lang="en-US" sz="800" b="1" dirty="0">
                    <a:solidFill>
                      <a:srgbClr val="0000FF"/>
                    </a:solidFill>
                    <a:latin typeface="Tahoma" panose="020B0604030504040204" pitchFamily="34" charset="0"/>
                    <a:ea typeface="Tahoma" panose="020B0604030504040204" pitchFamily="34" charset="0"/>
                    <a:cs typeface="Tahoma" panose="020B0604030504040204" pitchFamily="34" charset="0"/>
                  </a:rPr>
                  <a:t>O</a:t>
                </a:r>
              </a:p>
            </p:txBody>
          </p:sp>
          <p:sp>
            <p:nvSpPr>
              <p:cNvPr id="24" name="TextBox 23">
                <a:extLst>
                  <a:ext uri="{FF2B5EF4-FFF2-40B4-BE49-F238E27FC236}">
                    <a16:creationId xmlns:a16="http://schemas.microsoft.com/office/drawing/2014/main" id="{69AE55B1-8D2A-C6CD-4510-FF552639D39A}"/>
                  </a:ext>
                </a:extLst>
              </p:cNvPr>
              <p:cNvSpPr txBox="1"/>
              <p:nvPr/>
            </p:nvSpPr>
            <p:spPr>
              <a:xfrm>
                <a:off x="5796136" y="1423026"/>
                <a:ext cx="275508" cy="176382"/>
              </a:xfrm>
              <a:prstGeom prst="rect">
                <a:avLst/>
              </a:prstGeom>
              <a:noFill/>
            </p:spPr>
            <p:txBody>
              <a:bodyPr wrap="square" lIns="0" tIns="0" rIns="0" bIns="0" rtlCol="0">
                <a:spAutoFit/>
              </a:bodyPr>
              <a:lstStyle/>
              <a:p>
                <a:r>
                  <a:rPr lang="en-US" sz="800" b="1" dirty="0">
                    <a:solidFill>
                      <a:srgbClr val="F2A10E"/>
                    </a:solidFill>
                    <a:latin typeface="Tahoma" panose="020B0604030504040204" pitchFamily="34" charset="0"/>
                    <a:ea typeface="Tahoma" panose="020B0604030504040204" pitchFamily="34" charset="0"/>
                    <a:cs typeface="Tahoma" panose="020B0604030504040204" pitchFamily="34" charset="0"/>
                  </a:rPr>
                  <a:t>CH</a:t>
                </a:r>
                <a:r>
                  <a:rPr lang="en-US" sz="800" b="1" baseline="-25000" dirty="0">
                    <a:solidFill>
                      <a:srgbClr val="F2A10E"/>
                    </a:solidFill>
                    <a:latin typeface="Tahoma" panose="020B0604030504040204" pitchFamily="34" charset="0"/>
                    <a:ea typeface="Tahoma" panose="020B0604030504040204" pitchFamily="34" charset="0"/>
                    <a:cs typeface="Tahoma" panose="020B0604030504040204" pitchFamily="34" charset="0"/>
                  </a:rPr>
                  <a:t>4</a:t>
                </a:r>
                <a:endParaRPr lang="en-US" sz="800" b="1" dirty="0">
                  <a:solidFill>
                    <a:srgbClr val="F2A10E"/>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68315091-193F-ECEA-9671-D2093917DE8B}"/>
                  </a:ext>
                </a:extLst>
              </p:cNvPr>
              <p:cNvSpPr txBox="1"/>
              <p:nvPr/>
            </p:nvSpPr>
            <p:spPr>
              <a:xfrm>
                <a:off x="7580065" y="1891783"/>
                <a:ext cx="300391" cy="176382"/>
              </a:xfrm>
              <a:prstGeom prst="rect">
                <a:avLst/>
              </a:prstGeom>
              <a:noFill/>
            </p:spPr>
            <p:txBody>
              <a:bodyPr wrap="square" lIns="0" tIns="0" rIns="0" bIns="0" rtlCol="0">
                <a:spAutoFit/>
              </a:bodyPr>
              <a:lstStyle/>
              <a:p>
                <a:r>
                  <a:rPr lang="en-US" sz="800" b="1" dirty="0">
                    <a:solidFill>
                      <a:srgbClr val="FF0000"/>
                    </a:solidFill>
                    <a:latin typeface="Tahoma" panose="020B0604030504040204" pitchFamily="34" charset="0"/>
                    <a:ea typeface="Tahoma" panose="020B0604030504040204" pitchFamily="34" charset="0"/>
                    <a:cs typeface="Tahoma" panose="020B0604030504040204" pitchFamily="34" charset="0"/>
                  </a:rPr>
                  <a:t>CO</a:t>
                </a:r>
                <a:endParaRPr lang="en-US" sz="800" b="1" baseline="-25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cxnSp>
          <p:nvCxnSpPr>
            <p:cNvPr id="34" name="Straight Arrow Connector 33">
              <a:extLst>
                <a:ext uri="{FF2B5EF4-FFF2-40B4-BE49-F238E27FC236}">
                  <a16:creationId xmlns:a16="http://schemas.microsoft.com/office/drawing/2014/main" id="{CDE360EB-2615-9153-7CA9-640D43602676}"/>
                </a:ext>
              </a:extLst>
            </p:cNvPr>
            <p:cNvCxnSpPr>
              <a:cxnSpLocks/>
            </p:cNvCxnSpPr>
            <p:nvPr/>
          </p:nvCxnSpPr>
          <p:spPr bwMode="auto">
            <a:xfrm flipV="1">
              <a:off x="1107295" y="4655961"/>
              <a:ext cx="0" cy="385146"/>
            </a:xfrm>
            <a:prstGeom prst="straightConnector1">
              <a:avLst/>
            </a:prstGeom>
            <a:solidFill>
              <a:schemeClr val="accent1"/>
            </a:solidFill>
            <a:ln w="31750" cap="flat" cmpd="sng" algn="ctr">
              <a:solidFill>
                <a:srgbClr val="F6A20A"/>
              </a:solidFill>
              <a:prstDash val="solid"/>
              <a:round/>
              <a:headEnd type="none" w="med" len="med"/>
              <a:tailEnd type="arrow"/>
            </a:ln>
            <a:effectLst/>
          </p:spPr>
        </p:cxnSp>
      </p:grpSp>
      <p:grpSp>
        <p:nvGrpSpPr>
          <p:cNvPr id="40" name="Group 39">
            <a:extLst>
              <a:ext uri="{FF2B5EF4-FFF2-40B4-BE49-F238E27FC236}">
                <a16:creationId xmlns:a16="http://schemas.microsoft.com/office/drawing/2014/main" id="{9DC9BEB2-205F-8B0C-8C49-4E0CF52048D3}"/>
              </a:ext>
            </a:extLst>
          </p:cNvPr>
          <p:cNvGrpSpPr/>
          <p:nvPr/>
        </p:nvGrpSpPr>
        <p:grpSpPr>
          <a:xfrm>
            <a:off x="6469591" y="2144385"/>
            <a:ext cx="2684668" cy="2744625"/>
            <a:chOff x="6469591" y="2144385"/>
            <a:chExt cx="2684668" cy="2744625"/>
          </a:xfrm>
        </p:grpSpPr>
        <p:grpSp>
          <p:nvGrpSpPr>
            <p:cNvPr id="38" name="Group 37">
              <a:extLst>
                <a:ext uri="{FF2B5EF4-FFF2-40B4-BE49-F238E27FC236}">
                  <a16:creationId xmlns:a16="http://schemas.microsoft.com/office/drawing/2014/main" id="{685A154F-FD00-3D2C-8698-3A74D13CC473}"/>
                </a:ext>
              </a:extLst>
            </p:cNvPr>
            <p:cNvGrpSpPr/>
            <p:nvPr/>
          </p:nvGrpSpPr>
          <p:grpSpPr>
            <a:xfrm>
              <a:off x="6469591" y="2144385"/>
              <a:ext cx="2684668" cy="1884114"/>
              <a:chOff x="6498166" y="2144385"/>
              <a:chExt cx="2684668" cy="1884114"/>
            </a:xfrm>
          </p:grpSpPr>
          <p:pic>
            <p:nvPicPr>
              <p:cNvPr id="29" name="Picture 28">
                <a:extLst>
                  <a:ext uri="{FF2B5EF4-FFF2-40B4-BE49-F238E27FC236}">
                    <a16:creationId xmlns:a16="http://schemas.microsoft.com/office/drawing/2014/main" id="{9080440B-BAC0-9E4B-F634-C34651D09A98}"/>
                  </a:ext>
                </a:extLst>
              </p:cNvPr>
              <p:cNvPicPr>
                <a:picLocks noChangeAspect="1"/>
              </p:cNvPicPr>
              <p:nvPr/>
            </p:nvPicPr>
            <p:blipFill>
              <a:blip r:embed="rId4"/>
              <a:stretch>
                <a:fillRect/>
              </a:stretch>
            </p:blipFill>
            <p:spPr>
              <a:xfrm>
                <a:off x="6498166" y="2665211"/>
                <a:ext cx="2645834" cy="1363288"/>
              </a:xfrm>
              <a:prstGeom prst="rect">
                <a:avLst/>
              </a:prstGeom>
            </p:spPr>
          </p:pic>
          <p:sp>
            <p:nvSpPr>
              <p:cNvPr id="30" name="TextBox 29">
                <a:extLst>
                  <a:ext uri="{FF2B5EF4-FFF2-40B4-BE49-F238E27FC236}">
                    <a16:creationId xmlns:a16="http://schemas.microsoft.com/office/drawing/2014/main" id="{500CEA2D-FDA8-6150-FB90-D5843EF3433C}"/>
                  </a:ext>
                </a:extLst>
              </p:cNvPr>
              <p:cNvSpPr txBox="1"/>
              <p:nvPr/>
            </p:nvSpPr>
            <p:spPr>
              <a:xfrm>
                <a:off x="6707104" y="2144385"/>
                <a:ext cx="2475730" cy="430887"/>
              </a:xfrm>
              <a:prstGeom prst="rect">
                <a:avLst/>
              </a:prstGeom>
              <a:noFill/>
            </p:spPr>
            <p:txBody>
              <a:bodyPr wrap="square" rtlCol="0">
                <a:spAutoFit/>
              </a:bodyPr>
              <a:lstStyle/>
              <a:p>
                <a:pPr algn="ctr"/>
                <a:r>
                  <a:rPr lang="en-CA" sz="1100" b="1" dirty="0"/>
                  <a:t>Satellite and inventory emissions</a:t>
                </a:r>
              </a:p>
              <a:p>
                <a:pPr algn="ctr"/>
                <a:r>
                  <a:rPr lang="en-CA" sz="1100" b="1" dirty="0"/>
                  <a:t>(Lethbridge, AB, Canada)</a:t>
                </a:r>
              </a:p>
            </p:txBody>
          </p:sp>
          <p:sp>
            <p:nvSpPr>
              <p:cNvPr id="32" name="TextBox 31">
                <a:extLst>
                  <a:ext uri="{FF2B5EF4-FFF2-40B4-BE49-F238E27FC236}">
                    <a16:creationId xmlns:a16="http://schemas.microsoft.com/office/drawing/2014/main" id="{E8BF6505-A83E-728F-2BDD-DC6E11506E48}"/>
                  </a:ext>
                </a:extLst>
              </p:cNvPr>
              <p:cNvSpPr txBox="1"/>
              <p:nvPr/>
            </p:nvSpPr>
            <p:spPr>
              <a:xfrm>
                <a:off x="7246581" y="3219897"/>
                <a:ext cx="983576" cy="253916"/>
              </a:xfrm>
              <a:prstGeom prst="rect">
                <a:avLst/>
              </a:prstGeom>
              <a:noFill/>
            </p:spPr>
            <p:txBody>
              <a:bodyPr wrap="square" rtlCol="0">
                <a:spAutoFit/>
              </a:bodyPr>
              <a:lstStyle/>
              <a:p>
                <a:r>
                  <a:rPr lang="en-CA" sz="1050" b="1" dirty="0"/>
                  <a:t>Inventories</a:t>
                </a:r>
              </a:p>
            </p:txBody>
          </p:sp>
          <p:sp>
            <p:nvSpPr>
              <p:cNvPr id="33" name="TextBox 32">
                <a:extLst>
                  <a:ext uri="{FF2B5EF4-FFF2-40B4-BE49-F238E27FC236}">
                    <a16:creationId xmlns:a16="http://schemas.microsoft.com/office/drawing/2014/main" id="{76BEAA74-B0C0-F79B-7CEE-C840C7BF2D54}"/>
                  </a:ext>
                </a:extLst>
              </p:cNvPr>
              <p:cNvSpPr txBox="1"/>
              <p:nvPr/>
            </p:nvSpPr>
            <p:spPr>
              <a:xfrm>
                <a:off x="8420100" y="2787058"/>
                <a:ext cx="752112" cy="253916"/>
              </a:xfrm>
              <a:prstGeom prst="rect">
                <a:avLst/>
              </a:prstGeom>
              <a:noFill/>
            </p:spPr>
            <p:txBody>
              <a:bodyPr wrap="square" rtlCol="0">
                <a:spAutoFit/>
              </a:bodyPr>
              <a:lstStyle/>
              <a:p>
                <a:r>
                  <a:rPr lang="en-CA" sz="1050" b="1" dirty="0"/>
                  <a:t>Satellite</a:t>
                </a:r>
              </a:p>
            </p:txBody>
          </p:sp>
        </p:grpSp>
        <p:sp>
          <p:nvSpPr>
            <p:cNvPr id="39" name="TextBox 38">
              <a:extLst>
                <a:ext uri="{FF2B5EF4-FFF2-40B4-BE49-F238E27FC236}">
                  <a16:creationId xmlns:a16="http://schemas.microsoft.com/office/drawing/2014/main" id="{622EB856-C143-DAFF-A828-D60B716972C0}"/>
                </a:ext>
              </a:extLst>
            </p:cNvPr>
            <p:cNvSpPr txBox="1"/>
            <p:nvPr/>
          </p:nvSpPr>
          <p:spPr>
            <a:xfrm>
              <a:off x="6597464" y="4150346"/>
              <a:ext cx="2517961" cy="738664"/>
            </a:xfrm>
            <a:prstGeom prst="rect">
              <a:avLst/>
            </a:prstGeom>
            <a:solidFill>
              <a:schemeClr val="bg1"/>
            </a:solidFill>
          </p:spPr>
          <p:txBody>
            <a:bodyPr wrap="square" rtlCol="0">
              <a:spAutoFit/>
            </a:bodyPr>
            <a:lstStyle/>
            <a:p>
              <a:r>
                <a:rPr lang="en-CA" dirty="0"/>
                <a:t>Evaluate traditional emission inventories with satellite-derived emissions.</a:t>
              </a:r>
            </a:p>
          </p:txBody>
        </p:sp>
      </p:grpSp>
    </p:spTree>
    <p:extLst>
      <p:ext uri="{BB962C8B-B14F-4D97-AF65-F5344CB8AC3E}">
        <p14:creationId xmlns:p14="http://schemas.microsoft.com/office/powerpoint/2010/main" val="209166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24"/>
          <p:cNvSpPr txBox="1">
            <a:spLocks noGrp="1"/>
          </p:cNvSpPr>
          <p:nvPr>
            <p:ph type="title"/>
          </p:nvPr>
        </p:nvSpPr>
        <p:spPr>
          <a:xfrm>
            <a:off x="282221" y="158751"/>
            <a:ext cx="8545689" cy="369622"/>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sz="2000" b="1">
                <a:solidFill>
                  <a:srgbClr val="395B18"/>
                </a:solidFill>
                <a:latin typeface="Arial"/>
                <a:ea typeface="Arial"/>
                <a:cs typeface="Arial"/>
                <a:sym typeface="Arial"/>
              </a:rPr>
              <a:t>Satellite remote sensing of atmospheric composition</a:t>
            </a:r>
            <a:endParaRPr sz="2000" b="1">
              <a:solidFill>
                <a:srgbClr val="395B18"/>
              </a:solidFill>
              <a:latin typeface="Arial"/>
              <a:ea typeface="Arial"/>
              <a:cs typeface="Arial"/>
              <a:sym typeface="Arial"/>
            </a:endParaRPr>
          </a:p>
        </p:txBody>
      </p:sp>
      <p:sp>
        <p:nvSpPr>
          <p:cNvPr id="1220" name="Google Shape;1220;p24"/>
          <p:cNvSpPr txBox="1">
            <a:spLocks noGrp="1"/>
          </p:cNvSpPr>
          <p:nvPr>
            <p:ph type="body" idx="2"/>
          </p:nvPr>
        </p:nvSpPr>
        <p:spPr>
          <a:xfrm>
            <a:off x="282221" y="678906"/>
            <a:ext cx="4092577" cy="3167380"/>
          </a:xfrm>
          <a:prstGeom prst="rect">
            <a:avLst/>
          </a:prstGeom>
          <a:noFill/>
          <a:ln w="1905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1800" b="1" u="sng" dirty="0">
                <a:solidFill>
                  <a:srgbClr val="0070C0"/>
                </a:solidFill>
                <a:latin typeface="Arial"/>
                <a:ea typeface="Arial"/>
                <a:cs typeface="Arial"/>
                <a:sym typeface="Arial"/>
              </a:rPr>
              <a:t>Strengths</a:t>
            </a:r>
            <a:endParaRPr dirty="0">
              <a:latin typeface="Arial"/>
              <a:ea typeface="Arial"/>
              <a:cs typeface="Arial"/>
              <a:sym typeface="Arial"/>
            </a:endParaRPr>
          </a:p>
          <a:p>
            <a:pPr marL="342900" lvl="0" indent="-342900" algn="l" rtl="0">
              <a:lnSpc>
                <a:spcPct val="100000"/>
              </a:lnSpc>
              <a:spcBef>
                <a:spcPts val="300"/>
              </a:spcBef>
              <a:spcAft>
                <a:spcPts val="0"/>
              </a:spcAft>
              <a:buSzPts val="1300"/>
              <a:buChar char="•"/>
            </a:pPr>
            <a:r>
              <a:rPr lang="en-US" sz="1300" dirty="0">
                <a:solidFill>
                  <a:schemeClr val="dk1"/>
                </a:solidFill>
                <a:latin typeface="Arial"/>
                <a:ea typeface="Arial"/>
                <a:cs typeface="Arial"/>
                <a:sym typeface="Arial"/>
              </a:rPr>
              <a:t>Provides </a:t>
            </a:r>
            <a:r>
              <a:rPr lang="en-US" sz="1300" b="1" dirty="0">
                <a:solidFill>
                  <a:schemeClr val="dk1"/>
                </a:solidFill>
                <a:latin typeface="Arial"/>
                <a:ea typeface="Arial"/>
                <a:cs typeface="Arial"/>
                <a:sym typeface="Arial"/>
              </a:rPr>
              <a:t>global spatiotemporal coverage </a:t>
            </a:r>
            <a:endParaRPr sz="1300" b="1" dirty="0">
              <a:solidFill>
                <a:schemeClr val="dk1"/>
              </a:solidFill>
              <a:latin typeface="Arial"/>
              <a:ea typeface="Arial"/>
              <a:cs typeface="Arial"/>
              <a:sym typeface="Arial"/>
            </a:endParaRPr>
          </a:p>
          <a:p>
            <a:pPr marL="342900" lvl="0" indent="-342900" algn="l" rtl="0">
              <a:lnSpc>
                <a:spcPct val="100000"/>
              </a:lnSpc>
              <a:spcBef>
                <a:spcPts val="600"/>
              </a:spcBef>
              <a:spcAft>
                <a:spcPts val="0"/>
              </a:spcAft>
              <a:buSzPts val="1300"/>
              <a:buChar char="•"/>
            </a:pPr>
            <a:r>
              <a:rPr lang="en-US" sz="1300" b="1" dirty="0">
                <a:solidFill>
                  <a:schemeClr val="dk1"/>
                </a:solidFill>
                <a:latin typeface="Arial"/>
                <a:ea typeface="Arial"/>
                <a:cs typeface="Arial"/>
                <a:sym typeface="Arial"/>
              </a:rPr>
              <a:t>Fill in monitoring gaps </a:t>
            </a:r>
            <a:r>
              <a:rPr lang="en-US" sz="1300" dirty="0">
                <a:solidFill>
                  <a:schemeClr val="dk1"/>
                </a:solidFill>
                <a:latin typeface="Arial"/>
                <a:ea typeface="Arial"/>
                <a:cs typeface="Arial"/>
                <a:sym typeface="Arial"/>
              </a:rPr>
              <a:t>(e.g. remote and otherwise </a:t>
            </a:r>
            <a:r>
              <a:rPr lang="en-US" sz="1300" b="1" dirty="0">
                <a:solidFill>
                  <a:schemeClr val="dk1"/>
                </a:solidFill>
                <a:latin typeface="Arial"/>
                <a:ea typeface="Arial"/>
                <a:cs typeface="Arial"/>
                <a:sym typeface="Arial"/>
              </a:rPr>
              <a:t>inaccessible locations</a:t>
            </a:r>
            <a:r>
              <a:rPr lang="en-US" sz="1300" dirty="0">
                <a:solidFill>
                  <a:schemeClr val="dk1"/>
                </a:solidFill>
                <a:latin typeface="Arial"/>
                <a:ea typeface="Arial"/>
                <a:cs typeface="Arial"/>
                <a:sym typeface="Arial"/>
              </a:rPr>
              <a:t>, developing world)</a:t>
            </a:r>
            <a:endParaRPr sz="1300" dirty="0">
              <a:solidFill>
                <a:schemeClr val="dk1"/>
              </a:solidFill>
              <a:latin typeface="Arial"/>
              <a:ea typeface="Arial"/>
              <a:cs typeface="Arial"/>
              <a:sym typeface="Arial"/>
            </a:endParaRPr>
          </a:p>
          <a:p>
            <a:pPr marL="342900" lvl="0" indent="-342900" algn="l" rtl="0">
              <a:lnSpc>
                <a:spcPct val="100000"/>
              </a:lnSpc>
              <a:spcBef>
                <a:spcPts val="600"/>
              </a:spcBef>
              <a:spcAft>
                <a:spcPts val="0"/>
              </a:spcAft>
              <a:buSzPts val="1300"/>
              <a:buChar char="•"/>
            </a:pPr>
            <a:r>
              <a:rPr lang="en-US" sz="1300" dirty="0">
                <a:solidFill>
                  <a:schemeClr val="dk1"/>
                </a:solidFill>
                <a:latin typeface="Arial"/>
                <a:ea typeface="Arial"/>
                <a:cs typeface="Arial"/>
                <a:sym typeface="Arial"/>
              </a:rPr>
              <a:t>Datasets can be </a:t>
            </a:r>
            <a:r>
              <a:rPr lang="en-US" sz="1300" b="1" dirty="0">
                <a:solidFill>
                  <a:schemeClr val="dk1"/>
                </a:solidFill>
                <a:latin typeface="Arial"/>
                <a:ea typeface="Arial"/>
                <a:cs typeface="Arial"/>
                <a:sym typeface="Arial"/>
              </a:rPr>
              <a:t>re-processed </a:t>
            </a:r>
            <a:r>
              <a:rPr lang="en-US" sz="1300" dirty="0">
                <a:solidFill>
                  <a:schemeClr val="dk1"/>
                </a:solidFill>
                <a:latin typeface="Arial"/>
                <a:ea typeface="Arial"/>
                <a:cs typeface="Arial"/>
                <a:sym typeface="Arial"/>
              </a:rPr>
              <a:t>as algorithms are improved </a:t>
            </a:r>
            <a:endParaRPr sz="1300" dirty="0">
              <a:solidFill>
                <a:schemeClr val="dk1"/>
              </a:solidFill>
              <a:latin typeface="Arial"/>
              <a:ea typeface="Arial"/>
              <a:cs typeface="Arial"/>
              <a:sym typeface="Arial"/>
            </a:endParaRPr>
          </a:p>
          <a:p>
            <a:pPr marL="457200" lvl="1" indent="0" algn="l" rtl="0">
              <a:lnSpc>
                <a:spcPct val="100000"/>
              </a:lnSpc>
              <a:spcBef>
                <a:spcPts val="600"/>
              </a:spcBef>
              <a:spcAft>
                <a:spcPts val="0"/>
              </a:spcAft>
              <a:buSzPts val="1300"/>
              <a:buNone/>
            </a:pPr>
            <a:r>
              <a:rPr lang="en-US" sz="1400" dirty="0">
                <a:solidFill>
                  <a:schemeClr val="dk1"/>
                </a:solidFill>
                <a:latin typeface="Arial"/>
                <a:ea typeface="Arial"/>
                <a:cs typeface="Arial"/>
                <a:sym typeface="Arial"/>
              </a:rPr>
              <a:t>– </a:t>
            </a:r>
            <a:r>
              <a:rPr lang="en-US" sz="1300" dirty="0">
                <a:solidFill>
                  <a:schemeClr val="dk1"/>
                </a:solidFill>
                <a:latin typeface="Arial"/>
                <a:ea typeface="Arial"/>
                <a:cs typeface="Arial"/>
                <a:sym typeface="Arial"/>
              </a:rPr>
              <a:t>single approach applied everywhere</a:t>
            </a:r>
            <a:endParaRPr sz="1300" dirty="0">
              <a:solidFill>
                <a:schemeClr val="dk1"/>
              </a:solidFill>
              <a:latin typeface="Arial"/>
              <a:ea typeface="Arial"/>
              <a:cs typeface="Arial"/>
              <a:sym typeface="Arial"/>
            </a:endParaRPr>
          </a:p>
          <a:p>
            <a:pPr marL="342900" lvl="0" indent="-342900" algn="l" rtl="0">
              <a:lnSpc>
                <a:spcPct val="100000"/>
              </a:lnSpc>
              <a:spcBef>
                <a:spcPts val="600"/>
              </a:spcBef>
              <a:spcAft>
                <a:spcPts val="0"/>
              </a:spcAft>
              <a:buSzPts val="1300"/>
              <a:buChar char="•"/>
            </a:pPr>
            <a:r>
              <a:rPr lang="en-US" sz="1300" dirty="0">
                <a:solidFill>
                  <a:schemeClr val="dk1"/>
                </a:solidFill>
                <a:latin typeface="Arial"/>
                <a:ea typeface="Arial"/>
                <a:cs typeface="Arial"/>
                <a:sym typeface="Arial"/>
              </a:rPr>
              <a:t>Ideal for </a:t>
            </a:r>
            <a:r>
              <a:rPr lang="en-US" sz="1300" b="1" dirty="0">
                <a:solidFill>
                  <a:schemeClr val="dk1"/>
                </a:solidFill>
                <a:latin typeface="Arial"/>
                <a:ea typeface="Arial"/>
                <a:cs typeface="Arial"/>
                <a:sym typeface="Arial"/>
              </a:rPr>
              <a:t>detecting or tracking </a:t>
            </a:r>
            <a:r>
              <a:rPr lang="en-US" sz="1300" dirty="0">
                <a:solidFill>
                  <a:schemeClr val="dk1"/>
                </a:solidFill>
                <a:latin typeface="Arial"/>
                <a:ea typeface="Arial"/>
                <a:cs typeface="Arial"/>
                <a:sym typeface="Arial"/>
              </a:rPr>
              <a:t>source/deposition locations</a:t>
            </a:r>
            <a:endParaRPr dirty="0">
              <a:latin typeface="Arial"/>
              <a:ea typeface="Arial"/>
              <a:cs typeface="Arial"/>
              <a:sym typeface="Arial"/>
            </a:endParaRPr>
          </a:p>
          <a:p>
            <a:pPr marL="342900" lvl="0" indent="-342900" algn="l" rtl="0">
              <a:lnSpc>
                <a:spcPct val="100000"/>
              </a:lnSpc>
              <a:spcBef>
                <a:spcPts val="600"/>
              </a:spcBef>
              <a:spcAft>
                <a:spcPts val="0"/>
              </a:spcAft>
              <a:buSzPts val="1300"/>
              <a:buChar char="•"/>
            </a:pPr>
            <a:r>
              <a:rPr lang="en-US" sz="1300" dirty="0">
                <a:solidFill>
                  <a:schemeClr val="dk1"/>
                </a:solidFill>
                <a:latin typeface="Arial"/>
                <a:ea typeface="Arial"/>
                <a:cs typeface="Arial"/>
                <a:sym typeface="Arial"/>
              </a:rPr>
              <a:t>Datasets with decadal time series allow for </a:t>
            </a:r>
            <a:r>
              <a:rPr lang="en-US" sz="1300" b="1" dirty="0">
                <a:solidFill>
                  <a:schemeClr val="dk1"/>
                </a:solidFill>
                <a:latin typeface="Arial"/>
                <a:ea typeface="Arial"/>
                <a:cs typeface="Arial"/>
                <a:sym typeface="Arial"/>
              </a:rPr>
              <a:t>trend analysis </a:t>
            </a:r>
            <a:r>
              <a:rPr lang="en-US" sz="1300" dirty="0">
                <a:solidFill>
                  <a:schemeClr val="dk1"/>
                </a:solidFill>
                <a:latin typeface="Arial"/>
                <a:ea typeface="Arial"/>
                <a:cs typeface="Arial"/>
                <a:sym typeface="Arial"/>
              </a:rPr>
              <a:t>and </a:t>
            </a:r>
            <a:r>
              <a:rPr lang="en-US" sz="1300" b="1" dirty="0">
                <a:solidFill>
                  <a:schemeClr val="dk1"/>
                </a:solidFill>
                <a:latin typeface="Arial"/>
                <a:ea typeface="Arial"/>
                <a:cs typeface="Arial"/>
                <a:sym typeface="Arial"/>
              </a:rPr>
              <a:t>tracking of mitigation efforts</a:t>
            </a:r>
            <a:endParaRPr sz="1300" b="1" dirty="0">
              <a:solidFill>
                <a:schemeClr val="dk1"/>
              </a:solidFill>
              <a:latin typeface="Arial"/>
              <a:ea typeface="Arial"/>
              <a:cs typeface="Arial"/>
              <a:sym typeface="Arial"/>
            </a:endParaRPr>
          </a:p>
        </p:txBody>
      </p:sp>
      <p:sp>
        <p:nvSpPr>
          <p:cNvPr id="1221" name="Google Shape;1221;p24"/>
          <p:cNvSpPr txBox="1"/>
          <p:nvPr/>
        </p:nvSpPr>
        <p:spPr>
          <a:xfrm>
            <a:off x="4609838" y="678905"/>
            <a:ext cx="4195373" cy="3167381"/>
          </a:xfrm>
          <a:prstGeom prst="rect">
            <a:avLst/>
          </a:prstGeom>
          <a:noFill/>
          <a:ln w="19050" cap="flat" cmpd="sng">
            <a:solidFill>
              <a:srgbClr val="C00000"/>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rgbClr val="C00000"/>
              </a:buClr>
              <a:buSzPts val="1800"/>
              <a:buFont typeface="Arial"/>
              <a:buNone/>
            </a:pPr>
            <a:r>
              <a:rPr lang="en-US" sz="1800" b="1" i="0" u="sng" strike="noStrike" cap="none" dirty="0">
                <a:solidFill>
                  <a:srgbClr val="C00000"/>
                </a:solidFill>
                <a:latin typeface="Arial"/>
                <a:ea typeface="Arial"/>
                <a:cs typeface="Arial"/>
                <a:sym typeface="Arial"/>
              </a:rPr>
              <a:t>Weaknesses</a:t>
            </a:r>
            <a:endParaRPr sz="1800" b="1" i="0" u="sng" strike="noStrike" cap="none" dirty="0">
              <a:solidFill>
                <a:srgbClr val="C00000"/>
              </a:solidFill>
              <a:latin typeface="Arial"/>
              <a:ea typeface="Arial"/>
              <a:cs typeface="Arial"/>
              <a:sym typeface="Arial"/>
            </a:endParaRPr>
          </a:p>
          <a:p>
            <a:pPr marL="228600" marR="0" lvl="0" indent="-228600" algn="l" rtl="0">
              <a:lnSpc>
                <a:spcPct val="110000"/>
              </a:lnSpc>
              <a:spcBef>
                <a:spcPts val="300"/>
              </a:spcBef>
              <a:spcAft>
                <a:spcPts val="0"/>
              </a:spcAft>
              <a:buClr>
                <a:schemeClr val="dk1"/>
              </a:buClr>
              <a:buSzPts val="1300"/>
              <a:buFont typeface="Arial"/>
              <a:buChar char="•"/>
            </a:pPr>
            <a:r>
              <a:rPr lang="en-US" sz="1300" b="1" i="0" u="none" strike="noStrike" cap="none" dirty="0">
                <a:solidFill>
                  <a:schemeClr val="dk1"/>
                </a:solidFill>
                <a:latin typeface="Arial"/>
                <a:ea typeface="Arial"/>
                <a:cs typeface="Arial"/>
                <a:sym typeface="Arial"/>
              </a:rPr>
              <a:t>Not all near surface pollutants</a:t>
            </a:r>
            <a:r>
              <a:rPr lang="en-US" sz="1300" b="0" i="0" u="none" strike="noStrike" cap="none" dirty="0">
                <a:solidFill>
                  <a:schemeClr val="dk1"/>
                </a:solidFill>
                <a:latin typeface="Arial"/>
                <a:ea typeface="Arial"/>
                <a:cs typeface="Arial"/>
                <a:sym typeface="Arial"/>
              </a:rPr>
              <a:t> of interest can be observed</a:t>
            </a:r>
            <a:endParaRPr sz="1300" b="0" i="0" u="none" strike="noStrike" cap="none" dirty="0">
              <a:solidFill>
                <a:schemeClr val="dk1"/>
              </a:solidFill>
              <a:latin typeface="Arial"/>
              <a:ea typeface="Arial"/>
              <a:cs typeface="Arial"/>
              <a:sym typeface="Arial"/>
            </a:endParaRPr>
          </a:p>
          <a:p>
            <a:pPr marL="228600" marR="0" lvl="0" indent="-228600" algn="l" rtl="0">
              <a:lnSpc>
                <a:spcPct val="110000"/>
              </a:lnSpc>
              <a:spcBef>
                <a:spcPts val="600"/>
              </a:spcBef>
              <a:spcAft>
                <a:spcPts val="0"/>
              </a:spcAft>
              <a:buClr>
                <a:schemeClr val="dk1"/>
              </a:buClr>
              <a:buSzPts val="1300"/>
              <a:buFont typeface="Arial"/>
              <a:buChar char="•"/>
            </a:pPr>
            <a:r>
              <a:rPr lang="en-US" sz="1300" b="0" i="0" u="none" strike="noStrike" cap="none" dirty="0">
                <a:solidFill>
                  <a:schemeClr val="dk1"/>
                </a:solidFill>
                <a:latin typeface="Arial"/>
                <a:ea typeface="Arial"/>
                <a:cs typeface="Arial"/>
                <a:sym typeface="Arial"/>
              </a:rPr>
              <a:t>Temporal coverage is </a:t>
            </a:r>
            <a:r>
              <a:rPr lang="en-US" sz="1300" b="1" i="0" u="none" strike="noStrike" cap="none" dirty="0">
                <a:solidFill>
                  <a:schemeClr val="dk1"/>
                </a:solidFill>
                <a:latin typeface="Arial"/>
                <a:ea typeface="Arial"/>
                <a:cs typeface="Arial"/>
                <a:sym typeface="Arial"/>
              </a:rPr>
              <a:t>not continuous </a:t>
            </a:r>
            <a:r>
              <a:rPr lang="en-US" sz="1300" b="0" i="0" u="none" strike="noStrike" cap="none" dirty="0">
                <a:solidFill>
                  <a:schemeClr val="dk1"/>
                </a:solidFill>
                <a:latin typeface="Arial"/>
                <a:ea typeface="Arial"/>
                <a:cs typeface="Arial"/>
                <a:sym typeface="Arial"/>
              </a:rPr>
              <a:t>(generally 1-2 measurement per day)</a:t>
            </a:r>
            <a:endParaRPr sz="1400" b="0" i="0" u="none" strike="noStrike" cap="none" dirty="0">
              <a:solidFill>
                <a:srgbClr val="000000"/>
              </a:solidFill>
              <a:latin typeface="Arial"/>
              <a:ea typeface="Arial"/>
              <a:cs typeface="Arial"/>
              <a:sym typeface="Arial"/>
            </a:endParaRPr>
          </a:p>
          <a:p>
            <a:pPr marL="355600" marR="0" lvl="4" indent="-87313" algn="l" rtl="0">
              <a:lnSpc>
                <a:spcPct val="110000"/>
              </a:lnSpc>
              <a:spcBef>
                <a:spcPts val="600"/>
              </a:spcBef>
              <a:spcAft>
                <a:spcPts val="0"/>
              </a:spcAft>
              <a:buClr>
                <a:srgbClr val="000000"/>
              </a:buClr>
              <a:buSzPts val="1300"/>
              <a:buFont typeface="Arial"/>
              <a:buNone/>
            </a:pPr>
            <a:r>
              <a:rPr lang="en-US" sz="1300" b="0" i="0" u="none" strike="noStrike" cap="none" dirty="0">
                <a:solidFill>
                  <a:schemeClr val="dk1"/>
                </a:solidFill>
                <a:latin typeface="Arial"/>
                <a:ea typeface="Arial"/>
                <a:cs typeface="Arial"/>
                <a:sym typeface="Arial"/>
              </a:rPr>
              <a:t>-  only under cloud-free conditions</a:t>
            </a:r>
            <a:endParaRPr sz="1300" b="0" i="0" u="none" strike="noStrike" cap="none" dirty="0">
              <a:solidFill>
                <a:schemeClr val="dk1"/>
              </a:solidFill>
              <a:latin typeface="Arial"/>
              <a:ea typeface="Arial"/>
              <a:cs typeface="Arial"/>
              <a:sym typeface="Arial"/>
            </a:endParaRPr>
          </a:p>
          <a:p>
            <a:pPr marL="228600" marR="0" lvl="0" indent="-228600" algn="l" rtl="0">
              <a:lnSpc>
                <a:spcPct val="110000"/>
              </a:lnSpc>
              <a:spcBef>
                <a:spcPts val="600"/>
              </a:spcBef>
              <a:spcAft>
                <a:spcPts val="0"/>
              </a:spcAft>
              <a:buClr>
                <a:schemeClr val="dk1"/>
              </a:buClr>
              <a:buSzPts val="1300"/>
              <a:buFont typeface="Arial"/>
              <a:buChar char="•"/>
            </a:pPr>
            <a:r>
              <a:rPr lang="en-US" sz="1300" b="1" i="0" u="none" strike="noStrike" cap="none" dirty="0">
                <a:solidFill>
                  <a:schemeClr val="dk1"/>
                </a:solidFill>
                <a:latin typeface="Arial"/>
                <a:ea typeface="Arial"/>
                <a:cs typeface="Arial"/>
                <a:sym typeface="Arial"/>
              </a:rPr>
              <a:t>Limited vertical resolution </a:t>
            </a:r>
            <a:r>
              <a:rPr lang="en-US" sz="1300" b="0" i="0" u="none" strike="noStrike" cap="none" dirty="0">
                <a:solidFill>
                  <a:schemeClr val="dk1"/>
                </a:solidFill>
                <a:latin typeface="Arial"/>
                <a:ea typeface="Arial"/>
                <a:cs typeface="Arial"/>
                <a:sym typeface="Arial"/>
              </a:rPr>
              <a:t>(more of a vertically integrated type of observation (e.g. total columns</a:t>
            </a:r>
            <a:r>
              <a:rPr lang="en-US" sz="1300" dirty="0">
                <a:solidFill>
                  <a:schemeClr val="dk1"/>
                </a:solidFill>
              </a:rPr>
              <a:t>))</a:t>
            </a:r>
            <a:endParaRPr sz="1300" b="0" i="0" u="none" strike="noStrike" cap="none" dirty="0">
              <a:solidFill>
                <a:schemeClr val="dk1"/>
              </a:solidFill>
              <a:latin typeface="Arial"/>
              <a:ea typeface="Arial"/>
              <a:cs typeface="Arial"/>
              <a:sym typeface="Arial"/>
            </a:endParaRPr>
          </a:p>
          <a:p>
            <a:pPr marL="228600" marR="0" lvl="0" indent="-228600" algn="l" rtl="0">
              <a:lnSpc>
                <a:spcPct val="110000"/>
              </a:lnSpc>
              <a:spcBef>
                <a:spcPts val="600"/>
              </a:spcBef>
              <a:spcAft>
                <a:spcPts val="0"/>
              </a:spcAft>
              <a:buClr>
                <a:schemeClr val="dk1"/>
              </a:buClr>
              <a:buSzPts val="1300"/>
              <a:buFont typeface="Arial"/>
              <a:buChar char="•"/>
            </a:pPr>
            <a:r>
              <a:rPr lang="en-US" sz="1300" b="1" i="0" u="none" strike="noStrike" cap="none" dirty="0">
                <a:solidFill>
                  <a:schemeClr val="dk1"/>
                </a:solidFill>
                <a:latin typeface="Arial"/>
                <a:ea typeface="Arial"/>
                <a:cs typeface="Arial"/>
                <a:sym typeface="Arial"/>
              </a:rPr>
              <a:t>Spatial resolution </a:t>
            </a:r>
            <a:r>
              <a:rPr lang="en-US" sz="1300" b="0" i="0" u="none" strike="noStrike" cap="none" dirty="0">
                <a:solidFill>
                  <a:schemeClr val="dk1"/>
                </a:solidFill>
                <a:latin typeface="Arial"/>
                <a:ea typeface="Arial"/>
                <a:cs typeface="Arial"/>
                <a:sym typeface="Arial"/>
              </a:rPr>
              <a:t>on the order of ~5-10km</a:t>
            </a:r>
            <a:endParaRPr sz="1300" b="0" i="0" u="none" strike="noStrike" cap="none" dirty="0">
              <a:solidFill>
                <a:schemeClr val="dk1"/>
              </a:solidFill>
              <a:latin typeface="Arial"/>
              <a:ea typeface="Arial"/>
              <a:cs typeface="Arial"/>
              <a:sym typeface="Arial"/>
            </a:endParaRPr>
          </a:p>
          <a:p>
            <a:pPr marL="228600" marR="0" lvl="0" indent="-228600" algn="l" rtl="0">
              <a:lnSpc>
                <a:spcPct val="110000"/>
              </a:lnSpc>
              <a:spcBef>
                <a:spcPts val="600"/>
              </a:spcBef>
              <a:spcAft>
                <a:spcPts val="0"/>
              </a:spcAft>
              <a:buClr>
                <a:schemeClr val="dk1"/>
              </a:buClr>
              <a:buSzPts val="1300"/>
              <a:buFont typeface="Arial"/>
              <a:buChar char="•"/>
            </a:pPr>
            <a:r>
              <a:rPr lang="en-US" sz="1300" b="0" i="0" u="none" strike="noStrike" cap="none" dirty="0">
                <a:solidFill>
                  <a:schemeClr val="dk1"/>
                </a:solidFill>
                <a:latin typeface="Arial"/>
                <a:ea typeface="Arial"/>
                <a:cs typeface="Arial"/>
                <a:sym typeface="Arial"/>
              </a:rPr>
              <a:t>Individual observations are </a:t>
            </a:r>
            <a:r>
              <a:rPr lang="en-US" sz="1300" dirty="0">
                <a:solidFill>
                  <a:schemeClr val="dk1"/>
                </a:solidFill>
              </a:rPr>
              <a:t>g</a:t>
            </a:r>
            <a:r>
              <a:rPr lang="en-US" sz="1300" b="0" i="0" u="none" strike="noStrike" cap="none" dirty="0">
                <a:solidFill>
                  <a:schemeClr val="dk1"/>
                </a:solidFill>
                <a:latin typeface="Arial"/>
                <a:ea typeface="Arial"/>
                <a:cs typeface="Arial"/>
                <a:sym typeface="Arial"/>
              </a:rPr>
              <a:t>enerally, </a:t>
            </a:r>
            <a:r>
              <a:rPr lang="en-US" sz="1300" b="1" i="0" u="none" strike="noStrike" cap="none" dirty="0">
                <a:solidFill>
                  <a:schemeClr val="dk1"/>
                </a:solidFill>
                <a:latin typeface="Arial"/>
                <a:ea typeface="Arial"/>
                <a:cs typeface="Arial"/>
                <a:sym typeface="Arial"/>
              </a:rPr>
              <a:t>less precise </a:t>
            </a:r>
            <a:r>
              <a:rPr lang="en-US" sz="1300" b="0" i="0" u="none" strike="noStrike" cap="none" dirty="0">
                <a:solidFill>
                  <a:schemeClr val="dk1"/>
                </a:solidFill>
                <a:latin typeface="Arial"/>
                <a:ea typeface="Arial"/>
                <a:cs typeface="Arial"/>
                <a:sym typeface="Arial"/>
              </a:rPr>
              <a:t>than conventional monitoring</a:t>
            </a:r>
            <a:endParaRPr sz="1400" b="0" i="0" u="none" strike="noStrike" cap="none" dirty="0">
              <a:solidFill>
                <a:srgbClr val="000000"/>
              </a:solidFill>
              <a:latin typeface="Arial"/>
              <a:ea typeface="Arial"/>
              <a:cs typeface="Arial"/>
              <a:sym typeface="Arial"/>
            </a:endParaRPr>
          </a:p>
        </p:txBody>
      </p:sp>
      <p:sp>
        <p:nvSpPr>
          <p:cNvPr id="1222" name="Google Shape;1222;p24"/>
          <p:cNvSpPr txBox="1"/>
          <p:nvPr/>
        </p:nvSpPr>
        <p:spPr>
          <a:xfrm>
            <a:off x="304920" y="4767120"/>
            <a:ext cx="982440" cy="273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7F7F7F"/>
                </a:solidFill>
                <a:latin typeface="Century Gothic"/>
                <a:ea typeface="Century Gothic"/>
                <a:cs typeface="Century Gothic"/>
                <a:sym typeface="Century Gothic"/>
              </a:rPr>
              <a:t>24</a:t>
            </a:fld>
            <a:endParaRPr sz="1100" b="0" i="0" u="none" strike="noStrike" cap="none">
              <a:solidFill>
                <a:schemeClr val="dk1"/>
              </a:solidFill>
              <a:latin typeface="Times New Roman"/>
              <a:ea typeface="Times New Roman"/>
              <a:cs typeface="Times New Roman"/>
              <a:sym typeface="Times New Roman"/>
            </a:endParaRPr>
          </a:p>
        </p:txBody>
      </p:sp>
      <p:sp>
        <p:nvSpPr>
          <p:cNvPr id="1223" name="Google Shape;1223;p24"/>
          <p:cNvSpPr txBox="1"/>
          <p:nvPr/>
        </p:nvSpPr>
        <p:spPr>
          <a:xfrm>
            <a:off x="282221" y="4119013"/>
            <a:ext cx="8487542" cy="369332"/>
          </a:xfrm>
          <a:prstGeom prst="rect">
            <a:avLst/>
          </a:prstGeom>
          <a:solidFill>
            <a:srgbClr val="C3EC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Satellite observations should be viewed as complementary to conventional monitoring! </a:t>
            </a:r>
            <a:endParaRPr sz="18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1" grpId="0" animBg="1"/>
      <p:bldP spid="12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7EAD0-C4A7-18A9-D1F7-D8A6CCF67D5F}"/>
              </a:ext>
            </a:extLst>
          </p:cNvPr>
          <p:cNvSpPr>
            <a:spLocks noGrp="1"/>
          </p:cNvSpPr>
          <p:nvPr>
            <p:ph type="title"/>
          </p:nvPr>
        </p:nvSpPr>
        <p:spPr>
          <a:xfrm>
            <a:off x="404823" y="805746"/>
            <a:ext cx="8534559" cy="1766004"/>
          </a:xfrm>
        </p:spPr>
        <p:txBody>
          <a:bodyPr>
            <a:normAutofit/>
          </a:bodyPr>
          <a:lstStyle/>
          <a:p>
            <a:pPr algn="ctr"/>
            <a:r>
              <a:rPr lang="en-US" sz="2700" dirty="0"/>
              <a:t>ECCC Air Quality Research and Applications</a:t>
            </a:r>
            <a:br>
              <a:rPr lang="en-US" sz="2700" dirty="0"/>
            </a:br>
            <a:br>
              <a:rPr lang="en-CA" sz="2700" dirty="0"/>
            </a:br>
            <a:r>
              <a:rPr lang="en-CA" sz="2200" dirty="0"/>
              <a:t>Satellite observations of world trends in CACs </a:t>
            </a:r>
            <a:br>
              <a:rPr lang="en-CA" sz="2200" dirty="0"/>
            </a:br>
            <a:r>
              <a:rPr lang="en-CA" sz="2200" dirty="0"/>
              <a:t>(e.g. SO</a:t>
            </a:r>
            <a:r>
              <a:rPr lang="en-CA" sz="2200" baseline="-25000" dirty="0"/>
              <a:t>2</a:t>
            </a:r>
            <a:r>
              <a:rPr lang="en-CA" sz="2200" dirty="0"/>
              <a:t>, NO</a:t>
            </a:r>
            <a:r>
              <a:rPr lang="en-CA" sz="2200" baseline="-25000" dirty="0"/>
              <a:t>2</a:t>
            </a:r>
            <a:r>
              <a:rPr lang="en-CA" sz="2200" dirty="0"/>
              <a:t>, PM</a:t>
            </a:r>
            <a:r>
              <a:rPr lang="en-CA" sz="2200" baseline="-25000" dirty="0"/>
              <a:t>2.5</a:t>
            </a:r>
            <a:r>
              <a:rPr lang="en-CA" sz="2200" dirty="0"/>
              <a:t>, NH</a:t>
            </a:r>
            <a:r>
              <a:rPr lang="en-CA" sz="2200" baseline="-25000" dirty="0"/>
              <a:t>3</a:t>
            </a:r>
            <a:r>
              <a:rPr lang="en-CA" sz="2200" dirty="0"/>
              <a:t>) </a:t>
            </a:r>
          </a:p>
        </p:txBody>
      </p:sp>
      <p:sp>
        <p:nvSpPr>
          <p:cNvPr id="4" name="Slide Number Placeholder 3">
            <a:extLst>
              <a:ext uri="{FF2B5EF4-FFF2-40B4-BE49-F238E27FC236}">
                <a16:creationId xmlns:a16="http://schemas.microsoft.com/office/drawing/2014/main" id="{E7434D41-7050-C147-1DD1-5F856194DEA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25</a:t>
            </a:fld>
            <a:endParaRPr lang="en-US"/>
          </a:p>
        </p:txBody>
      </p:sp>
      <p:sp>
        <p:nvSpPr>
          <p:cNvPr id="5" name="TextBox 4">
            <a:extLst>
              <a:ext uri="{FF2B5EF4-FFF2-40B4-BE49-F238E27FC236}">
                <a16:creationId xmlns:a16="http://schemas.microsoft.com/office/drawing/2014/main" id="{DD729108-FD57-2A9A-25F6-7F987A9F2212}"/>
              </a:ext>
            </a:extLst>
          </p:cNvPr>
          <p:cNvSpPr txBox="1"/>
          <p:nvPr/>
        </p:nvSpPr>
        <p:spPr>
          <a:xfrm>
            <a:off x="1719352" y="2990850"/>
            <a:ext cx="5905500" cy="400110"/>
          </a:xfrm>
          <a:prstGeom prst="rect">
            <a:avLst/>
          </a:prstGeom>
          <a:noFill/>
        </p:spPr>
        <p:txBody>
          <a:bodyPr wrap="square" rtlCol="0">
            <a:spAutoFit/>
          </a:bodyPr>
          <a:lstStyle/>
          <a:p>
            <a:r>
              <a:rPr lang="en-CA" sz="2000" dirty="0"/>
              <a:t>How are these pollutant levels changing in time? </a:t>
            </a:r>
          </a:p>
        </p:txBody>
      </p:sp>
    </p:spTree>
    <p:extLst>
      <p:ext uri="{BB962C8B-B14F-4D97-AF65-F5344CB8AC3E}">
        <p14:creationId xmlns:p14="http://schemas.microsoft.com/office/powerpoint/2010/main" val="4244399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7EAD0-C4A7-18A9-D1F7-D8A6CCF67D5F}"/>
              </a:ext>
            </a:extLst>
          </p:cNvPr>
          <p:cNvSpPr>
            <a:spLocks noGrp="1"/>
          </p:cNvSpPr>
          <p:nvPr>
            <p:ph type="title"/>
          </p:nvPr>
        </p:nvSpPr>
        <p:spPr>
          <a:xfrm>
            <a:off x="96114" y="0"/>
            <a:ext cx="8476488" cy="374400"/>
          </a:xfrm>
        </p:spPr>
        <p:txBody>
          <a:bodyPr>
            <a:normAutofit fontScale="90000"/>
          </a:bodyPr>
          <a:lstStyle/>
          <a:p>
            <a:pPr algn="ctr"/>
            <a:r>
              <a:rPr lang="en-CA" sz="2100" dirty="0"/>
              <a:t>Satellite-derived world trends in SO</a:t>
            </a:r>
            <a:r>
              <a:rPr lang="en-CA" sz="2100" baseline="-25000" dirty="0"/>
              <a:t>2</a:t>
            </a:r>
            <a:r>
              <a:rPr lang="en-CA" sz="2100" dirty="0"/>
              <a:t> emissions (2005-2021)  </a:t>
            </a:r>
          </a:p>
        </p:txBody>
      </p:sp>
      <p:sp>
        <p:nvSpPr>
          <p:cNvPr id="4" name="Slide Number Placeholder 3">
            <a:extLst>
              <a:ext uri="{FF2B5EF4-FFF2-40B4-BE49-F238E27FC236}">
                <a16:creationId xmlns:a16="http://schemas.microsoft.com/office/drawing/2014/main" id="{E7434D41-7050-C147-1DD1-5F856194DEA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26</a:t>
            </a:fld>
            <a:endParaRPr lang="en-US"/>
          </a:p>
        </p:txBody>
      </p:sp>
      <p:sp>
        <p:nvSpPr>
          <p:cNvPr id="9" name="Google Shape;1223;p24">
            <a:extLst>
              <a:ext uri="{FF2B5EF4-FFF2-40B4-BE49-F238E27FC236}">
                <a16:creationId xmlns:a16="http://schemas.microsoft.com/office/drawing/2014/main" id="{66E7DE5F-D56C-2189-197A-5A0C944EAAFB}"/>
              </a:ext>
            </a:extLst>
          </p:cNvPr>
          <p:cNvSpPr txBox="1"/>
          <p:nvPr/>
        </p:nvSpPr>
        <p:spPr>
          <a:xfrm>
            <a:off x="396386" y="4091892"/>
            <a:ext cx="5711681" cy="461624"/>
          </a:xfrm>
          <a:prstGeom prst="rect">
            <a:avLst/>
          </a:prstGeom>
          <a:solidFill>
            <a:srgbClr val="C3ECFF"/>
          </a:solidFill>
          <a:ln>
            <a:noFill/>
          </a:ln>
        </p:spPr>
        <p:txBody>
          <a:bodyPr spcFirstLastPara="1" wrap="square" lIns="91425" tIns="45700" rIns="91425" bIns="45700" anchor="t" anchorCtr="0">
            <a:spAutoFit/>
          </a:bodyPr>
          <a:lstStyle/>
          <a:p>
            <a:pPr marL="171450" indent="-171450">
              <a:buSzPts val="1800"/>
              <a:buFont typeface="Arial" panose="020B0604020202020204" pitchFamily="34" charset="0"/>
              <a:buChar char="•"/>
            </a:pPr>
            <a:r>
              <a:rPr lang="en-US" sz="1200" b="1" dirty="0">
                <a:solidFill>
                  <a:schemeClr val="dk1"/>
                </a:solidFill>
                <a:latin typeface="+mn-lt"/>
                <a:ea typeface="Calibri"/>
                <a:cs typeface="Calibri"/>
                <a:sym typeface="Calibri"/>
              </a:rPr>
              <a:t>~</a:t>
            </a:r>
            <a:r>
              <a:rPr lang="en-US" sz="1200" b="1" i="0" u="none" strike="noStrike" cap="none" dirty="0">
                <a:solidFill>
                  <a:schemeClr val="dk1"/>
                </a:solidFill>
                <a:latin typeface="+mn-lt"/>
                <a:ea typeface="Calibri"/>
                <a:cs typeface="Calibri"/>
                <a:sym typeface="Calibri"/>
              </a:rPr>
              <a:t>50% decline in global sulfur dioxide emissions between 2005 and 2021</a:t>
            </a:r>
            <a:r>
              <a:rPr lang="en-US" sz="1200" i="0" u="none" strike="noStrike" cap="none" dirty="0">
                <a:solidFill>
                  <a:schemeClr val="dk1"/>
                </a:solidFill>
                <a:latin typeface="+mn-lt"/>
                <a:ea typeface="Calibri"/>
                <a:cs typeface="Calibri"/>
                <a:sym typeface="Calibri"/>
              </a:rPr>
              <a:t>, although more stable during the last 3 years</a:t>
            </a:r>
          </a:p>
        </p:txBody>
      </p:sp>
      <p:sp>
        <p:nvSpPr>
          <p:cNvPr id="11" name="TextBox 10">
            <a:extLst>
              <a:ext uri="{FF2B5EF4-FFF2-40B4-BE49-F238E27FC236}">
                <a16:creationId xmlns:a16="http://schemas.microsoft.com/office/drawing/2014/main" id="{3C9F54BB-1051-477D-7C70-6CA0BF2A1C87}"/>
              </a:ext>
            </a:extLst>
          </p:cNvPr>
          <p:cNvSpPr txBox="1"/>
          <p:nvPr/>
        </p:nvSpPr>
        <p:spPr>
          <a:xfrm>
            <a:off x="1196079" y="4756380"/>
            <a:ext cx="6501288" cy="338554"/>
          </a:xfrm>
          <a:prstGeom prst="rect">
            <a:avLst/>
          </a:prstGeom>
          <a:noFill/>
        </p:spPr>
        <p:txBody>
          <a:bodyPr wrap="square" rtlCol="0">
            <a:spAutoFit/>
          </a:bodyPr>
          <a:lstStyle/>
          <a:p>
            <a:r>
              <a:rPr lang="en-CA" sz="800" i="1" dirty="0">
                <a:solidFill>
                  <a:srgbClr val="00B050"/>
                </a:solidFill>
              </a:rPr>
              <a:t>Sources: </a:t>
            </a:r>
            <a:r>
              <a:rPr lang="it-IT" sz="800" i="1" dirty="0">
                <a:solidFill>
                  <a:srgbClr val="00B050"/>
                </a:solidFill>
              </a:rPr>
              <a:t>Vitali Fioletov, Chris McLinden, Debora Griffin et al., 2023: </a:t>
            </a:r>
            <a:r>
              <a:rPr lang="en-CA" sz="800" i="1" dirty="0">
                <a:solidFill>
                  <a:srgbClr val="00B050"/>
                </a:solidFill>
              </a:rPr>
              <a:t>https://essd.copernicus.org/articles/15/75/2023/essd-15-75-2023.pdf</a:t>
            </a:r>
          </a:p>
          <a:p>
            <a:r>
              <a:rPr lang="en-CA" sz="800" i="1" dirty="0">
                <a:solidFill>
                  <a:srgbClr val="00B050"/>
                </a:solidFill>
              </a:rPr>
              <a:t>Catalogue available at https://doi.org/10.5067/MEASURES/SO2/DATA406,  </a:t>
            </a:r>
          </a:p>
        </p:txBody>
      </p:sp>
      <p:pic>
        <p:nvPicPr>
          <p:cNvPr id="6" name="Picture 5">
            <a:extLst>
              <a:ext uri="{FF2B5EF4-FFF2-40B4-BE49-F238E27FC236}">
                <a16:creationId xmlns:a16="http://schemas.microsoft.com/office/drawing/2014/main" id="{A383F5BD-5588-B64C-F953-B1F9A2AB255D}"/>
              </a:ext>
            </a:extLst>
          </p:cNvPr>
          <p:cNvPicPr>
            <a:picLocks noChangeAspect="1"/>
          </p:cNvPicPr>
          <p:nvPr/>
        </p:nvPicPr>
        <p:blipFill rotWithShape="1">
          <a:blip r:embed="rId2"/>
          <a:srcRect t="59002"/>
          <a:stretch/>
        </p:blipFill>
        <p:spPr>
          <a:xfrm>
            <a:off x="6108067" y="806861"/>
            <a:ext cx="2924649" cy="1568511"/>
          </a:xfrm>
          <a:prstGeom prst="rect">
            <a:avLst/>
          </a:prstGeom>
        </p:spPr>
      </p:pic>
      <p:sp>
        <p:nvSpPr>
          <p:cNvPr id="16" name="Explosion: 14 Points 15">
            <a:extLst>
              <a:ext uri="{FF2B5EF4-FFF2-40B4-BE49-F238E27FC236}">
                <a16:creationId xmlns:a16="http://schemas.microsoft.com/office/drawing/2014/main" id="{DEF94003-93B1-1B12-9FF3-AB88BC4C2A29}"/>
              </a:ext>
            </a:extLst>
          </p:cNvPr>
          <p:cNvSpPr/>
          <p:nvPr/>
        </p:nvSpPr>
        <p:spPr>
          <a:xfrm rot="1670440">
            <a:off x="7795706" y="16033"/>
            <a:ext cx="1553791" cy="806245"/>
          </a:xfrm>
          <a:prstGeom prst="irregularSeal2">
            <a:avLst/>
          </a:prstGeom>
          <a:solidFill>
            <a:srgbClr val="FFFF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000" b="1" dirty="0">
                <a:solidFill>
                  <a:schemeClr val="tx1"/>
                </a:solidFill>
              </a:rPr>
              <a:t>New Results</a:t>
            </a:r>
          </a:p>
        </p:txBody>
      </p:sp>
      <p:grpSp>
        <p:nvGrpSpPr>
          <p:cNvPr id="7" name="Group 6">
            <a:extLst>
              <a:ext uri="{FF2B5EF4-FFF2-40B4-BE49-F238E27FC236}">
                <a16:creationId xmlns:a16="http://schemas.microsoft.com/office/drawing/2014/main" id="{55950166-646F-960B-E707-DF7D0D2EEC5C}"/>
              </a:ext>
            </a:extLst>
          </p:cNvPr>
          <p:cNvGrpSpPr/>
          <p:nvPr/>
        </p:nvGrpSpPr>
        <p:grpSpPr>
          <a:xfrm>
            <a:off x="237069" y="1051608"/>
            <a:ext cx="3515527" cy="2755835"/>
            <a:chOff x="1474839" y="469684"/>
            <a:chExt cx="3515527" cy="2755835"/>
          </a:xfrm>
        </p:grpSpPr>
        <p:pic>
          <p:nvPicPr>
            <p:cNvPr id="14" name="Picture 13">
              <a:extLst>
                <a:ext uri="{FF2B5EF4-FFF2-40B4-BE49-F238E27FC236}">
                  <a16:creationId xmlns:a16="http://schemas.microsoft.com/office/drawing/2014/main" id="{2E097D4E-A77D-7711-6471-39110BFB94CC}"/>
                </a:ext>
              </a:extLst>
            </p:cNvPr>
            <p:cNvPicPr>
              <a:picLocks noChangeAspect="1"/>
            </p:cNvPicPr>
            <p:nvPr/>
          </p:nvPicPr>
          <p:blipFill rotWithShape="1">
            <a:blip r:embed="rId3"/>
            <a:srcRect l="8015" r="8019" b="9238"/>
            <a:stretch/>
          </p:blipFill>
          <p:spPr>
            <a:xfrm>
              <a:off x="1474839" y="469684"/>
              <a:ext cx="3515527" cy="2755835"/>
            </a:xfrm>
            <a:prstGeom prst="rect">
              <a:avLst/>
            </a:prstGeom>
          </p:spPr>
        </p:pic>
        <p:sp>
          <p:nvSpPr>
            <p:cNvPr id="3" name="TextBox 2">
              <a:extLst>
                <a:ext uri="{FF2B5EF4-FFF2-40B4-BE49-F238E27FC236}">
                  <a16:creationId xmlns:a16="http://schemas.microsoft.com/office/drawing/2014/main" id="{5656BF1F-6649-BC81-8897-7E6D93854932}"/>
                </a:ext>
              </a:extLst>
            </p:cNvPr>
            <p:cNvSpPr txBox="1"/>
            <p:nvPr/>
          </p:nvSpPr>
          <p:spPr>
            <a:xfrm>
              <a:off x="2360761" y="1791928"/>
              <a:ext cx="1783535" cy="100027"/>
            </a:xfrm>
            <a:prstGeom prst="rect">
              <a:avLst/>
            </a:prstGeom>
            <a:solidFill>
              <a:schemeClr val="lt1"/>
            </a:solidFill>
          </p:spPr>
          <p:txBody>
            <a:bodyPr wrap="square" lIns="0" tIns="0" rIns="0" bIns="0" rtlCol="0">
              <a:spAutoFit/>
            </a:bodyPr>
            <a:lstStyle/>
            <a:p>
              <a:r>
                <a:rPr lang="en-CA" sz="650" dirty="0">
                  <a:solidFill>
                    <a:schemeClr val="tx1">
                      <a:lumMod val="75000"/>
                      <a:lumOff val="25000"/>
                    </a:schemeClr>
                  </a:solidFill>
                  <a:latin typeface="+mn-lt"/>
                </a:rPr>
                <a:t>Anthropogenic emissions grouped by region</a:t>
              </a:r>
            </a:p>
          </p:txBody>
        </p:sp>
        <p:sp>
          <p:nvSpPr>
            <p:cNvPr id="5" name="TextBox 4">
              <a:extLst>
                <a:ext uri="{FF2B5EF4-FFF2-40B4-BE49-F238E27FC236}">
                  <a16:creationId xmlns:a16="http://schemas.microsoft.com/office/drawing/2014/main" id="{E64DD586-0FDA-4120-F07B-4595F9DCCD65}"/>
                </a:ext>
              </a:extLst>
            </p:cNvPr>
            <p:cNvSpPr txBox="1"/>
            <p:nvPr/>
          </p:nvSpPr>
          <p:spPr>
            <a:xfrm>
              <a:off x="1548582" y="1658179"/>
              <a:ext cx="2676832" cy="92333"/>
            </a:xfrm>
            <a:prstGeom prst="rect">
              <a:avLst/>
            </a:prstGeom>
            <a:noFill/>
          </p:spPr>
          <p:txBody>
            <a:bodyPr wrap="square" lIns="0" tIns="0" rIns="0" bIns="0" rtlCol="0">
              <a:spAutoFit/>
            </a:bodyPr>
            <a:lstStyle/>
            <a:p>
              <a:r>
                <a:rPr lang="en-CA" sz="600" dirty="0">
                  <a:solidFill>
                    <a:schemeClr val="tx1">
                      <a:lumMod val="75000"/>
                      <a:lumOff val="25000"/>
                    </a:schemeClr>
                  </a:solidFill>
                  <a:latin typeface="+mn-lt"/>
                </a:rPr>
                <a:t># Large Sources: (102)                    (477)                     (74)                     (106)</a:t>
              </a:r>
            </a:p>
          </p:txBody>
        </p:sp>
      </p:grpSp>
      <p:pic>
        <p:nvPicPr>
          <p:cNvPr id="8" name="Picture 7">
            <a:extLst>
              <a:ext uri="{FF2B5EF4-FFF2-40B4-BE49-F238E27FC236}">
                <a16:creationId xmlns:a16="http://schemas.microsoft.com/office/drawing/2014/main" id="{FF553717-1245-EB04-5674-8344E2CFE865}"/>
              </a:ext>
            </a:extLst>
          </p:cNvPr>
          <p:cNvPicPr>
            <a:picLocks noChangeAspect="1"/>
          </p:cNvPicPr>
          <p:nvPr/>
        </p:nvPicPr>
        <p:blipFill rotWithShape="1">
          <a:blip r:embed="rId2"/>
          <a:srcRect b="39750"/>
          <a:stretch/>
        </p:blipFill>
        <p:spPr>
          <a:xfrm>
            <a:off x="6233854" y="2571750"/>
            <a:ext cx="2673077" cy="2106775"/>
          </a:xfrm>
          <a:prstGeom prst="rect">
            <a:avLst/>
          </a:prstGeom>
        </p:spPr>
      </p:pic>
      <p:sp>
        <p:nvSpPr>
          <p:cNvPr id="10" name="Text Placeholder 2">
            <a:extLst>
              <a:ext uri="{FF2B5EF4-FFF2-40B4-BE49-F238E27FC236}">
                <a16:creationId xmlns:a16="http://schemas.microsoft.com/office/drawing/2014/main" id="{2799EEB7-A56E-F2C0-0E17-30799AA9D213}"/>
              </a:ext>
            </a:extLst>
          </p:cNvPr>
          <p:cNvSpPr>
            <a:spLocks noGrp="1"/>
          </p:cNvSpPr>
          <p:nvPr>
            <p:ph type="body" idx="1"/>
          </p:nvPr>
        </p:nvSpPr>
        <p:spPr>
          <a:xfrm>
            <a:off x="0" y="282396"/>
            <a:ext cx="7720781" cy="742437"/>
          </a:xfrm>
        </p:spPr>
        <p:txBody>
          <a:bodyPr/>
          <a:lstStyle/>
          <a:p>
            <a:pPr marL="179388" indent="-103188">
              <a:buSzPct val="100000"/>
            </a:pPr>
            <a:r>
              <a:rPr lang="en-US" sz="1100" b="1" dirty="0">
                <a:solidFill>
                  <a:schemeClr val="dk1"/>
                </a:solidFill>
                <a:latin typeface="+mn-lt"/>
                <a:ea typeface="Calibri"/>
                <a:cs typeface="Calibri"/>
                <a:sym typeface="Calibri"/>
              </a:rPr>
              <a:t>ECCC AQRD led effort </a:t>
            </a:r>
            <a:r>
              <a:rPr lang="en-US" sz="1100" dirty="0">
                <a:solidFill>
                  <a:schemeClr val="dk1"/>
                </a:solidFill>
                <a:latin typeface="+mn-lt"/>
                <a:ea typeface="Calibri"/>
                <a:cs typeface="Calibri"/>
                <a:sym typeface="Calibri"/>
              </a:rPr>
              <a:t>to catalogue </a:t>
            </a:r>
            <a:r>
              <a:rPr lang="en-US" sz="1100" i="0" u="none" strike="noStrike" cap="none" dirty="0">
                <a:solidFill>
                  <a:schemeClr val="dk1"/>
                </a:solidFill>
                <a:latin typeface="+mn-lt"/>
                <a:ea typeface="Calibri"/>
                <a:cs typeface="Calibri"/>
                <a:sym typeface="Calibri"/>
              </a:rPr>
              <a:t>continuously emitting large (~10 kt</a:t>
            </a:r>
            <a:r>
              <a:rPr lang="en-US" sz="1100" dirty="0">
                <a:solidFill>
                  <a:schemeClr val="dk1"/>
                </a:solidFill>
                <a:latin typeface="+mn-lt"/>
                <a:ea typeface="Calibri"/>
                <a:cs typeface="Calibri"/>
                <a:sym typeface="Calibri"/>
              </a:rPr>
              <a:t>/</a:t>
            </a:r>
            <a:r>
              <a:rPr lang="en-US" sz="1100" dirty="0" err="1">
                <a:solidFill>
                  <a:schemeClr val="dk1"/>
                </a:solidFill>
                <a:latin typeface="+mn-lt"/>
                <a:ea typeface="Calibri"/>
                <a:cs typeface="Calibri"/>
                <a:sym typeface="Calibri"/>
              </a:rPr>
              <a:t>y</a:t>
            </a:r>
            <a:r>
              <a:rPr lang="en-US" sz="1100" i="0" u="none" strike="noStrike" cap="none" dirty="0" err="1">
                <a:solidFill>
                  <a:schemeClr val="dk1"/>
                </a:solidFill>
                <a:latin typeface="+mn-lt"/>
                <a:ea typeface="Calibri"/>
                <a:cs typeface="Calibri"/>
                <a:sym typeface="Calibri"/>
              </a:rPr>
              <a:t>r</a:t>
            </a:r>
            <a:r>
              <a:rPr lang="en-US" sz="1100" i="0" u="none" strike="noStrike" cap="none" dirty="0">
                <a:solidFill>
                  <a:schemeClr val="dk1"/>
                </a:solidFill>
                <a:latin typeface="+mn-lt"/>
                <a:ea typeface="Calibri"/>
                <a:cs typeface="Calibri"/>
                <a:sym typeface="Calibri"/>
              </a:rPr>
              <a:t> to more than 4000 kt/</a:t>
            </a:r>
            <a:r>
              <a:rPr lang="en-US" sz="1100" i="0" u="none" strike="noStrike" cap="none" dirty="0" err="1">
                <a:solidFill>
                  <a:schemeClr val="dk1"/>
                </a:solidFill>
                <a:latin typeface="+mn-lt"/>
                <a:ea typeface="Calibri"/>
                <a:cs typeface="Calibri"/>
                <a:sym typeface="Calibri"/>
              </a:rPr>
              <a:t>yr</a:t>
            </a:r>
            <a:r>
              <a:rPr lang="en-US" sz="1100" i="0" u="none" strike="noStrike" cap="none" dirty="0">
                <a:solidFill>
                  <a:schemeClr val="dk1"/>
                </a:solidFill>
                <a:latin typeface="+mn-lt"/>
                <a:ea typeface="Calibri"/>
                <a:cs typeface="Calibri"/>
                <a:sym typeface="Calibri"/>
              </a:rPr>
              <a:t>) SO2 point sources</a:t>
            </a:r>
          </a:p>
          <a:p>
            <a:pPr marL="539750" lvl="1" indent="-179388">
              <a:spcBef>
                <a:spcPts val="200"/>
              </a:spcBef>
              <a:buSzPct val="100000"/>
            </a:pPr>
            <a:r>
              <a:rPr lang="en-US" sz="1100" dirty="0">
                <a:solidFill>
                  <a:schemeClr val="dk1"/>
                </a:solidFill>
                <a:latin typeface="+mn-lt"/>
                <a:ea typeface="Calibri"/>
                <a:cs typeface="Calibri"/>
                <a:sym typeface="Calibri"/>
              </a:rPr>
              <a:t>Used to </a:t>
            </a:r>
            <a:r>
              <a:rPr lang="en-US" sz="1100" b="1" dirty="0">
                <a:solidFill>
                  <a:schemeClr val="dk1"/>
                </a:solidFill>
                <a:latin typeface="+mn-lt"/>
                <a:ea typeface="Calibri"/>
                <a:cs typeface="Calibri"/>
                <a:sym typeface="Calibri"/>
              </a:rPr>
              <a:t>improve emission inventories </a:t>
            </a:r>
            <a:r>
              <a:rPr lang="en-US" sz="1100" dirty="0">
                <a:solidFill>
                  <a:schemeClr val="dk1"/>
                </a:solidFill>
                <a:latin typeface="+mn-lt"/>
                <a:ea typeface="Calibri"/>
                <a:cs typeface="Calibri"/>
                <a:sym typeface="Calibri"/>
              </a:rPr>
              <a:t>for air quality and climate models</a:t>
            </a:r>
          </a:p>
          <a:p>
            <a:pPr marL="539750" lvl="1" indent="-179388">
              <a:spcBef>
                <a:spcPts val="200"/>
              </a:spcBef>
              <a:buSzPct val="100000"/>
            </a:pPr>
            <a:r>
              <a:rPr lang="en-US" sz="1100" b="1" i="0" u="none" strike="noStrike" cap="none" dirty="0">
                <a:solidFill>
                  <a:schemeClr val="dk1"/>
                </a:solidFill>
                <a:latin typeface="+mn-lt"/>
                <a:ea typeface="Calibri"/>
                <a:cs typeface="Calibri"/>
                <a:sym typeface="Calibri"/>
              </a:rPr>
              <a:t>Monitor emissions</a:t>
            </a:r>
            <a:r>
              <a:rPr lang="en-US" sz="1100" i="0" u="none" strike="noStrike" cap="none" dirty="0">
                <a:solidFill>
                  <a:schemeClr val="dk1"/>
                </a:solidFill>
                <a:latin typeface="+mn-lt"/>
                <a:ea typeface="Calibri"/>
                <a:cs typeface="Calibri"/>
                <a:sym typeface="Calibri"/>
              </a:rPr>
              <a:t> (e.g. reductions efforts from sulfur</a:t>
            </a:r>
            <a:r>
              <a:rPr lang="en-US" sz="1100" dirty="0">
                <a:solidFill>
                  <a:schemeClr val="dk1"/>
                </a:solidFill>
                <a:latin typeface="+mn-lt"/>
                <a:ea typeface="Calibri"/>
                <a:cs typeface="Calibri"/>
                <a:sym typeface="Calibri"/>
              </a:rPr>
              <a:t>-capturing devices)</a:t>
            </a:r>
            <a:r>
              <a:rPr lang="en-US" sz="1100" i="0" u="none" strike="noStrike" cap="none" dirty="0">
                <a:solidFill>
                  <a:schemeClr val="dk1"/>
                </a:solidFill>
                <a:latin typeface="+mn-lt"/>
                <a:ea typeface="Calibri"/>
                <a:cs typeface="Calibri"/>
                <a:sym typeface="Calibri"/>
              </a:rPr>
              <a:t> </a:t>
            </a:r>
          </a:p>
          <a:p>
            <a:endParaRPr lang="en-CA" dirty="0"/>
          </a:p>
        </p:txBody>
      </p:sp>
      <p:sp>
        <p:nvSpPr>
          <p:cNvPr id="34" name="TextBox 33">
            <a:extLst>
              <a:ext uri="{FF2B5EF4-FFF2-40B4-BE49-F238E27FC236}">
                <a16:creationId xmlns:a16="http://schemas.microsoft.com/office/drawing/2014/main" id="{5446B1C9-8E36-C70C-29D0-3E89495EF622}"/>
              </a:ext>
            </a:extLst>
          </p:cNvPr>
          <p:cNvSpPr txBox="1"/>
          <p:nvPr/>
        </p:nvSpPr>
        <p:spPr>
          <a:xfrm>
            <a:off x="8367134" y="1662471"/>
            <a:ext cx="423168" cy="380480"/>
          </a:xfrm>
          <a:prstGeom prst="rect">
            <a:avLst/>
          </a:prstGeom>
          <a:noFill/>
          <a:ln>
            <a:noFill/>
          </a:ln>
        </p:spPr>
        <p:txBody>
          <a:bodyPr wrap="square" lIns="0" tIns="36000" rIns="0" bIns="36000" rtlCol="0">
            <a:spAutoFit/>
          </a:bodyPr>
          <a:lstStyle/>
          <a:p>
            <a:r>
              <a:rPr lang="en-CA" sz="1000" b="1" dirty="0"/>
              <a:t>Global ↓50%</a:t>
            </a:r>
          </a:p>
        </p:txBody>
      </p:sp>
      <p:grpSp>
        <p:nvGrpSpPr>
          <p:cNvPr id="106" name="Group 105">
            <a:extLst>
              <a:ext uri="{FF2B5EF4-FFF2-40B4-BE49-F238E27FC236}">
                <a16:creationId xmlns:a16="http://schemas.microsoft.com/office/drawing/2014/main" id="{D7F1B51C-3240-15CC-B042-1942BAA92206}"/>
              </a:ext>
            </a:extLst>
          </p:cNvPr>
          <p:cNvGrpSpPr/>
          <p:nvPr/>
        </p:nvGrpSpPr>
        <p:grpSpPr>
          <a:xfrm>
            <a:off x="6733963" y="2332436"/>
            <a:ext cx="1700910" cy="1319276"/>
            <a:chOff x="6733963" y="2332436"/>
            <a:chExt cx="1700910" cy="1319276"/>
          </a:xfrm>
        </p:grpSpPr>
        <p:cxnSp>
          <p:nvCxnSpPr>
            <p:cNvPr id="38" name="Straight Arrow Connector 37">
              <a:extLst>
                <a:ext uri="{FF2B5EF4-FFF2-40B4-BE49-F238E27FC236}">
                  <a16:creationId xmlns:a16="http://schemas.microsoft.com/office/drawing/2014/main" id="{61DCBC14-67B6-6190-A828-30B6D125A7A3}"/>
                </a:ext>
              </a:extLst>
            </p:cNvPr>
            <p:cNvCxnSpPr>
              <a:cxnSpLocks/>
            </p:cNvCxnSpPr>
            <p:nvPr/>
          </p:nvCxnSpPr>
          <p:spPr>
            <a:xfrm flipH="1">
              <a:off x="6733963" y="2611641"/>
              <a:ext cx="246897" cy="403458"/>
            </a:xfrm>
            <a:prstGeom prst="straightConnector1">
              <a:avLst/>
            </a:prstGeom>
            <a:ln w="12700">
              <a:solidFill>
                <a:srgbClr val="0070C0"/>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27D95A7C-D4FA-C965-B2C8-11B4009D1170}"/>
                </a:ext>
              </a:extLst>
            </p:cNvPr>
            <p:cNvCxnSpPr>
              <a:cxnSpLocks/>
            </p:cNvCxnSpPr>
            <p:nvPr/>
          </p:nvCxnSpPr>
          <p:spPr>
            <a:xfrm>
              <a:off x="7513242" y="2611641"/>
              <a:ext cx="0" cy="403458"/>
            </a:xfrm>
            <a:prstGeom prst="straightConnector1">
              <a:avLst/>
            </a:prstGeom>
            <a:ln w="12700">
              <a:solidFill>
                <a:srgbClr val="0070C0"/>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3AADD709-1533-2940-3569-5911855B7477}"/>
                </a:ext>
              </a:extLst>
            </p:cNvPr>
            <p:cNvCxnSpPr>
              <a:cxnSpLocks/>
            </p:cNvCxnSpPr>
            <p:nvPr/>
          </p:nvCxnSpPr>
          <p:spPr>
            <a:xfrm>
              <a:off x="7988525" y="2611641"/>
              <a:ext cx="445181" cy="1040071"/>
            </a:xfrm>
            <a:prstGeom prst="straightConnector1">
              <a:avLst/>
            </a:prstGeom>
            <a:ln w="12700">
              <a:solidFill>
                <a:srgbClr val="0070C0"/>
              </a:solidFill>
              <a:prstDash val="sysDash"/>
              <a:tailEnd type="triangle"/>
            </a:ln>
          </p:spPr>
          <p:style>
            <a:lnRef idx="1">
              <a:schemeClr val="dk1"/>
            </a:lnRef>
            <a:fillRef idx="0">
              <a:schemeClr val="dk1"/>
            </a:fillRef>
            <a:effectRef idx="0">
              <a:schemeClr val="dk1"/>
            </a:effectRef>
            <a:fontRef idx="minor">
              <a:schemeClr val="tx1"/>
            </a:fontRef>
          </p:style>
        </p:cxnSp>
        <p:sp>
          <p:nvSpPr>
            <p:cNvPr id="15" name="Text Placeholder 2">
              <a:extLst>
                <a:ext uri="{FF2B5EF4-FFF2-40B4-BE49-F238E27FC236}">
                  <a16:creationId xmlns:a16="http://schemas.microsoft.com/office/drawing/2014/main" id="{974C47AC-5DCD-5491-640B-F25CFA3955B1}"/>
                </a:ext>
              </a:extLst>
            </p:cNvPr>
            <p:cNvSpPr txBox="1">
              <a:spLocks/>
            </p:cNvSpPr>
            <p:nvPr/>
          </p:nvSpPr>
          <p:spPr>
            <a:xfrm>
              <a:off x="6735131" y="2332436"/>
              <a:ext cx="1699742" cy="249220"/>
            </a:xfrm>
            <a:prstGeom prst="rect">
              <a:avLst/>
            </a:prstGeom>
            <a:noFill/>
            <a:ln>
              <a:solidFill>
                <a:schemeClr val="tx1"/>
              </a:solidFill>
            </a:ln>
          </p:spPr>
          <p:txBody>
            <a:bodyPr spcFirstLastPara="1" wrap="square" lIns="0" tIns="0" rIns="0" bIns="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buSzPct val="100000"/>
                <a:buNone/>
              </a:pPr>
              <a:r>
                <a:rPr lang="en-US" sz="900" b="1" dirty="0">
                  <a:solidFill>
                    <a:schemeClr val="dk1"/>
                  </a:solidFill>
                  <a:latin typeface="+mn-lt"/>
                  <a:ea typeface="Calibri"/>
                  <a:cs typeface="Calibri"/>
                  <a:sym typeface="Calibri"/>
                </a:rPr>
                <a:t>Regions with large decrease </a:t>
              </a:r>
            </a:p>
          </p:txBody>
        </p:sp>
      </p:grpSp>
      <p:grpSp>
        <p:nvGrpSpPr>
          <p:cNvPr id="107" name="Group 106">
            <a:extLst>
              <a:ext uri="{FF2B5EF4-FFF2-40B4-BE49-F238E27FC236}">
                <a16:creationId xmlns:a16="http://schemas.microsoft.com/office/drawing/2014/main" id="{817723DF-35F4-3B03-D315-F224538D8110}"/>
              </a:ext>
            </a:extLst>
          </p:cNvPr>
          <p:cNvGrpSpPr/>
          <p:nvPr/>
        </p:nvGrpSpPr>
        <p:grpSpPr>
          <a:xfrm>
            <a:off x="504825" y="2873388"/>
            <a:ext cx="3076242" cy="1155287"/>
            <a:chOff x="504825" y="2873388"/>
            <a:chExt cx="3076242" cy="1155287"/>
          </a:xfrm>
        </p:grpSpPr>
        <p:sp>
          <p:nvSpPr>
            <p:cNvPr id="42" name="Text Placeholder 2">
              <a:extLst>
                <a:ext uri="{FF2B5EF4-FFF2-40B4-BE49-F238E27FC236}">
                  <a16:creationId xmlns:a16="http://schemas.microsoft.com/office/drawing/2014/main" id="{B5F15350-DF31-43D7-C5A3-EC725863A975}"/>
                </a:ext>
              </a:extLst>
            </p:cNvPr>
            <p:cNvSpPr txBox="1">
              <a:spLocks/>
            </p:cNvSpPr>
            <p:nvPr/>
          </p:nvSpPr>
          <p:spPr>
            <a:xfrm>
              <a:off x="504825" y="3798041"/>
              <a:ext cx="3076242" cy="230634"/>
            </a:xfrm>
            <a:prstGeom prst="rect">
              <a:avLst/>
            </a:prstGeom>
            <a:noFill/>
            <a:ln>
              <a:solidFill>
                <a:schemeClr val="tx1"/>
              </a:solidFill>
            </a:ln>
          </p:spPr>
          <p:txBody>
            <a:bodyPr spcFirstLastPara="1" wrap="square" lIns="0" tIns="0" rIns="0" bIns="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buSzPct val="100000"/>
                <a:buNone/>
              </a:pPr>
              <a:r>
                <a:rPr lang="en-US" sz="900" b="1" dirty="0">
                  <a:solidFill>
                    <a:schemeClr val="dk1"/>
                  </a:solidFill>
                  <a:latin typeface="+mn-lt"/>
                  <a:ea typeface="Calibri"/>
                  <a:cs typeface="Calibri"/>
                  <a:sym typeface="Calibri"/>
                </a:rPr>
                <a:t>China went from ~40% to 11% of the world total </a:t>
              </a:r>
            </a:p>
          </p:txBody>
        </p:sp>
        <p:cxnSp>
          <p:nvCxnSpPr>
            <p:cNvPr id="43" name="Straight Arrow Connector 42">
              <a:extLst>
                <a:ext uri="{FF2B5EF4-FFF2-40B4-BE49-F238E27FC236}">
                  <a16:creationId xmlns:a16="http://schemas.microsoft.com/office/drawing/2014/main" id="{280D0A24-4F20-C233-C8A6-571EE3E4665E}"/>
                </a:ext>
              </a:extLst>
            </p:cNvPr>
            <p:cNvCxnSpPr>
              <a:cxnSpLocks/>
            </p:cNvCxnSpPr>
            <p:nvPr/>
          </p:nvCxnSpPr>
          <p:spPr>
            <a:xfrm flipH="1" flipV="1">
              <a:off x="923925" y="2873388"/>
              <a:ext cx="725303" cy="934055"/>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03F20355-89FF-CC51-5284-46A63F6429FA}"/>
                </a:ext>
              </a:extLst>
            </p:cNvPr>
            <p:cNvCxnSpPr>
              <a:cxnSpLocks/>
            </p:cNvCxnSpPr>
            <p:nvPr/>
          </p:nvCxnSpPr>
          <p:spPr>
            <a:xfrm flipV="1">
              <a:off x="2251375" y="3273889"/>
              <a:ext cx="1053427" cy="541038"/>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grpSp>
      <p:grpSp>
        <p:nvGrpSpPr>
          <p:cNvPr id="101" name="Group 100">
            <a:extLst>
              <a:ext uri="{FF2B5EF4-FFF2-40B4-BE49-F238E27FC236}">
                <a16:creationId xmlns:a16="http://schemas.microsoft.com/office/drawing/2014/main" id="{8ABBB773-6EA2-7B07-87F5-4AFAE04077B9}"/>
              </a:ext>
            </a:extLst>
          </p:cNvPr>
          <p:cNvGrpSpPr/>
          <p:nvPr/>
        </p:nvGrpSpPr>
        <p:grpSpPr>
          <a:xfrm>
            <a:off x="3152775" y="2998426"/>
            <a:ext cx="3581188" cy="900604"/>
            <a:chOff x="3152775" y="2998426"/>
            <a:chExt cx="3581188" cy="900604"/>
          </a:xfrm>
        </p:grpSpPr>
        <p:cxnSp>
          <p:nvCxnSpPr>
            <p:cNvPr id="52" name="Straight Arrow Connector 51">
              <a:extLst>
                <a:ext uri="{FF2B5EF4-FFF2-40B4-BE49-F238E27FC236}">
                  <a16:creationId xmlns:a16="http://schemas.microsoft.com/office/drawing/2014/main" id="{CAA772E0-473B-3C74-0C73-16848E15DCD4}"/>
                </a:ext>
              </a:extLst>
            </p:cNvPr>
            <p:cNvCxnSpPr>
              <a:cxnSpLocks/>
              <a:stCxn id="57" idx="3"/>
            </p:cNvCxnSpPr>
            <p:nvPr/>
          </p:nvCxnSpPr>
          <p:spPr>
            <a:xfrm flipV="1">
              <a:off x="6108067" y="3645033"/>
              <a:ext cx="625896" cy="23186"/>
            </a:xfrm>
            <a:prstGeom prst="straightConnector1">
              <a:avLst/>
            </a:prstGeom>
            <a:ln>
              <a:solidFill>
                <a:srgbClr val="C00000"/>
              </a:solidFill>
              <a:prstDash val="sysDash"/>
              <a:tailEnd type="triangle"/>
            </a:ln>
          </p:spPr>
          <p:style>
            <a:lnRef idx="1">
              <a:schemeClr val="dk1"/>
            </a:lnRef>
            <a:fillRef idx="0">
              <a:schemeClr val="dk1"/>
            </a:fillRef>
            <a:effectRef idx="0">
              <a:schemeClr val="dk1"/>
            </a:effectRef>
            <a:fontRef idx="minor">
              <a:schemeClr val="tx1"/>
            </a:fontRef>
          </p:style>
        </p:cxnSp>
        <p:sp>
          <p:nvSpPr>
            <p:cNvPr id="57" name="Text Placeholder 2">
              <a:extLst>
                <a:ext uri="{FF2B5EF4-FFF2-40B4-BE49-F238E27FC236}">
                  <a16:creationId xmlns:a16="http://schemas.microsoft.com/office/drawing/2014/main" id="{7AE0BA9E-1528-6766-1473-B6AA78FBF33F}"/>
                </a:ext>
              </a:extLst>
            </p:cNvPr>
            <p:cNvSpPr txBox="1">
              <a:spLocks/>
            </p:cNvSpPr>
            <p:nvPr/>
          </p:nvSpPr>
          <p:spPr>
            <a:xfrm>
              <a:off x="3962796" y="3437407"/>
              <a:ext cx="2145271" cy="461623"/>
            </a:xfrm>
            <a:prstGeom prst="rect">
              <a:avLst/>
            </a:prstGeom>
            <a:noFill/>
            <a:ln>
              <a:solidFill>
                <a:schemeClr val="tx1"/>
              </a:solidFill>
            </a:ln>
          </p:spPr>
          <p:txBody>
            <a:bodyPr spcFirstLastPara="1" wrap="square" lIns="0" tIns="36000" rIns="0" bIns="360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spcBef>
                  <a:spcPts val="0"/>
                </a:spcBef>
                <a:buSzPct val="100000"/>
                <a:buNone/>
              </a:pPr>
              <a:r>
                <a:rPr lang="en-US" sz="900" b="1" dirty="0">
                  <a:solidFill>
                    <a:schemeClr val="dk1"/>
                  </a:solidFill>
                  <a:latin typeface="+mn-lt"/>
                  <a:ea typeface="Calibri"/>
                  <a:cs typeface="Calibri"/>
                  <a:sym typeface="Calibri"/>
                </a:rPr>
                <a:t>Emissions form India are increasing</a:t>
              </a:r>
            </a:p>
            <a:p>
              <a:pPr>
                <a:spcBef>
                  <a:spcPts val="0"/>
                </a:spcBef>
                <a:buSzPct val="100000"/>
              </a:pPr>
              <a:r>
                <a:rPr lang="en-US" sz="900" dirty="0">
                  <a:solidFill>
                    <a:schemeClr val="dk1"/>
                  </a:solidFill>
                  <a:latin typeface="+mn-lt"/>
                  <a:ea typeface="Calibri"/>
                  <a:cs typeface="Calibri"/>
                  <a:sym typeface="Calibri"/>
                </a:rPr>
                <a:t>Leveling off in recent years</a:t>
              </a:r>
            </a:p>
            <a:p>
              <a:pPr>
                <a:spcBef>
                  <a:spcPts val="0"/>
                </a:spcBef>
                <a:buSzPct val="100000"/>
              </a:pPr>
              <a:r>
                <a:rPr lang="en-US" sz="900" dirty="0">
                  <a:solidFill>
                    <a:schemeClr val="dk1"/>
                  </a:solidFill>
                  <a:latin typeface="+mn-lt"/>
                  <a:ea typeface="Calibri"/>
                  <a:cs typeface="Calibri"/>
                  <a:sym typeface="Calibri"/>
                </a:rPr>
                <a:t>Surpassed China now with 15%</a:t>
              </a:r>
            </a:p>
          </p:txBody>
        </p:sp>
        <p:cxnSp>
          <p:nvCxnSpPr>
            <p:cNvPr id="59" name="Straight Arrow Connector 58">
              <a:extLst>
                <a:ext uri="{FF2B5EF4-FFF2-40B4-BE49-F238E27FC236}">
                  <a16:creationId xmlns:a16="http://schemas.microsoft.com/office/drawing/2014/main" id="{7913E8F6-7736-DBFD-3ECC-E765F3F85B91}"/>
                </a:ext>
              </a:extLst>
            </p:cNvPr>
            <p:cNvCxnSpPr>
              <a:cxnSpLocks/>
            </p:cNvCxnSpPr>
            <p:nvPr/>
          </p:nvCxnSpPr>
          <p:spPr>
            <a:xfrm flipH="1" flipV="1">
              <a:off x="3152775" y="2998426"/>
              <a:ext cx="871538" cy="767133"/>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grpSp>
      <p:grpSp>
        <p:nvGrpSpPr>
          <p:cNvPr id="108" name="Group 107">
            <a:extLst>
              <a:ext uri="{FF2B5EF4-FFF2-40B4-BE49-F238E27FC236}">
                <a16:creationId xmlns:a16="http://schemas.microsoft.com/office/drawing/2014/main" id="{9D22F4EF-C808-D2D4-20E0-B0DEEFD0245F}"/>
              </a:ext>
            </a:extLst>
          </p:cNvPr>
          <p:cNvGrpSpPr/>
          <p:nvPr/>
        </p:nvGrpSpPr>
        <p:grpSpPr>
          <a:xfrm>
            <a:off x="3525067" y="2647340"/>
            <a:ext cx="2195057" cy="351085"/>
            <a:chOff x="3525067" y="2647340"/>
            <a:chExt cx="2195057" cy="351085"/>
          </a:xfrm>
        </p:grpSpPr>
        <p:cxnSp>
          <p:nvCxnSpPr>
            <p:cNvPr id="48" name="Straight Arrow Connector 47">
              <a:extLst>
                <a:ext uri="{FF2B5EF4-FFF2-40B4-BE49-F238E27FC236}">
                  <a16:creationId xmlns:a16="http://schemas.microsoft.com/office/drawing/2014/main" id="{C9335477-833C-16CA-CA36-A26C4C49F933}"/>
                </a:ext>
              </a:extLst>
            </p:cNvPr>
            <p:cNvCxnSpPr>
              <a:cxnSpLocks/>
              <a:stCxn id="62" idx="1"/>
            </p:cNvCxnSpPr>
            <p:nvPr/>
          </p:nvCxnSpPr>
          <p:spPr>
            <a:xfrm flipH="1">
              <a:off x="3525067" y="2822883"/>
              <a:ext cx="416580" cy="50505"/>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sp>
          <p:nvSpPr>
            <p:cNvPr id="62" name="Text Placeholder 2">
              <a:extLst>
                <a:ext uri="{FF2B5EF4-FFF2-40B4-BE49-F238E27FC236}">
                  <a16:creationId xmlns:a16="http://schemas.microsoft.com/office/drawing/2014/main" id="{184B7871-63CF-3B46-A466-227480AD2069}"/>
                </a:ext>
              </a:extLst>
            </p:cNvPr>
            <p:cNvSpPr txBox="1">
              <a:spLocks/>
            </p:cNvSpPr>
            <p:nvPr/>
          </p:nvSpPr>
          <p:spPr>
            <a:xfrm>
              <a:off x="3941647" y="2647340"/>
              <a:ext cx="1778477" cy="351085"/>
            </a:xfrm>
            <a:prstGeom prst="rect">
              <a:avLst/>
            </a:prstGeom>
            <a:noFill/>
            <a:ln>
              <a:solidFill>
                <a:schemeClr val="tx1"/>
              </a:solidFill>
            </a:ln>
          </p:spPr>
          <p:txBody>
            <a:bodyPr spcFirstLastPara="1" wrap="square" lIns="0" tIns="36000" rIns="0" bIns="360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spcBef>
                  <a:spcPts val="0"/>
                </a:spcBef>
                <a:buSzPct val="100000"/>
                <a:buNone/>
              </a:pPr>
              <a:r>
                <a:rPr lang="en-US" sz="900" b="1" dirty="0">
                  <a:latin typeface="+mn-lt"/>
                  <a:ea typeface="Calibri"/>
                  <a:cs typeface="Calibri"/>
                  <a:sym typeface="Calibri"/>
                </a:rPr>
                <a:t>Middle East now with the largest total contribution 24% </a:t>
              </a:r>
            </a:p>
          </p:txBody>
        </p:sp>
      </p:grpSp>
      <p:grpSp>
        <p:nvGrpSpPr>
          <p:cNvPr id="90" name="Group 89">
            <a:extLst>
              <a:ext uri="{FF2B5EF4-FFF2-40B4-BE49-F238E27FC236}">
                <a16:creationId xmlns:a16="http://schemas.microsoft.com/office/drawing/2014/main" id="{92502C92-5F25-B443-7462-37D6065D9291}"/>
              </a:ext>
            </a:extLst>
          </p:cNvPr>
          <p:cNvGrpSpPr/>
          <p:nvPr/>
        </p:nvGrpSpPr>
        <p:grpSpPr>
          <a:xfrm>
            <a:off x="1566951" y="1000001"/>
            <a:ext cx="2613422" cy="462560"/>
            <a:chOff x="1566951" y="1000001"/>
            <a:chExt cx="2613422" cy="462560"/>
          </a:xfrm>
        </p:grpSpPr>
        <p:cxnSp>
          <p:nvCxnSpPr>
            <p:cNvPr id="18" name="Straight Arrow Connector 17">
              <a:extLst>
                <a:ext uri="{FF2B5EF4-FFF2-40B4-BE49-F238E27FC236}">
                  <a16:creationId xmlns:a16="http://schemas.microsoft.com/office/drawing/2014/main" id="{0460E8CE-152D-148C-1AE5-B02CA6055453}"/>
                </a:ext>
              </a:extLst>
            </p:cNvPr>
            <p:cNvCxnSpPr>
              <a:cxnSpLocks/>
              <a:stCxn id="66" idx="2"/>
            </p:cNvCxnSpPr>
            <p:nvPr/>
          </p:nvCxnSpPr>
          <p:spPr>
            <a:xfrm>
              <a:off x="2873662" y="1208262"/>
              <a:ext cx="431140" cy="254299"/>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sp>
          <p:nvSpPr>
            <p:cNvPr id="66" name="Text Placeholder 2">
              <a:extLst>
                <a:ext uri="{FF2B5EF4-FFF2-40B4-BE49-F238E27FC236}">
                  <a16:creationId xmlns:a16="http://schemas.microsoft.com/office/drawing/2014/main" id="{A1D3814B-9BA7-6FAD-EE6A-83DB8CC7CD06}"/>
                </a:ext>
              </a:extLst>
            </p:cNvPr>
            <p:cNvSpPr txBox="1">
              <a:spLocks/>
            </p:cNvSpPr>
            <p:nvPr/>
          </p:nvSpPr>
          <p:spPr>
            <a:xfrm>
              <a:off x="1566951" y="1000001"/>
              <a:ext cx="2613422" cy="208261"/>
            </a:xfrm>
            <a:prstGeom prst="rect">
              <a:avLst/>
            </a:prstGeom>
            <a:solidFill>
              <a:schemeClr val="lt1"/>
            </a:solidFill>
            <a:ln>
              <a:solidFill>
                <a:schemeClr val="tx1"/>
              </a:solidFill>
            </a:ln>
          </p:spPr>
          <p:txBody>
            <a:bodyPr spcFirstLastPara="1" wrap="square" lIns="0" tIns="36000" rIns="0" bIns="360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spcBef>
                  <a:spcPts val="0"/>
                </a:spcBef>
                <a:buSzPct val="100000"/>
                <a:buNone/>
              </a:pPr>
              <a:r>
                <a:rPr lang="en-US" sz="900" b="1" dirty="0">
                  <a:solidFill>
                    <a:schemeClr val="dk1"/>
                  </a:solidFill>
                  <a:latin typeface="+mn-lt"/>
                  <a:ea typeface="Calibri"/>
                  <a:cs typeface="Calibri"/>
                  <a:sym typeface="Calibri"/>
                </a:rPr>
                <a:t>Power plants are the main contributors (44%)</a:t>
              </a:r>
              <a:endParaRPr lang="en-US" sz="900" dirty="0">
                <a:solidFill>
                  <a:schemeClr val="dk1"/>
                </a:solidFill>
                <a:latin typeface="+mn-lt"/>
                <a:ea typeface="Calibri"/>
                <a:cs typeface="Calibri"/>
                <a:sym typeface="Calibri"/>
              </a:endParaRPr>
            </a:p>
          </p:txBody>
        </p:sp>
      </p:grpSp>
      <p:grpSp>
        <p:nvGrpSpPr>
          <p:cNvPr id="91" name="Group 90">
            <a:extLst>
              <a:ext uri="{FF2B5EF4-FFF2-40B4-BE49-F238E27FC236}">
                <a16:creationId xmlns:a16="http://schemas.microsoft.com/office/drawing/2014/main" id="{52E52436-7499-AE8B-F5E0-8F320DDEA70B}"/>
              </a:ext>
            </a:extLst>
          </p:cNvPr>
          <p:cNvGrpSpPr/>
          <p:nvPr/>
        </p:nvGrpSpPr>
        <p:grpSpPr>
          <a:xfrm>
            <a:off x="4791843" y="1360734"/>
            <a:ext cx="1942121" cy="639339"/>
            <a:chOff x="4751786" y="1322617"/>
            <a:chExt cx="1906627" cy="639339"/>
          </a:xfrm>
        </p:grpSpPr>
        <p:cxnSp>
          <p:nvCxnSpPr>
            <p:cNvPr id="22" name="Straight Arrow Connector 21">
              <a:extLst>
                <a:ext uri="{FF2B5EF4-FFF2-40B4-BE49-F238E27FC236}">
                  <a16:creationId xmlns:a16="http://schemas.microsoft.com/office/drawing/2014/main" id="{BB65F722-EAA3-2CD2-510E-B3D8D14C027C}"/>
                </a:ext>
              </a:extLst>
            </p:cNvPr>
            <p:cNvCxnSpPr>
              <a:cxnSpLocks/>
              <a:stCxn id="73" idx="3"/>
            </p:cNvCxnSpPr>
            <p:nvPr/>
          </p:nvCxnSpPr>
          <p:spPr>
            <a:xfrm flipV="1">
              <a:off x="6043956" y="1322617"/>
              <a:ext cx="614457" cy="379032"/>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DB988153-6153-EF8E-8095-507EE49503CC}"/>
                </a:ext>
              </a:extLst>
            </p:cNvPr>
            <p:cNvCxnSpPr>
              <a:cxnSpLocks/>
              <a:stCxn id="73" idx="3"/>
            </p:cNvCxnSpPr>
            <p:nvPr/>
          </p:nvCxnSpPr>
          <p:spPr>
            <a:xfrm>
              <a:off x="6043956" y="1701649"/>
              <a:ext cx="614456" cy="260307"/>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sp>
          <p:nvSpPr>
            <p:cNvPr id="73" name="Text Placeholder 2">
              <a:extLst>
                <a:ext uri="{FF2B5EF4-FFF2-40B4-BE49-F238E27FC236}">
                  <a16:creationId xmlns:a16="http://schemas.microsoft.com/office/drawing/2014/main" id="{F503CCBC-D5AA-D2E8-4BFF-648F2F4124E9}"/>
                </a:ext>
              </a:extLst>
            </p:cNvPr>
            <p:cNvSpPr txBox="1">
              <a:spLocks/>
            </p:cNvSpPr>
            <p:nvPr/>
          </p:nvSpPr>
          <p:spPr>
            <a:xfrm>
              <a:off x="4751786" y="1536364"/>
              <a:ext cx="1292170" cy="330570"/>
            </a:xfrm>
            <a:prstGeom prst="rect">
              <a:avLst/>
            </a:prstGeom>
            <a:noFill/>
            <a:ln>
              <a:solidFill>
                <a:schemeClr val="tx1"/>
              </a:solidFill>
            </a:ln>
          </p:spPr>
          <p:txBody>
            <a:bodyPr spcFirstLastPara="1" wrap="square" lIns="0" tIns="36000" rIns="0" bIns="360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lgn="ctr">
                <a:spcBef>
                  <a:spcPts val="0"/>
                </a:spcBef>
                <a:buSzPct val="100000"/>
                <a:buNone/>
              </a:pPr>
              <a:r>
                <a:rPr lang="en-US" sz="900" b="1" dirty="0">
                  <a:solidFill>
                    <a:schemeClr val="dk1"/>
                  </a:solidFill>
                  <a:latin typeface="+mn-lt"/>
                  <a:ea typeface="Calibri"/>
                  <a:cs typeface="Calibri"/>
                  <a:sym typeface="Calibri"/>
                </a:rPr>
                <a:t>Most sources are declining significantly</a:t>
              </a:r>
              <a:endParaRPr lang="en-US" sz="900" dirty="0">
                <a:solidFill>
                  <a:schemeClr val="dk1"/>
                </a:solidFill>
                <a:latin typeface="+mn-lt"/>
                <a:ea typeface="Calibri"/>
                <a:cs typeface="Calibri"/>
                <a:sym typeface="Calibri"/>
              </a:endParaRPr>
            </a:p>
          </p:txBody>
        </p:sp>
      </p:grpSp>
      <p:grpSp>
        <p:nvGrpSpPr>
          <p:cNvPr id="89" name="Group 88">
            <a:extLst>
              <a:ext uri="{FF2B5EF4-FFF2-40B4-BE49-F238E27FC236}">
                <a16:creationId xmlns:a16="http://schemas.microsoft.com/office/drawing/2014/main" id="{44742C07-6A1E-92C5-04A9-43DBC815A498}"/>
              </a:ext>
            </a:extLst>
          </p:cNvPr>
          <p:cNvGrpSpPr/>
          <p:nvPr/>
        </p:nvGrpSpPr>
        <p:grpSpPr>
          <a:xfrm>
            <a:off x="5733496" y="610483"/>
            <a:ext cx="2324870" cy="742349"/>
            <a:chOff x="5740282" y="619658"/>
            <a:chExt cx="2324870" cy="742349"/>
          </a:xfrm>
        </p:grpSpPr>
        <p:sp>
          <p:nvSpPr>
            <p:cNvPr id="78" name="Text Placeholder 2">
              <a:extLst>
                <a:ext uri="{FF2B5EF4-FFF2-40B4-BE49-F238E27FC236}">
                  <a16:creationId xmlns:a16="http://schemas.microsoft.com/office/drawing/2014/main" id="{9EDE99A0-7BA5-423A-15D7-E02B79C68F75}"/>
                </a:ext>
              </a:extLst>
            </p:cNvPr>
            <p:cNvSpPr txBox="1">
              <a:spLocks/>
            </p:cNvSpPr>
            <p:nvPr/>
          </p:nvSpPr>
          <p:spPr>
            <a:xfrm>
              <a:off x="5740282" y="619658"/>
              <a:ext cx="2324870" cy="209810"/>
            </a:xfrm>
            <a:prstGeom prst="rect">
              <a:avLst/>
            </a:prstGeom>
            <a:noFill/>
            <a:ln>
              <a:solidFill>
                <a:schemeClr val="tx1"/>
              </a:solidFill>
            </a:ln>
          </p:spPr>
          <p:txBody>
            <a:bodyPr spcFirstLastPara="1" wrap="square" lIns="0" tIns="36000" rIns="0" bIns="360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spcBef>
                  <a:spcPts val="0"/>
                </a:spcBef>
                <a:buSzPct val="100000"/>
                <a:buNone/>
              </a:pPr>
              <a:r>
                <a:rPr lang="en-US" sz="900" b="1" dirty="0">
                  <a:solidFill>
                    <a:schemeClr val="dk1"/>
                  </a:solidFill>
                  <a:latin typeface="+mn-lt"/>
                  <a:ea typeface="Calibri"/>
                  <a:cs typeface="Calibri"/>
                  <a:sym typeface="Calibri"/>
                </a:rPr>
                <a:t>Oil and Gas contribution more constant</a:t>
              </a:r>
              <a:endParaRPr lang="en-US" sz="900" dirty="0">
                <a:solidFill>
                  <a:schemeClr val="dk1"/>
                </a:solidFill>
                <a:latin typeface="+mn-lt"/>
                <a:ea typeface="Calibri"/>
                <a:cs typeface="Calibri"/>
                <a:sym typeface="Calibri"/>
              </a:endParaRPr>
            </a:p>
          </p:txBody>
        </p:sp>
        <p:cxnSp>
          <p:nvCxnSpPr>
            <p:cNvPr id="79" name="Straight Arrow Connector 78">
              <a:extLst>
                <a:ext uri="{FF2B5EF4-FFF2-40B4-BE49-F238E27FC236}">
                  <a16:creationId xmlns:a16="http://schemas.microsoft.com/office/drawing/2014/main" id="{31D565FA-434B-627D-60F0-B7E7BE6047A3}"/>
                </a:ext>
              </a:extLst>
            </p:cNvPr>
            <p:cNvCxnSpPr>
              <a:cxnSpLocks/>
              <a:stCxn id="78" idx="2"/>
            </p:cNvCxnSpPr>
            <p:nvPr/>
          </p:nvCxnSpPr>
          <p:spPr>
            <a:xfrm>
              <a:off x="6902717" y="829468"/>
              <a:ext cx="681118" cy="532539"/>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grpSp>
      <p:grpSp>
        <p:nvGrpSpPr>
          <p:cNvPr id="116" name="Group 115">
            <a:extLst>
              <a:ext uri="{FF2B5EF4-FFF2-40B4-BE49-F238E27FC236}">
                <a16:creationId xmlns:a16="http://schemas.microsoft.com/office/drawing/2014/main" id="{D35B7BE8-01EA-91DD-5341-3385DBA27363}"/>
              </a:ext>
            </a:extLst>
          </p:cNvPr>
          <p:cNvGrpSpPr/>
          <p:nvPr/>
        </p:nvGrpSpPr>
        <p:grpSpPr>
          <a:xfrm>
            <a:off x="3517192" y="1895490"/>
            <a:ext cx="1915408" cy="332661"/>
            <a:chOff x="3581067" y="1821885"/>
            <a:chExt cx="1915408" cy="332661"/>
          </a:xfrm>
        </p:grpSpPr>
        <p:cxnSp>
          <p:nvCxnSpPr>
            <p:cNvPr id="19" name="Straight Arrow Connector 18">
              <a:extLst>
                <a:ext uri="{FF2B5EF4-FFF2-40B4-BE49-F238E27FC236}">
                  <a16:creationId xmlns:a16="http://schemas.microsoft.com/office/drawing/2014/main" id="{1293D6D3-4DDD-41AE-F512-E8EEB382CD5C}"/>
                </a:ext>
              </a:extLst>
            </p:cNvPr>
            <p:cNvCxnSpPr>
              <a:cxnSpLocks/>
              <a:stCxn id="85" idx="1"/>
            </p:cNvCxnSpPr>
            <p:nvPr/>
          </p:nvCxnSpPr>
          <p:spPr>
            <a:xfrm flipH="1" flipV="1">
              <a:off x="3581067" y="1821885"/>
              <a:ext cx="301305" cy="228850"/>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sp>
          <p:nvSpPr>
            <p:cNvPr id="85" name="Text Placeholder 2">
              <a:extLst>
                <a:ext uri="{FF2B5EF4-FFF2-40B4-BE49-F238E27FC236}">
                  <a16:creationId xmlns:a16="http://schemas.microsoft.com/office/drawing/2014/main" id="{8399F557-07C2-F5AF-5AFB-20B8CF4CF2F3}"/>
                </a:ext>
              </a:extLst>
            </p:cNvPr>
            <p:cNvSpPr txBox="1">
              <a:spLocks/>
            </p:cNvSpPr>
            <p:nvPr/>
          </p:nvSpPr>
          <p:spPr>
            <a:xfrm>
              <a:off x="3882372" y="1946923"/>
              <a:ext cx="1614103" cy="207623"/>
            </a:xfrm>
            <a:prstGeom prst="rect">
              <a:avLst/>
            </a:prstGeom>
            <a:noFill/>
            <a:ln>
              <a:solidFill>
                <a:schemeClr val="tx1"/>
              </a:solidFill>
            </a:ln>
          </p:spPr>
          <p:txBody>
            <a:bodyPr spcFirstLastPara="1" wrap="square" lIns="0" tIns="36000" rIns="0" bIns="360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spcBef>
                  <a:spcPts val="0"/>
                </a:spcBef>
                <a:buSzPct val="100000"/>
                <a:buNone/>
              </a:pPr>
              <a:r>
                <a:rPr lang="en-US" sz="900" b="1" dirty="0">
                  <a:solidFill>
                    <a:schemeClr val="dk1"/>
                  </a:solidFill>
                  <a:latin typeface="+mn-lt"/>
                  <a:ea typeface="Calibri"/>
                  <a:cs typeface="Calibri"/>
                  <a:sym typeface="Calibri"/>
                </a:rPr>
                <a:t>Volcanoes contribute 28%</a:t>
              </a:r>
              <a:endParaRPr lang="en-US" sz="900" dirty="0">
                <a:solidFill>
                  <a:schemeClr val="dk1"/>
                </a:solidFill>
                <a:latin typeface="+mn-lt"/>
                <a:ea typeface="Calibri"/>
                <a:cs typeface="Calibri"/>
                <a:sym typeface="Calibri"/>
              </a:endParaRPr>
            </a:p>
          </p:txBody>
        </p:sp>
      </p:grpSp>
      <p:sp>
        <p:nvSpPr>
          <p:cNvPr id="110" name="TextBox 109">
            <a:extLst>
              <a:ext uri="{FF2B5EF4-FFF2-40B4-BE49-F238E27FC236}">
                <a16:creationId xmlns:a16="http://schemas.microsoft.com/office/drawing/2014/main" id="{6C6E9009-3645-CAA8-6956-B1295B17F7EE}"/>
              </a:ext>
            </a:extLst>
          </p:cNvPr>
          <p:cNvSpPr txBox="1"/>
          <p:nvPr/>
        </p:nvSpPr>
        <p:spPr>
          <a:xfrm rot="16200000">
            <a:off x="-494389" y="1543019"/>
            <a:ext cx="1305392" cy="307777"/>
          </a:xfrm>
          <a:prstGeom prst="rect">
            <a:avLst/>
          </a:prstGeom>
          <a:noFill/>
        </p:spPr>
        <p:txBody>
          <a:bodyPr wrap="square" rtlCol="0">
            <a:spAutoFit/>
          </a:bodyPr>
          <a:lstStyle/>
          <a:p>
            <a:r>
              <a:rPr lang="en-CA" b="1" dirty="0"/>
              <a:t>Source Type</a:t>
            </a:r>
          </a:p>
        </p:txBody>
      </p:sp>
      <p:sp>
        <p:nvSpPr>
          <p:cNvPr id="111" name="TextBox 110">
            <a:extLst>
              <a:ext uri="{FF2B5EF4-FFF2-40B4-BE49-F238E27FC236}">
                <a16:creationId xmlns:a16="http://schemas.microsoft.com/office/drawing/2014/main" id="{F99B1588-1E61-192D-DE08-7F947A377C5E}"/>
              </a:ext>
            </a:extLst>
          </p:cNvPr>
          <p:cNvSpPr txBox="1"/>
          <p:nvPr/>
        </p:nvSpPr>
        <p:spPr>
          <a:xfrm rot="16200000">
            <a:off x="-365801" y="2836093"/>
            <a:ext cx="1033425" cy="307777"/>
          </a:xfrm>
          <a:prstGeom prst="rect">
            <a:avLst/>
          </a:prstGeom>
          <a:noFill/>
        </p:spPr>
        <p:txBody>
          <a:bodyPr wrap="square" rtlCol="0">
            <a:spAutoFit/>
          </a:bodyPr>
          <a:lstStyle/>
          <a:p>
            <a:r>
              <a:rPr lang="en-CA" b="1" dirty="0"/>
              <a:t>Regions</a:t>
            </a:r>
          </a:p>
        </p:txBody>
      </p:sp>
      <p:grpSp>
        <p:nvGrpSpPr>
          <p:cNvPr id="122" name="Group 121">
            <a:extLst>
              <a:ext uri="{FF2B5EF4-FFF2-40B4-BE49-F238E27FC236}">
                <a16:creationId xmlns:a16="http://schemas.microsoft.com/office/drawing/2014/main" id="{974491ED-371B-7D5D-4DC5-6C14D459516A}"/>
              </a:ext>
            </a:extLst>
          </p:cNvPr>
          <p:cNvGrpSpPr/>
          <p:nvPr/>
        </p:nvGrpSpPr>
        <p:grpSpPr>
          <a:xfrm>
            <a:off x="3594978" y="1271556"/>
            <a:ext cx="1747949" cy="334053"/>
            <a:chOff x="1349817" y="1017890"/>
            <a:chExt cx="1747949" cy="334053"/>
          </a:xfrm>
        </p:grpSpPr>
        <p:cxnSp>
          <p:nvCxnSpPr>
            <p:cNvPr id="123" name="Straight Arrow Connector 122">
              <a:extLst>
                <a:ext uri="{FF2B5EF4-FFF2-40B4-BE49-F238E27FC236}">
                  <a16:creationId xmlns:a16="http://schemas.microsoft.com/office/drawing/2014/main" id="{54B5677A-33F2-A6DD-E1DC-89FF0DBAFE3B}"/>
                </a:ext>
              </a:extLst>
            </p:cNvPr>
            <p:cNvCxnSpPr>
              <a:cxnSpLocks/>
              <a:stCxn id="124" idx="2"/>
            </p:cNvCxnSpPr>
            <p:nvPr/>
          </p:nvCxnSpPr>
          <p:spPr>
            <a:xfrm flipH="1">
              <a:off x="1349817" y="1207937"/>
              <a:ext cx="891140" cy="144006"/>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sp>
          <p:nvSpPr>
            <p:cNvPr id="124" name="Text Placeholder 2">
              <a:extLst>
                <a:ext uri="{FF2B5EF4-FFF2-40B4-BE49-F238E27FC236}">
                  <a16:creationId xmlns:a16="http://schemas.microsoft.com/office/drawing/2014/main" id="{4F4D15F8-E917-66BD-3506-7EC1CDBCF01B}"/>
                </a:ext>
              </a:extLst>
            </p:cNvPr>
            <p:cNvSpPr txBox="1">
              <a:spLocks/>
            </p:cNvSpPr>
            <p:nvPr/>
          </p:nvSpPr>
          <p:spPr>
            <a:xfrm>
              <a:off x="1384148" y="1017890"/>
              <a:ext cx="1713618" cy="190047"/>
            </a:xfrm>
            <a:prstGeom prst="rect">
              <a:avLst/>
            </a:prstGeom>
            <a:solidFill>
              <a:schemeClr val="lt1"/>
            </a:solidFill>
            <a:ln>
              <a:solidFill>
                <a:schemeClr val="tx1"/>
              </a:solidFill>
            </a:ln>
          </p:spPr>
          <p:txBody>
            <a:bodyPr spcFirstLastPara="1" wrap="square" lIns="0" tIns="36000" rIns="0" bIns="360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spcBef>
                  <a:spcPts val="0"/>
                </a:spcBef>
                <a:buSzPct val="100000"/>
                <a:buNone/>
              </a:pPr>
              <a:r>
                <a:rPr lang="en-US" sz="900" b="1" dirty="0">
                  <a:solidFill>
                    <a:schemeClr val="dk1"/>
                  </a:solidFill>
                  <a:latin typeface="+mn-lt"/>
                  <a:ea typeface="Calibri"/>
                  <a:cs typeface="Calibri"/>
                  <a:sym typeface="Calibri"/>
                </a:rPr>
                <a:t>Oil and Gas contribute (16%)</a:t>
              </a:r>
              <a:endParaRPr lang="en-US" sz="900" dirty="0">
                <a:solidFill>
                  <a:schemeClr val="dk1"/>
                </a:solidFill>
                <a:latin typeface="+mn-lt"/>
                <a:ea typeface="Calibri"/>
                <a:cs typeface="Calibri"/>
                <a:sym typeface="Calibri"/>
              </a:endParaRPr>
            </a:p>
          </p:txBody>
        </p:sp>
      </p:grpSp>
      <p:grpSp>
        <p:nvGrpSpPr>
          <p:cNvPr id="133" name="Group 132">
            <a:extLst>
              <a:ext uri="{FF2B5EF4-FFF2-40B4-BE49-F238E27FC236}">
                <a16:creationId xmlns:a16="http://schemas.microsoft.com/office/drawing/2014/main" id="{8B5577DA-1BED-02EC-E39E-BAA1465157B2}"/>
              </a:ext>
            </a:extLst>
          </p:cNvPr>
          <p:cNvGrpSpPr/>
          <p:nvPr/>
        </p:nvGrpSpPr>
        <p:grpSpPr>
          <a:xfrm>
            <a:off x="2925593" y="2008272"/>
            <a:ext cx="1614103" cy="475975"/>
            <a:chOff x="3032479" y="1648776"/>
            <a:chExt cx="1614103" cy="475975"/>
          </a:xfrm>
        </p:grpSpPr>
        <p:cxnSp>
          <p:nvCxnSpPr>
            <p:cNvPr id="134" name="Straight Arrow Connector 133">
              <a:extLst>
                <a:ext uri="{FF2B5EF4-FFF2-40B4-BE49-F238E27FC236}">
                  <a16:creationId xmlns:a16="http://schemas.microsoft.com/office/drawing/2014/main" id="{9EBA55CD-831D-FF6B-B938-97EC8E37EB0F}"/>
                </a:ext>
              </a:extLst>
            </p:cNvPr>
            <p:cNvCxnSpPr>
              <a:cxnSpLocks/>
            </p:cNvCxnSpPr>
            <p:nvPr/>
          </p:nvCxnSpPr>
          <p:spPr>
            <a:xfrm flipV="1">
              <a:off x="3164065" y="1648776"/>
              <a:ext cx="118925" cy="250898"/>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sp>
          <p:nvSpPr>
            <p:cNvPr id="135" name="Text Placeholder 2">
              <a:extLst>
                <a:ext uri="{FF2B5EF4-FFF2-40B4-BE49-F238E27FC236}">
                  <a16:creationId xmlns:a16="http://schemas.microsoft.com/office/drawing/2014/main" id="{67D57B13-BB90-3E21-5073-6D897D103EED}"/>
                </a:ext>
              </a:extLst>
            </p:cNvPr>
            <p:cNvSpPr txBox="1">
              <a:spLocks/>
            </p:cNvSpPr>
            <p:nvPr/>
          </p:nvSpPr>
          <p:spPr>
            <a:xfrm>
              <a:off x="3032479" y="1917128"/>
              <a:ext cx="1614103" cy="207623"/>
            </a:xfrm>
            <a:prstGeom prst="rect">
              <a:avLst/>
            </a:prstGeom>
            <a:noFill/>
            <a:ln>
              <a:solidFill>
                <a:schemeClr val="tx1"/>
              </a:solidFill>
            </a:ln>
          </p:spPr>
          <p:txBody>
            <a:bodyPr spcFirstLastPara="1" wrap="square" lIns="0" tIns="36000" rIns="0" bIns="360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spcBef>
                  <a:spcPts val="0"/>
                </a:spcBef>
                <a:buSzPct val="100000"/>
                <a:buNone/>
              </a:pPr>
              <a:r>
                <a:rPr lang="en-US" sz="900" b="1" dirty="0">
                  <a:solidFill>
                    <a:schemeClr val="dk1"/>
                  </a:solidFill>
                  <a:latin typeface="+mn-lt"/>
                  <a:ea typeface="Calibri"/>
                  <a:cs typeface="Calibri"/>
                  <a:sym typeface="Calibri"/>
                </a:rPr>
                <a:t>Smelters contribute (11%)</a:t>
              </a:r>
              <a:endParaRPr lang="en-US" sz="900" dirty="0">
                <a:solidFill>
                  <a:schemeClr val="dk1"/>
                </a:solidFill>
                <a:latin typeface="+mn-lt"/>
                <a:ea typeface="Calibri"/>
                <a:cs typeface="Calibri"/>
                <a:sym typeface="Calibri"/>
              </a:endParaRPr>
            </a:p>
          </p:txBody>
        </p:sp>
      </p:grpSp>
    </p:spTree>
    <p:extLst>
      <p:ext uri="{BB962C8B-B14F-4D97-AF65-F5344CB8AC3E}">
        <p14:creationId xmlns:p14="http://schemas.microsoft.com/office/powerpoint/2010/main" val="344755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6EFAA-80F9-0EDA-FDB7-09811367D2D8}"/>
              </a:ext>
            </a:extLst>
          </p:cNvPr>
          <p:cNvSpPr>
            <a:spLocks noGrp="1"/>
          </p:cNvSpPr>
          <p:nvPr>
            <p:ph type="title"/>
          </p:nvPr>
        </p:nvSpPr>
        <p:spPr>
          <a:xfrm>
            <a:off x="304641" y="102394"/>
            <a:ext cx="8534559" cy="256272"/>
          </a:xfrm>
        </p:spPr>
        <p:txBody>
          <a:bodyPr>
            <a:noAutofit/>
          </a:bodyPr>
          <a:lstStyle/>
          <a:p>
            <a:r>
              <a:rPr lang="en-CA" sz="2100" dirty="0"/>
              <a:t>Satellite-derived world trends in urban NO</a:t>
            </a:r>
            <a:r>
              <a:rPr lang="en-CA" sz="2100" baseline="-25000" dirty="0"/>
              <a:t>2</a:t>
            </a:r>
            <a:r>
              <a:rPr lang="en-CA" sz="2100" dirty="0"/>
              <a:t> (2005 – 2019)</a:t>
            </a:r>
          </a:p>
        </p:txBody>
      </p:sp>
      <p:sp>
        <p:nvSpPr>
          <p:cNvPr id="3" name="Text Placeholder 2">
            <a:extLst>
              <a:ext uri="{FF2B5EF4-FFF2-40B4-BE49-F238E27FC236}">
                <a16:creationId xmlns:a16="http://schemas.microsoft.com/office/drawing/2014/main" id="{86F77751-AF47-DA52-D18C-5255D781F005}"/>
              </a:ext>
            </a:extLst>
          </p:cNvPr>
          <p:cNvSpPr>
            <a:spLocks noGrp="1"/>
          </p:cNvSpPr>
          <p:nvPr>
            <p:ph type="body" idx="1"/>
          </p:nvPr>
        </p:nvSpPr>
        <p:spPr>
          <a:xfrm>
            <a:off x="4675694" y="502648"/>
            <a:ext cx="4333185" cy="1627957"/>
          </a:xfrm>
        </p:spPr>
        <p:txBody>
          <a:bodyPr/>
          <a:lstStyle/>
          <a:p>
            <a:pPr>
              <a:buSzPct val="100000"/>
            </a:pPr>
            <a:r>
              <a:rPr lang="en-CA" sz="1400" dirty="0"/>
              <a:t>Looking at </a:t>
            </a:r>
            <a:r>
              <a:rPr lang="en-CA" sz="1400" b="1" dirty="0"/>
              <a:t>80 urban megacities </a:t>
            </a:r>
            <a:r>
              <a:rPr lang="en-CA" sz="1400" dirty="0"/>
              <a:t>worldwide </a:t>
            </a:r>
          </a:p>
          <a:p>
            <a:pPr>
              <a:buSzPct val="100000"/>
            </a:pPr>
            <a:r>
              <a:rPr lang="en-CA" sz="1400" dirty="0"/>
              <a:t>OMI satellite-based estimates (</a:t>
            </a:r>
            <a:r>
              <a:rPr lang="en-CA" sz="1400" b="1" dirty="0"/>
              <a:t>black lines</a:t>
            </a:r>
            <a:r>
              <a:rPr lang="en-CA" sz="1400" dirty="0"/>
              <a:t>)</a:t>
            </a:r>
          </a:p>
          <a:p>
            <a:pPr lvl="1">
              <a:buSzPct val="100000"/>
            </a:pPr>
            <a:r>
              <a:rPr lang="en-CA" sz="1300" dirty="0"/>
              <a:t>Colour lines are different emission inventories</a:t>
            </a:r>
          </a:p>
          <a:p>
            <a:pPr>
              <a:buSzPct val="100000"/>
            </a:pPr>
            <a:r>
              <a:rPr lang="en-CA" sz="1400" dirty="0"/>
              <a:t>General </a:t>
            </a:r>
            <a:r>
              <a:rPr lang="en-CA" sz="1400" b="1" dirty="0"/>
              <a:t>decreasing trend globally ~3.5% / </a:t>
            </a:r>
            <a:r>
              <a:rPr lang="en-CA" sz="1400" b="1" dirty="0" err="1"/>
              <a:t>yr</a:t>
            </a:r>
            <a:r>
              <a:rPr lang="en-CA" sz="1400" b="1" dirty="0"/>
              <a:t> </a:t>
            </a:r>
            <a:r>
              <a:rPr lang="en-CA" sz="1400" dirty="0"/>
              <a:t>starting from 2009.</a:t>
            </a:r>
          </a:p>
          <a:p>
            <a:pPr lvl="1">
              <a:buSzPct val="100000"/>
            </a:pPr>
            <a:r>
              <a:rPr lang="en-CA" sz="1200" dirty="0"/>
              <a:t>Overall ~-30% decrease (2006-2018)  </a:t>
            </a:r>
          </a:p>
          <a:p>
            <a:pPr>
              <a:buSzPct val="100000"/>
            </a:pPr>
            <a:endParaRPr lang="en-CA" sz="1200" dirty="0"/>
          </a:p>
        </p:txBody>
      </p:sp>
      <p:sp>
        <p:nvSpPr>
          <p:cNvPr id="4" name="Slide Number Placeholder 3">
            <a:extLst>
              <a:ext uri="{FF2B5EF4-FFF2-40B4-BE49-F238E27FC236}">
                <a16:creationId xmlns:a16="http://schemas.microsoft.com/office/drawing/2014/main" id="{4E56101C-6D92-3A9C-6385-45C51EB0700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27</a:t>
            </a:fld>
            <a:endParaRPr lang="en-US"/>
          </a:p>
        </p:txBody>
      </p:sp>
      <p:sp>
        <p:nvSpPr>
          <p:cNvPr id="5" name="TextBox 4">
            <a:extLst>
              <a:ext uri="{FF2B5EF4-FFF2-40B4-BE49-F238E27FC236}">
                <a16:creationId xmlns:a16="http://schemas.microsoft.com/office/drawing/2014/main" id="{48097BF6-2E6E-7BE1-C87C-92D708DB1FFC}"/>
              </a:ext>
            </a:extLst>
          </p:cNvPr>
          <p:cNvSpPr txBox="1"/>
          <p:nvPr/>
        </p:nvSpPr>
        <p:spPr>
          <a:xfrm>
            <a:off x="959065" y="4727213"/>
            <a:ext cx="7686847" cy="353943"/>
          </a:xfrm>
          <a:prstGeom prst="rect">
            <a:avLst/>
          </a:prstGeom>
          <a:noFill/>
        </p:spPr>
        <p:txBody>
          <a:bodyPr wrap="square" rtlCol="0">
            <a:spAutoFit/>
          </a:bodyPr>
          <a:lstStyle/>
          <a:p>
            <a:r>
              <a:rPr lang="en-CA" sz="800" i="1" dirty="0">
                <a:solidFill>
                  <a:srgbClr val="00B050"/>
                </a:solidFill>
              </a:rPr>
              <a:t>Sources: Goldberg et al., 2021: </a:t>
            </a:r>
            <a:r>
              <a:rPr lang="en-US" sz="900" dirty="0">
                <a:solidFill>
                  <a:srgbClr val="00B050"/>
                </a:solidFill>
              </a:rPr>
              <a:t>Urban NO x emissions around the world declined faster than anticipated between 2005 and 2019 </a:t>
            </a:r>
            <a:r>
              <a:rPr lang="en-CA" sz="800" i="1" dirty="0">
                <a:solidFill>
                  <a:srgbClr val="00B050"/>
                </a:solidFill>
              </a:rPr>
              <a:t>https://iopscience.iop.org/article/10.1088/1748-9326/ac2c34/meta; https://airquality.gsfc.nasa.gov/no2</a:t>
            </a:r>
          </a:p>
        </p:txBody>
      </p:sp>
      <p:pic>
        <p:nvPicPr>
          <p:cNvPr id="7" name="Picture 6">
            <a:extLst>
              <a:ext uri="{FF2B5EF4-FFF2-40B4-BE49-F238E27FC236}">
                <a16:creationId xmlns:a16="http://schemas.microsoft.com/office/drawing/2014/main" id="{12F579B4-E223-4DC9-A401-6793BE4B4FF3}"/>
              </a:ext>
            </a:extLst>
          </p:cNvPr>
          <p:cNvPicPr>
            <a:picLocks noChangeAspect="1"/>
          </p:cNvPicPr>
          <p:nvPr/>
        </p:nvPicPr>
        <p:blipFill rotWithShape="1">
          <a:blip r:embed="rId3"/>
          <a:srcRect l="20163" t="20017" r="19928" b="20297"/>
          <a:stretch/>
        </p:blipFill>
        <p:spPr>
          <a:xfrm>
            <a:off x="170826" y="489086"/>
            <a:ext cx="2520335" cy="1524234"/>
          </a:xfrm>
          <a:prstGeom prst="rect">
            <a:avLst/>
          </a:prstGeom>
        </p:spPr>
      </p:pic>
      <p:pic>
        <p:nvPicPr>
          <p:cNvPr id="9" name="Picture 8">
            <a:extLst>
              <a:ext uri="{FF2B5EF4-FFF2-40B4-BE49-F238E27FC236}">
                <a16:creationId xmlns:a16="http://schemas.microsoft.com/office/drawing/2014/main" id="{8CECCF65-3F79-1ABC-650E-3AE4A82F8A80}"/>
              </a:ext>
            </a:extLst>
          </p:cNvPr>
          <p:cNvPicPr>
            <a:picLocks noChangeAspect="1"/>
          </p:cNvPicPr>
          <p:nvPr/>
        </p:nvPicPr>
        <p:blipFill>
          <a:blip r:embed="rId4"/>
          <a:stretch>
            <a:fillRect/>
          </a:stretch>
        </p:blipFill>
        <p:spPr>
          <a:xfrm>
            <a:off x="155383" y="2530113"/>
            <a:ext cx="6020734" cy="1961442"/>
          </a:xfrm>
          <a:prstGeom prst="rect">
            <a:avLst/>
          </a:prstGeom>
        </p:spPr>
      </p:pic>
      <p:grpSp>
        <p:nvGrpSpPr>
          <p:cNvPr id="84" name="Group 83">
            <a:extLst>
              <a:ext uri="{FF2B5EF4-FFF2-40B4-BE49-F238E27FC236}">
                <a16:creationId xmlns:a16="http://schemas.microsoft.com/office/drawing/2014/main" id="{CD18B13B-E8F6-CE22-F9FC-7C144035C224}"/>
              </a:ext>
            </a:extLst>
          </p:cNvPr>
          <p:cNvGrpSpPr/>
          <p:nvPr/>
        </p:nvGrpSpPr>
        <p:grpSpPr>
          <a:xfrm>
            <a:off x="2929438" y="341466"/>
            <a:ext cx="1594241" cy="1735262"/>
            <a:chOff x="2929438" y="341466"/>
            <a:chExt cx="1594241" cy="1735262"/>
          </a:xfrm>
        </p:grpSpPr>
        <p:pic>
          <p:nvPicPr>
            <p:cNvPr id="11" name="Picture 10">
              <a:extLst>
                <a:ext uri="{FF2B5EF4-FFF2-40B4-BE49-F238E27FC236}">
                  <a16:creationId xmlns:a16="http://schemas.microsoft.com/office/drawing/2014/main" id="{2DA8FF3B-579A-D499-D17C-819A5325B6CE}"/>
                </a:ext>
              </a:extLst>
            </p:cNvPr>
            <p:cNvPicPr>
              <a:picLocks noChangeAspect="1"/>
            </p:cNvPicPr>
            <p:nvPr/>
          </p:nvPicPr>
          <p:blipFill>
            <a:blip r:embed="rId5"/>
            <a:stretch>
              <a:fillRect/>
            </a:stretch>
          </p:blipFill>
          <p:spPr>
            <a:xfrm>
              <a:off x="2929438" y="560546"/>
              <a:ext cx="1516182" cy="1516182"/>
            </a:xfrm>
            <a:prstGeom prst="rect">
              <a:avLst/>
            </a:prstGeom>
          </p:spPr>
        </p:pic>
        <p:sp>
          <p:nvSpPr>
            <p:cNvPr id="12" name="TextBox 11">
              <a:extLst>
                <a:ext uri="{FF2B5EF4-FFF2-40B4-BE49-F238E27FC236}">
                  <a16:creationId xmlns:a16="http://schemas.microsoft.com/office/drawing/2014/main" id="{30D7F69A-5461-818A-3E4A-A9438CD745FB}"/>
                </a:ext>
              </a:extLst>
            </p:cNvPr>
            <p:cNvSpPr txBox="1"/>
            <p:nvPr/>
          </p:nvSpPr>
          <p:spPr>
            <a:xfrm>
              <a:off x="3081453" y="341466"/>
              <a:ext cx="1442226" cy="246221"/>
            </a:xfrm>
            <a:prstGeom prst="rect">
              <a:avLst/>
            </a:prstGeom>
            <a:noFill/>
          </p:spPr>
          <p:txBody>
            <a:bodyPr wrap="square" rtlCol="0">
              <a:spAutoFit/>
            </a:bodyPr>
            <a:lstStyle/>
            <a:p>
              <a:r>
                <a:rPr lang="en-CA" sz="1000" b="1" dirty="0"/>
                <a:t>Aggregated Globally</a:t>
              </a:r>
            </a:p>
          </p:txBody>
        </p:sp>
      </p:grpSp>
      <p:sp>
        <p:nvSpPr>
          <p:cNvPr id="13" name="Google Shape;920;p4">
            <a:extLst>
              <a:ext uri="{FF2B5EF4-FFF2-40B4-BE49-F238E27FC236}">
                <a16:creationId xmlns:a16="http://schemas.microsoft.com/office/drawing/2014/main" id="{B167FDE7-12C2-DFF1-36B0-FC197421025F}"/>
              </a:ext>
            </a:extLst>
          </p:cNvPr>
          <p:cNvSpPr txBox="1"/>
          <p:nvPr/>
        </p:nvSpPr>
        <p:spPr>
          <a:xfrm>
            <a:off x="6418510" y="3208821"/>
            <a:ext cx="2557618" cy="1153505"/>
          </a:xfrm>
          <a:prstGeom prst="rect">
            <a:avLst/>
          </a:prstGeom>
          <a:solidFill>
            <a:srgbClr val="C3ECFF"/>
          </a:solidFill>
          <a:ln>
            <a:noFill/>
          </a:ln>
        </p:spPr>
        <p:txBody>
          <a:bodyPr spcFirstLastPara="1" wrap="square" lIns="68575" tIns="34275" rIns="68575" bIns="34275" anchor="t" anchorCtr="0">
            <a:noAutofit/>
          </a:bodyPr>
          <a:lstStyle/>
          <a:p>
            <a:pPr lvl="0">
              <a:buClr>
                <a:srgbClr val="FF0000"/>
              </a:buClr>
              <a:buSzPts val="1440"/>
            </a:pPr>
            <a:r>
              <a:rPr lang="en-US" b="1" i="0" u="none" strike="noStrike" cap="none" dirty="0">
                <a:solidFill>
                  <a:schemeClr val="dk1"/>
                </a:solidFill>
                <a:latin typeface="Arial"/>
                <a:ea typeface="Arial"/>
                <a:cs typeface="Arial"/>
                <a:sym typeface="Arial"/>
              </a:rPr>
              <a:t>General decreasing </a:t>
            </a:r>
            <a:r>
              <a:rPr lang="en-US" b="1" dirty="0">
                <a:solidFill>
                  <a:schemeClr val="dk1"/>
                </a:solidFill>
              </a:rPr>
              <a:t>trend in urban NO</a:t>
            </a:r>
            <a:r>
              <a:rPr lang="en-US" b="1" baseline="-25000" dirty="0">
                <a:solidFill>
                  <a:schemeClr val="dk1"/>
                </a:solidFill>
              </a:rPr>
              <a:t>2</a:t>
            </a:r>
            <a:r>
              <a:rPr lang="en-US" b="1" dirty="0">
                <a:solidFill>
                  <a:schemeClr val="dk1"/>
                </a:solidFill>
              </a:rPr>
              <a:t> emissions globally </a:t>
            </a:r>
            <a:r>
              <a:rPr lang="en-US" b="1" i="0" u="none" strike="noStrike" cap="none" dirty="0">
                <a:solidFill>
                  <a:schemeClr val="dk1"/>
                </a:solidFill>
                <a:latin typeface="Arial"/>
                <a:ea typeface="Arial"/>
                <a:cs typeface="Arial"/>
                <a:sym typeface="Arial"/>
              </a:rPr>
              <a:t>due to pollution controls on vehicles and power plants.</a:t>
            </a:r>
            <a:endParaRPr b="0" i="0" u="none" strike="noStrike" cap="none" dirty="0">
              <a:solidFill>
                <a:srgbClr val="000000"/>
              </a:solidFill>
              <a:latin typeface="Arial"/>
              <a:ea typeface="Arial"/>
              <a:cs typeface="Arial"/>
              <a:sym typeface="Arial"/>
            </a:endParaRPr>
          </a:p>
        </p:txBody>
      </p:sp>
      <p:cxnSp>
        <p:nvCxnSpPr>
          <p:cNvPr id="15" name="Straight Arrow Connector 14">
            <a:extLst>
              <a:ext uri="{FF2B5EF4-FFF2-40B4-BE49-F238E27FC236}">
                <a16:creationId xmlns:a16="http://schemas.microsoft.com/office/drawing/2014/main" id="{6880E4F4-5682-1A0B-57BB-036465E8E902}"/>
              </a:ext>
            </a:extLst>
          </p:cNvPr>
          <p:cNvCxnSpPr>
            <a:cxnSpLocks/>
          </p:cNvCxnSpPr>
          <p:nvPr/>
        </p:nvCxnSpPr>
        <p:spPr>
          <a:xfrm flipH="1" flipV="1">
            <a:off x="4227534" y="1074661"/>
            <a:ext cx="714792" cy="392189"/>
          </a:xfrm>
          <a:prstGeom prst="straightConnector1">
            <a:avLst/>
          </a:prstGeom>
          <a:ln w="1905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081EF6A-6627-D547-0BF3-078B2F4C9DF6}"/>
              </a:ext>
            </a:extLst>
          </p:cNvPr>
          <p:cNvSpPr txBox="1"/>
          <p:nvPr/>
        </p:nvSpPr>
        <p:spPr>
          <a:xfrm>
            <a:off x="-29353" y="318369"/>
            <a:ext cx="2958791" cy="230832"/>
          </a:xfrm>
          <a:prstGeom prst="rect">
            <a:avLst/>
          </a:prstGeom>
          <a:noFill/>
        </p:spPr>
        <p:txBody>
          <a:bodyPr wrap="square" rtlCol="0">
            <a:spAutoFit/>
          </a:bodyPr>
          <a:lstStyle/>
          <a:p>
            <a:r>
              <a:rPr lang="en-CA" sz="900" b="1" dirty="0"/>
              <a:t>Ratio of annual averaged satellite column amounts</a:t>
            </a:r>
          </a:p>
        </p:txBody>
      </p:sp>
      <p:sp>
        <p:nvSpPr>
          <p:cNvPr id="25" name="Text Placeholder 2">
            <a:extLst>
              <a:ext uri="{FF2B5EF4-FFF2-40B4-BE49-F238E27FC236}">
                <a16:creationId xmlns:a16="http://schemas.microsoft.com/office/drawing/2014/main" id="{6D2F7DCD-33BD-C351-9D3A-806E41315841}"/>
              </a:ext>
            </a:extLst>
          </p:cNvPr>
          <p:cNvSpPr txBox="1">
            <a:spLocks/>
          </p:cNvSpPr>
          <p:nvPr/>
        </p:nvSpPr>
        <p:spPr>
          <a:xfrm>
            <a:off x="6061738" y="2260760"/>
            <a:ext cx="3129646" cy="1098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361950" lvl="1" indent="-180975">
              <a:buSzPct val="100000"/>
            </a:pPr>
            <a:endParaRPr lang="en-CA" sz="1200" dirty="0"/>
          </a:p>
        </p:txBody>
      </p:sp>
      <p:grpSp>
        <p:nvGrpSpPr>
          <p:cNvPr id="82" name="Group 81">
            <a:extLst>
              <a:ext uri="{FF2B5EF4-FFF2-40B4-BE49-F238E27FC236}">
                <a16:creationId xmlns:a16="http://schemas.microsoft.com/office/drawing/2014/main" id="{BBFA9A17-FCDA-B703-2EB0-E46D66687F4B}"/>
              </a:ext>
            </a:extLst>
          </p:cNvPr>
          <p:cNvGrpSpPr/>
          <p:nvPr/>
        </p:nvGrpSpPr>
        <p:grpSpPr>
          <a:xfrm>
            <a:off x="1040645" y="3360846"/>
            <a:ext cx="2318793" cy="525898"/>
            <a:chOff x="1040645" y="3360846"/>
            <a:chExt cx="2318793" cy="525898"/>
          </a:xfrm>
        </p:grpSpPr>
        <p:sp>
          <p:nvSpPr>
            <p:cNvPr id="24" name="TextBox 23">
              <a:extLst>
                <a:ext uri="{FF2B5EF4-FFF2-40B4-BE49-F238E27FC236}">
                  <a16:creationId xmlns:a16="http://schemas.microsoft.com/office/drawing/2014/main" id="{A0A8E46A-F155-AEDB-7D10-54BF3A813AF2}"/>
                </a:ext>
              </a:extLst>
            </p:cNvPr>
            <p:cNvSpPr txBox="1"/>
            <p:nvPr/>
          </p:nvSpPr>
          <p:spPr>
            <a:xfrm>
              <a:off x="1040645" y="3360846"/>
              <a:ext cx="2318793" cy="230832"/>
            </a:xfrm>
            <a:prstGeom prst="rect">
              <a:avLst/>
            </a:prstGeom>
            <a:noFill/>
            <a:ln>
              <a:solidFill>
                <a:schemeClr val="tx1">
                  <a:lumMod val="50000"/>
                  <a:lumOff val="50000"/>
                </a:schemeClr>
              </a:solidFill>
            </a:ln>
          </p:spPr>
          <p:txBody>
            <a:bodyPr wrap="square" rtlCol="0">
              <a:spAutoFit/>
            </a:bodyPr>
            <a:lstStyle/>
            <a:p>
              <a:r>
                <a:rPr lang="en-CA" sz="900" b="1" dirty="0"/>
                <a:t>China Large drop near end of period</a:t>
              </a:r>
            </a:p>
          </p:txBody>
        </p:sp>
        <p:cxnSp>
          <p:nvCxnSpPr>
            <p:cNvPr id="26" name="Straight Arrow Connector 25">
              <a:extLst>
                <a:ext uri="{FF2B5EF4-FFF2-40B4-BE49-F238E27FC236}">
                  <a16:creationId xmlns:a16="http://schemas.microsoft.com/office/drawing/2014/main" id="{4370F1B6-E8F9-59DA-8231-B8AA9F5B48C8}"/>
                </a:ext>
              </a:extLst>
            </p:cNvPr>
            <p:cNvCxnSpPr>
              <a:cxnSpLocks/>
            </p:cNvCxnSpPr>
            <p:nvPr/>
          </p:nvCxnSpPr>
          <p:spPr>
            <a:xfrm flipH="1">
              <a:off x="2164368" y="3524900"/>
              <a:ext cx="35551" cy="361844"/>
            </a:xfrm>
            <a:prstGeom prst="straightConnector1">
              <a:avLst/>
            </a:prstGeom>
            <a:ln w="19050">
              <a:solidFill>
                <a:schemeClr val="tx1"/>
              </a:solidFill>
              <a:prstDash val="sysDash"/>
              <a:tailEnd type="triangle"/>
            </a:ln>
          </p:spPr>
          <p:style>
            <a:lnRef idx="2">
              <a:schemeClr val="dk1"/>
            </a:lnRef>
            <a:fillRef idx="0">
              <a:schemeClr val="dk1"/>
            </a:fillRef>
            <a:effectRef idx="1">
              <a:schemeClr val="dk1"/>
            </a:effectRef>
            <a:fontRef idx="minor">
              <a:schemeClr val="tx1"/>
            </a:fontRef>
          </p:style>
        </p:cxnSp>
      </p:grpSp>
      <p:grpSp>
        <p:nvGrpSpPr>
          <p:cNvPr id="81" name="Group 80">
            <a:extLst>
              <a:ext uri="{FF2B5EF4-FFF2-40B4-BE49-F238E27FC236}">
                <a16:creationId xmlns:a16="http://schemas.microsoft.com/office/drawing/2014/main" id="{A7400E6C-5158-6E7E-BF29-DADF1DD0529E}"/>
              </a:ext>
            </a:extLst>
          </p:cNvPr>
          <p:cNvGrpSpPr/>
          <p:nvPr/>
        </p:nvGrpSpPr>
        <p:grpSpPr>
          <a:xfrm>
            <a:off x="943622" y="3006785"/>
            <a:ext cx="4626147" cy="1672995"/>
            <a:chOff x="943622" y="3006785"/>
            <a:chExt cx="4626147" cy="1672995"/>
          </a:xfrm>
        </p:grpSpPr>
        <p:sp>
          <p:nvSpPr>
            <p:cNvPr id="29" name="TextBox 28">
              <a:extLst>
                <a:ext uri="{FF2B5EF4-FFF2-40B4-BE49-F238E27FC236}">
                  <a16:creationId xmlns:a16="http://schemas.microsoft.com/office/drawing/2014/main" id="{9B092BA0-A3DC-9708-DB29-120A36F23608}"/>
                </a:ext>
              </a:extLst>
            </p:cNvPr>
            <p:cNvSpPr txBox="1"/>
            <p:nvPr/>
          </p:nvSpPr>
          <p:spPr>
            <a:xfrm>
              <a:off x="1040645" y="4448948"/>
              <a:ext cx="2495376" cy="230832"/>
            </a:xfrm>
            <a:prstGeom prst="rect">
              <a:avLst/>
            </a:prstGeom>
            <a:noFill/>
            <a:ln>
              <a:solidFill>
                <a:schemeClr val="tx1">
                  <a:lumMod val="50000"/>
                  <a:lumOff val="50000"/>
                </a:schemeClr>
              </a:solidFill>
            </a:ln>
          </p:spPr>
          <p:txBody>
            <a:bodyPr wrap="square" rtlCol="0">
              <a:spAutoFit/>
            </a:bodyPr>
            <a:lstStyle/>
            <a:p>
              <a:r>
                <a:rPr lang="en-CA" sz="900" b="1" dirty="0"/>
                <a:t>Flat or small increasing trends (~0 to 10%)</a:t>
              </a:r>
            </a:p>
          </p:txBody>
        </p:sp>
        <p:cxnSp>
          <p:nvCxnSpPr>
            <p:cNvPr id="31" name="Straight Arrow Connector 30">
              <a:extLst>
                <a:ext uri="{FF2B5EF4-FFF2-40B4-BE49-F238E27FC236}">
                  <a16:creationId xmlns:a16="http://schemas.microsoft.com/office/drawing/2014/main" id="{983A4932-F949-22D1-4CC1-65DE83E6F219}"/>
                </a:ext>
              </a:extLst>
            </p:cNvPr>
            <p:cNvCxnSpPr>
              <a:cxnSpLocks/>
              <a:stCxn id="29" idx="1"/>
            </p:cNvCxnSpPr>
            <p:nvPr/>
          </p:nvCxnSpPr>
          <p:spPr>
            <a:xfrm flipH="1" flipV="1">
              <a:off x="943622" y="4281594"/>
              <a:ext cx="97023" cy="282770"/>
            </a:xfrm>
            <a:prstGeom prst="straightConnector1">
              <a:avLst/>
            </a:prstGeom>
            <a:ln w="19050">
              <a:solidFill>
                <a:srgbClr val="C00000"/>
              </a:solidFill>
              <a:prstDash val="sysDash"/>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35714890-5925-003B-4069-2BE12D530E08}"/>
                </a:ext>
              </a:extLst>
            </p:cNvPr>
            <p:cNvCxnSpPr>
              <a:cxnSpLocks/>
              <a:stCxn id="29" idx="3"/>
            </p:cNvCxnSpPr>
            <p:nvPr/>
          </p:nvCxnSpPr>
          <p:spPr>
            <a:xfrm flipH="1" flipV="1">
              <a:off x="3251632" y="4199125"/>
              <a:ext cx="284389" cy="365239"/>
            </a:xfrm>
            <a:prstGeom prst="straightConnector1">
              <a:avLst/>
            </a:prstGeom>
            <a:ln w="19050">
              <a:solidFill>
                <a:srgbClr val="C00000"/>
              </a:solidFill>
              <a:prstDash val="sysDash"/>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17182A04-46AF-EE9D-1E26-36CE213B6052}"/>
                </a:ext>
              </a:extLst>
            </p:cNvPr>
            <p:cNvCxnSpPr>
              <a:cxnSpLocks/>
              <a:stCxn id="29" idx="3"/>
            </p:cNvCxnSpPr>
            <p:nvPr/>
          </p:nvCxnSpPr>
          <p:spPr>
            <a:xfrm flipV="1">
              <a:off x="3536021" y="3006785"/>
              <a:ext cx="2033748" cy="1557579"/>
            </a:xfrm>
            <a:prstGeom prst="straightConnector1">
              <a:avLst/>
            </a:prstGeom>
            <a:ln w="19050">
              <a:solidFill>
                <a:srgbClr val="C00000"/>
              </a:solidFill>
              <a:prstDash val="sysDash"/>
              <a:tailEnd type="triangle"/>
            </a:ln>
          </p:spPr>
          <p:style>
            <a:lnRef idx="2">
              <a:schemeClr val="dk1"/>
            </a:lnRef>
            <a:fillRef idx="0">
              <a:schemeClr val="dk1"/>
            </a:fillRef>
            <a:effectRef idx="1">
              <a:schemeClr val="dk1"/>
            </a:effectRef>
            <a:fontRef idx="minor">
              <a:schemeClr val="tx1"/>
            </a:fontRef>
          </p:style>
        </p:cxnSp>
      </p:grpSp>
      <p:grpSp>
        <p:nvGrpSpPr>
          <p:cNvPr id="83" name="Group 82">
            <a:extLst>
              <a:ext uri="{FF2B5EF4-FFF2-40B4-BE49-F238E27FC236}">
                <a16:creationId xmlns:a16="http://schemas.microsoft.com/office/drawing/2014/main" id="{8DFA0BF8-3EFA-CBF3-8FCD-C73D2C0E015A}"/>
              </a:ext>
            </a:extLst>
          </p:cNvPr>
          <p:cNvGrpSpPr/>
          <p:nvPr/>
        </p:nvGrpSpPr>
        <p:grpSpPr>
          <a:xfrm>
            <a:off x="57344" y="2226472"/>
            <a:ext cx="4884982" cy="1668879"/>
            <a:chOff x="57344" y="2226472"/>
            <a:chExt cx="4884982" cy="1668879"/>
          </a:xfrm>
        </p:grpSpPr>
        <p:grpSp>
          <p:nvGrpSpPr>
            <p:cNvPr id="80" name="Group 79">
              <a:extLst>
                <a:ext uri="{FF2B5EF4-FFF2-40B4-BE49-F238E27FC236}">
                  <a16:creationId xmlns:a16="http://schemas.microsoft.com/office/drawing/2014/main" id="{8C4A0BD6-09B5-D5F0-3CB2-89421CB725A8}"/>
                </a:ext>
              </a:extLst>
            </p:cNvPr>
            <p:cNvGrpSpPr/>
            <p:nvPr/>
          </p:nvGrpSpPr>
          <p:grpSpPr>
            <a:xfrm>
              <a:off x="57344" y="2226472"/>
              <a:ext cx="4884982" cy="1668879"/>
              <a:chOff x="57344" y="2226472"/>
              <a:chExt cx="4884982" cy="1668879"/>
            </a:xfrm>
          </p:grpSpPr>
          <p:sp>
            <p:nvSpPr>
              <p:cNvPr id="8" name="TextBox 7">
                <a:extLst>
                  <a:ext uri="{FF2B5EF4-FFF2-40B4-BE49-F238E27FC236}">
                    <a16:creationId xmlns:a16="http://schemas.microsoft.com/office/drawing/2014/main" id="{FF91216D-C5A5-A1DD-2293-11C11D6C0A63}"/>
                  </a:ext>
                </a:extLst>
              </p:cNvPr>
              <p:cNvSpPr txBox="1"/>
              <p:nvPr/>
            </p:nvSpPr>
            <p:spPr>
              <a:xfrm>
                <a:off x="57344" y="2226472"/>
                <a:ext cx="4884982" cy="246221"/>
              </a:xfrm>
              <a:prstGeom prst="rect">
                <a:avLst/>
              </a:prstGeom>
              <a:noFill/>
              <a:ln>
                <a:solidFill>
                  <a:schemeClr val="tx1">
                    <a:lumMod val="50000"/>
                    <a:lumOff val="50000"/>
                  </a:schemeClr>
                </a:solidFill>
              </a:ln>
            </p:spPr>
            <p:txBody>
              <a:bodyPr wrap="square" rtlCol="0">
                <a:spAutoFit/>
              </a:bodyPr>
              <a:lstStyle/>
              <a:p>
                <a:r>
                  <a:rPr lang="en-CA" sz="1000" b="1" dirty="0"/>
                  <a:t>Large decreasing trends and early adopters of stringent policies (-30 to -50%)</a:t>
                </a:r>
              </a:p>
            </p:txBody>
          </p:sp>
          <p:cxnSp>
            <p:nvCxnSpPr>
              <p:cNvPr id="14" name="Straight Arrow Connector 13">
                <a:extLst>
                  <a:ext uri="{FF2B5EF4-FFF2-40B4-BE49-F238E27FC236}">
                    <a16:creationId xmlns:a16="http://schemas.microsoft.com/office/drawing/2014/main" id="{4993919E-0BCD-4ACE-7137-E66F1707CE36}"/>
                  </a:ext>
                </a:extLst>
              </p:cNvPr>
              <p:cNvCxnSpPr>
                <a:cxnSpLocks/>
                <a:stCxn id="8" idx="2"/>
              </p:cNvCxnSpPr>
              <p:nvPr/>
            </p:nvCxnSpPr>
            <p:spPr>
              <a:xfrm flipH="1">
                <a:off x="780688" y="2472693"/>
                <a:ext cx="1719147" cy="491148"/>
              </a:xfrm>
              <a:prstGeom prst="straightConnector1">
                <a:avLst/>
              </a:prstGeom>
              <a:ln w="19050">
                <a:solidFill>
                  <a:schemeClr val="accent1"/>
                </a:solidFill>
                <a:prstDash val="sysDash"/>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ACB8A570-A114-4064-98AC-F338E9976136}"/>
                  </a:ext>
                </a:extLst>
              </p:cNvPr>
              <p:cNvCxnSpPr>
                <a:cxnSpLocks/>
                <a:stCxn id="8" idx="2"/>
              </p:cNvCxnSpPr>
              <p:nvPr/>
            </p:nvCxnSpPr>
            <p:spPr>
              <a:xfrm>
                <a:off x="2499835" y="2472693"/>
                <a:ext cx="581618" cy="322734"/>
              </a:xfrm>
              <a:prstGeom prst="straightConnector1">
                <a:avLst/>
              </a:prstGeom>
              <a:ln w="19050">
                <a:solidFill>
                  <a:schemeClr val="accent1"/>
                </a:solidFill>
                <a:prstDash val="sysDash"/>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DF683094-ADCE-C51A-FB4A-41E656F19641}"/>
                  </a:ext>
                </a:extLst>
              </p:cNvPr>
              <p:cNvCxnSpPr>
                <a:cxnSpLocks/>
                <a:stCxn id="8" idx="2"/>
              </p:cNvCxnSpPr>
              <p:nvPr/>
            </p:nvCxnSpPr>
            <p:spPr>
              <a:xfrm>
                <a:off x="2499835" y="2472693"/>
                <a:ext cx="1709069" cy="1422658"/>
              </a:xfrm>
              <a:prstGeom prst="straightConnector1">
                <a:avLst/>
              </a:prstGeom>
              <a:ln w="19050">
                <a:solidFill>
                  <a:schemeClr val="accent1"/>
                </a:solidFill>
                <a:prstDash val="sysDash"/>
                <a:tailEnd type="triangle"/>
              </a:ln>
            </p:spPr>
            <p:style>
              <a:lnRef idx="2">
                <a:schemeClr val="dk1"/>
              </a:lnRef>
              <a:fillRef idx="0">
                <a:schemeClr val="dk1"/>
              </a:fillRef>
              <a:effectRef idx="1">
                <a:schemeClr val="dk1"/>
              </a:effectRef>
              <a:fontRef idx="minor">
                <a:schemeClr val="tx1"/>
              </a:fontRef>
            </p:style>
          </p:cxnSp>
        </p:grpSp>
        <p:sp>
          <p:nvSpPr>
            <p:cNvPr id="72" name="TextBox 71">
              <a:extLst>
                <a:ext uri="{FF2B5EF4-FFF2-40B4-BE49-F238E27FC236}">
                  <a16:creationId xmlns:a16="http://schemas.microsoft.com/office/drawing/2014/main" id="{8A59D433-FE69-8CD1-4DCE-01343D5BA974}"/>
                </a:ext>
              </a:extLst>
            </p:cNvPr>
            <p:cNvSpPr txBox="1"/>
            <p:nvPr/>
          </p:nvSpPr>
          <p:spPr>
            <a:xfrm>
              <a:off x="417096" y="3137985"/>
              <a:ext cx="1017503" cy="211203"/>
            </a:xfrm>
            <a:prstGeom prst="rect">
              <a:avLst/>
            </a:prstGeom>
            <a:noFill/>
          </p:spPr>
          <p:txBody>
            <a:bodyPr wrap="square" lIns="0" tIns="36000" rIns="0" bIns="36000" rtlCol="0">
              <a:spAutoFit/>
            </a:bodyPr>
            <a:lstStyle/>
            <a:p>
              <a:r>
                <a:rPr lang="en-CA" sz="900" b="1" dirty="0">
                  <a:solidFill>
                    <a:srgbClr val="0033CC"/>
                  </a:solidFill>
                </a:rPr>
                <a:t>US-Canada↓50%</a:t>
              </a:r>
            </a:p>
          </p:txBody>
        </p:sp>
      </p:grpSp>
      <p:sp>
        <p:nvSpPr>
          <p:cNvPr id="73" name="TextBox 72">
            <a:extLst>
              <a:ext uri="{FF2B5EF4-FFF2-40B4-BE49-F238E27FC236}">
                <a16:creationId xmlns:a16="http://schemas.microsoft.com/office/drawing/2014/main" id="{AD371DBE-A136-A950-1927-57C9FFEB4DEE}"/>
              </a:ext>
            </a:extLst>
          </p:cNvPr>
          <p:cNvSpPr txBox="1"/>
          <p:nvPr/>
        </p:nvSpPr>
        <p:spPr>
          <a:xfrm>
            <a:off x="6176117" y="2495493"/>
            <a:ext cx="2860531" cy="523220"/>
          </a:xfrm>
          <a:prstGeom prst="rect">
            <a:avLst/>
          </a:prstGeom>
          <a:noFill/>
        </p:spPr>
        <p:txBody>
          <a:bodyPr wrap="square" rtlCol="0">
            <a:spAutoFit/>
          </a:bodyPr>
          <a:lstStyle/>
          <a:p>
            <a:pPr>
              <a:buSzPct val="100000"/>
            </a:pPr>
            <a:r>
              <a:rPr lang="en-CA" sz="1400" b="1" dirty="0"/>
              <a:t>Satellite trends of urban cities group into regions</a:t>
            </a:r>
          </a:p>
        </p:txBody>
      </p:sp>
      <p:sp>
        <p:nvSpPr>
          <p:cNvPr id="76" name="TextBox 75">
            <a:extLst>
              <a:ext uri="{FF2B5EF4-FFF2-40B4-BE49-F238E27FC236}">
                <a16:creationId xmlns:a16="http://schemas.microsoft.com/office/drawing/2014/main" id="{DB14A974-A4F2-1B96-B766-19B6E15E0CD5}"/>
              </a:ext>
            </a:extLst>
          </p:cNvPr>
          <p:cNvSpPr txBox="1"/>
          <p:nvPr/>
        </p:nvSpPr>
        <p:spPr>
          <a:xfrm>
            <a:off x="155383" y="1990814"/>
            <a:ext cx="2535778" cy="215444"/>
          </a:xfrm>
          <a:prstGeom prst="rect">
            <a:avLst/>
          </a:prstGeom>
          <a:noFill/>
        </p:spPr>
        <p:txBody>
          <a:bodyPr wrap="square" rtlCol="0">
            <a:spAutoFit/>
          </a:bodyPr>
          <a:lstStyle/>
          <a:p>
            <a:r>
              <a:rPr lang="en-CA" sz="800" b="1" dirty="0">
                <a:solidFill>
                  <a:srgbClr val="0033CC"/>
                </a:solidFill>
              </a:rPr>
              <a:t>Decreasing</a:t>
            </a:r>
            <a:r>
              <a:rPr lang="en-CA" sz="800" b="1" dirty="0"/>
              <a:t>                                           </a:t>
            </a:r>
            <a:r>
              <a:rPr lang="en-CA" sz="800" b="1" dirty="0">
                <a:solidFill>
                  <a:srgbClr val="C00000"/>
                </a:solidFill>
              </a:rPr>
              <a:t>Increasing</a:t>
            </a:r>
          </a:p>
        </p:txBody>
      </p:sp>
    </p:spTree>
    <p:extLst>
      <p:ext uri="{BB962C8B-B14F-4D97-AF65-F5344CB8AC3E}">
        <p14:creationId xmlns:p14="http://schemas.microsoft.com/office/powerpoint/2010/main" val="325311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animBg="1"/>
      <p:bldP spid="7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F20F59CB-100C-E9B9-DD47-985E90D3AC5E}"/>
              </a:ext>
            </a:extLst>
          </p:cNvPr>
          <p:cNvSpPr txBox="1">
            <a:spLocks/>
          </p:cNvSpPr>
          <p:nvPr/>
        </p:nvSpPr>
        <p:spPr>
          <a:xfrm>
            <a:off x="147634" y="3657020"/>
            <a:ext cx="4466681" cy="438619"/>
          </a:xfrm>
          <a:prstGeom prst="rect">
            <a:avLst/>
          </a:prstGeom>
          <a:noFill/>
          <a:ln>
            <a:solidFill>
              <a:schemeClr val="tx1"/>
            </a:solid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buSzPct val="100000"/>
              <a:buNone/>
            </a:pPr>
            <a:r>
              <a:rPr lang="en-US" sz="1200" b="1" dirty="0">
                <a:solidFill>
                  <a:schemeClr val="dk1"/>
                </a:solidFill>
                <a:latin typeface="+mn-lt"/>
                <a:cs typeface="Calibri"/>
                <a:sym typeface="Calibri"/>
              </a:rPr>
              <a:t>Globally </a:t>
            </a:r>
            <a:r>
              <a:rPr lang="en-US" sz="1200" dirty="0">
                <a:solidFill>
                  <a:schemeClr val="dk1"/>
                </a:solidFill>
                <a:latin typeface="+mn-lt"/>
                <a:cs typeface="Calibri"/>
                <a:sym typeface="Calibri"/>
              </a:rPr>
              <a:t>there is a small </a:t>
            </a:r>
            <a:r>
              <a:rPr lang="en-US" sz="1200" b="1" dirty="0">
                <a:solidFill>
                  <a:schemeClr val="dk1"/>
                </a:solidFill>
                <a:latin typeface="+mn-lt"/>
                <a:cs typeface="Calibri"/>
                <a:sym typeface="Calibri"/>
              </a:rPr>
              <a:t>increasing trend of 0.04 </a:t>
            </a:r>
            <a:r>
              <a:rPr lang="el-GR" sz="1200" b="1" dirty="0">
                <a:latin typeface="+mn-lt"/>
                <a:ea typeface="Calibri"/>
                <a:cs typeface="Calibri"/>
                <a:sym typeface="Calibri"/>
              </a:rPr>
              <a:t>μ</a:t>
            </a:r>
            <a:r>
              <a:rPr lang="en-CA" sz="1200" b="1" dirty="0">
                <a:latin typeface="+mn-lt"/>
                <a:ea typeface="Calibri"/>
                <a:cs typeface="Calibri"/>
                <a:sym typeface="Calibri"/>
              </a:rPr>
              <a:t>g/m</a:t>
            </a:r>
            <a:r>
              <a:rPr lang="en-CA" sz="1200" b="1" baseline="30000" dirty="0">
                <a:latin typeface="+mn-lt"/>
                <a:ea typeface="Calibri"/>
                <a:cs typeface="Calibri"/>
                <a:sym typeface="Calibri"/>
              </a:rPr>
              <a:t>3</a:t>
            </a:r>
            <a:r>
              <a:rPr lang="en-CA" sz="1200" b="1" dirty="0">
                <a:latin typeface="+mn-lt"/>
                <a:ea typeface="Calibri"/>
                <a:cs typeface="Calibri"/>
                <a:sym typeface="Calibri"/>
              </a:rPr>
              <a:t>/</a:t>
            </a:r>
            <a:r>
              <a:rPr lang="en-CA" sz="1200" b="1" dirty="0" err="1">
                <a:latin typeface="+mn-lt"/>
                <a:ea typeface="Calibri"/>
                <a:cs typeface="Calibri"/>
                <a:sym typeface="Calibri"/>
              </a:rPr>
              <a:t>yr</a:t>
            </a:r>
            <a:endParaRPr lang="en-US" sz="1200" b="1" dirty="0">
              <a:latin typeface="+mn-lt"/>
              <a:cs typeface="Calibri"/>
              <a:sym typeface="Calibri"/>
            </a:endParaRPr>
          </a:p>
        </p:txBody>
      </p:sp>
      <p:sp>
        <p:nvSpPr>
          <p:cNvPr id="2" name="Title 1">
            <a:extLst>
              <a:ext uri="{FF2B5EF4-FFF2-40B4-BE49-F238E27FC236}">
                <a16:creationId xmlns:a16="http://schemas.microsoft.com/office/drawing/2014/main" id="{BDC15FD0-247D-EF2A-31F3-F24C299F039B}"/>
              </a:ext>
            </a:extLst>
          </p:cNvPr>
          <p:cNvSpPr>
            <a:spLocks noGrp="1"/>
          </p:cNvSpPr>
          <p:nvPr>
            <p:ph type="title"/>
          </p:nvPr>
        </p:nvSpPr>
        <p:spPr>
          <a:xfrm>
            <a:off x="256595" y="5123"/>
            <a:ext cx="8630810" cy="446484"/>
          </a:xfrm>
        </p:spPr>
        <p:txBody>
          <a:bodyPr>
            <a:noAutofit/>
          </a:bodyPr>
          <a:lstStyle/>
          <a:p>
            <a:r>
              <a:rPr lang="en-CA" sz="2100" dirty="0"/>
              <a:t>Satellite-derived world trends in PM2.5 concentrations (1998-2018)</a:t>
            </a:r>
          </a:p>
        </p:txBody>
      </p:sp>
      <p:sp>
        <p:nvSpPr>
          <p:cNvPr id="3" name="Text Placeholder 2">
            <a:extLst>
              <a:ext uri="{FF2B5EF4-FFF2-40B4-BE49-F238E27FC236}">
                <a16:creationId xmlns:a16="http://schemas.microsoft.com/office/drawing/2014/main" id="{6F7DBAE8-7B4B-6831-A903-75F56F0CAA14}"/>
              </a:ext>
            </a:extLst>
          </p:cNvPr>
          <p:cNvSpPr>
            <a:spLocks noGrp="1"/>
          </p:cNvSpPr>
          <p:nvPr>
            <p:ph type="body" idx="1"/>
          </p:nvPr>
        </p:nvSpPr>
        <p:spPr>
          <a:xfrm>
            <a:off x="0" y="453995"/>
            <a:ext cx="7233102" cy="730851"/>
          </a:xfrm>
        </p:spPr>
        <p:txBody>
          <a:bodyPr/>
          <a:lstStyle/>
          <a:p>
            <a:pPr>
              <a:buSzPct val="150000"/>
            </a:pPr>
            <a:r>
              <a:rPr lang="en-CA" sz="1200" dirty="0"/>
              <a:t>Originally developed in </a:t>
            </a:r>
            <a:r>
              <a:rPr lang="en-CA" sz="1200" b="1" dirty="0"/>
              <a:t>Canada at Dalhousie University</a:t>
            </a:r>
            <a:r>
              <a:rPr lang="en-CA" sz="1200" dirty="0"/>
              <a:t>, now available at </a:t>
            </a:r>
            <a:r>
              <a:rPr lang="en-CA" sz="1200" b="1" dirty="0"/>
              <a:t>Washington University</a:t>
            </a:r>
          </a:p>
          <a:p>
            <a:pPr>
              <a:buSzPct val="150000"/>
            </a:pPr>
            <a:r>
              <a:rPr lang="en-CA" sz="1200" dirty="0"/>
              <a:t>Currently researching and developing a </a:t>
            </a:r>
            <a:r>
              <a:rPr lang="en-CA" sz="1200" b="1" dirty="0"/>
              <a:t>new ECCC satellite-derived PM</a:t>
            </a:r>
            <a:r>
              <a:rPr lang="en-CA" sz="1200" b="1" baseline="-25000" dirty="0"/>
              <a:t>2.5</a:t>
            </a:r>
            <a:r>
              <a:rPr lang="en-CA" sz="1200" b="1" dirty="0"/>
              <a:t> global product</a:t>
            </a:r>
            <a:r>
              <a:rPr lang="en-CA" sz="1200" dirty="0"/>
              <a:t>, like this product from Washington University, but incorporating machine learning and ECCC AQ model </a:t>
            </a:r>
          </a:p>
        </p:txBody>
      </p:sp>
      <p:sp>
        <p:nvSpPr>
          <p:cNvPr id="4" name="Slide Number Placeholder 3">
            <a:extLst>
              <a:ext uri="{FF2B5EF4-FFF2-40B4-BE49-F238E27FC236}">
                <a16:creationId xmlns:a16="http://schemas.microsoft.com/office/drawing/2014/main" id="{905CFA05-817D-762F-EABE-1C5B93F692B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28</a:t>
            </a:fld>
            <a:endParaRPr lang="en-US"/>
          </a:p>
        </p:txBody>
      </p:sp>
      <p:sp>
        <p:nvSpPr>
          <p:cNvPr id="5" name="TextBox 4">
            <a:extLst>
              <a:ext uri="{FF2B5EF4-FFF2-40B4-BE49-F238E27FC236}">
                <a16:creationId xmlns:a16="http://schemas.microsoft.com/office/drawing/2014/main" id="{D4F707B1-6F06-D779-EB18-1160FC6E22D5}"/>
              </a:ext>
            </a:extLst>
          </p:cNvPr>
          <p:cNvSpPr txBox="1"/>
          <p:nvPr/>
        </p:nvSpPr>
        <p:spPr>
          <a:xfrm>
            <a:off x="601641" y="4743390"/>
            <a:ext cx="8305290" cy="246221"/>
          </a:xfrm>
          <a:prstGeom prst="rect">
            <a:avLst/>
          </a:prstGeom>
          <a:noFill/>
        </p:spPr>
        <p:txBody>
          <a:bodyPr wrap="square" rtlCol="0">
            <a:spAutoFit/>
          </a:bodyPr>
          <a:lstStyle/>
          <a:p>
            <a:r>
              <a:rPr lang="en-CA" sz="1000" i="1" dirty="0">
                <a:solidFill>
                  <a:srgbClr val="00B050"/>
                </a:solidFill>
              </a:rPr>
              <a:t>Sources: Hammer et al., 2020:  https://pubs.acs.org/doi/10.1021/acs.est.0c01764 </a:t>
            </a:r>
          </a:p>
        </p:txBody>
      </p:sp>
      <p:pic>
        <p:nvPicPr>
          <p:cNvPr id="7" name="Picture 6">
            <a:extLst>
              <a:ext uri="{FF2B5EF4-FFF2-40B4-BE49-F238E27FC236}">
                <a16:creationId xmlns:a16="http://schemas.microsoft.com/office/drawing/2014/main" id="{648DE299-AAB9-EB45-D617-94D525DE242B}"/>
              </a:ext>
            </a:extLst>
          </p:cNvPr>
          <p:cNvPicPr>
            <a:picLocks noChangeAspect="1"/>
          </p:cNvPicPr>
          <p:nvPr/>
        </p:nvPicPr>
        <p:blipFill rotWithShape="1">
          <a:blip r:embed="rId3"/>
          <a:srcRect l="9525" r="9897" b="17560"/>
          <a:stretch/>
        </p:blipFill>
        <p:spPr>
          <a:xfrm>
            <a:off x="169673" y="1395643"/>
            <a:ext cx="4578925" cy="1934604"/>
          </a:xfrm>
          <a:prstGeom prst="rect">
            <a:avLst/>
          </a:prstGeom>
        </p:spPr>
      </p:pic>
      <p:pic>
        <p:nvPicPr>
          <p:cNvPr id="9" name="Picture 8">
            <a:extLst>
              <a:ext uri="{FF2B5EF4-FFF2-40B4-BE49-F238E27FC236}">
                <a16:creationId xmlns:a16="http://schemas.microsoft.com/office/drawing/2014/main" id="{1E033071-2EE9-3F27-47C8-4C4DAEE7ECBB}"/>
              </a:ext>
            </a:extLst>
          </p:cNvPr>
          <p:cNvPicPr>
            <a:picLocks noChangeAspect="1"/>
          </p:cNvPicPr>
          <p:nvPr/>
        </p:nvPicPr>
        <p:blipFill>
          <a:blip r:embed="rId4"/>
          <a:stretch>
            <a:fillRect/>
          </a:stretch>
        </p:blipFill>
        <p:spPr>
          <a:xfrm>
            <a:off x="7144696" y="670760"/>
            <a:ext cx="1922531" cy="3801979"/>
          </a:xfrm>
          <a:prstGeom prst="rect">
            <a:avLst/>
          </a:prstGeom>
        </p:spPr>
      </p:pic>
      <p:sp>
        <p:nvSpPr>
          <p:cNvPr id="10" name="Google Shape;1223;p24">
            <a:extLst>
              <a:ext uri="{FF2B5EF4-FFF2-40B4-BE49-F238E27FC236}">
                <a16:creationId xmlns:a16="http://schemas.microsoft.com/office/drawing/2014/main" id="{AAF65583-AC2A-7DD5-53D5-01EE4A9A9571}"/>
              </a:ext>
            </a:extLst>
          </p:cNvPr>
          <p:cNvSpPr txBox="1"/>
          <p:nvPr/>
        </p:nvSpPr>
        <p:spPr>
          <a:xfrm>
            <a:off x="131596" y="4319135"/>
            <a:ext cx="7013099" cy="307736"/>
          </a:xfrm>
          <a:prstGeom prst="rect">
            <a:avLst/>
          </a:prstGeom>
          <a:solidFill>
            <a:srgbClr val="C3ECFF"/>
          </a:solidFill>
          <a:ln>
            <a:noFill/>
          </a:ln>
        </p:spPr>
        <p:txBody>
          <a:bodyPr spcFirstLastPara="1" wrap="square" lIns="91425" tIns="45700" rIns="91425" bIns="45700" anchor="t" anchorCtr="0">
            <a:spAutoFit/>
          </a:bodyPr>
          <a:lstStyle/>
          <a:p>
            <a:pPr marL="176213">
              <a:buSzPct val="100000"/>
            </a:pPr>
            <a:r>
              <a:rPr lang="en-US" b="1" dirty="0">
                <a:solidFill>
                  <a:schemeClr val="dk1"/>
                </a:solidFill>
                <a:latin typeface="+mn-lt"/>
                <a:ea typeface="Calibri"/>
                <a:cs typeface="Calibri"/>
                <a:sym typeface="Calibri"/>
              </a:rPr>
              <a:t>Overall: PM</a:t>
            </a:r>
            <a:r>
              <a:rPr lang="en-US" b="1" baseline="-25000" dirty="0">
                <a:solidFill>
                  <a:schemeClr val="dk1"/>
                </a:solidFill>
                <a:latin typeface="+mn-lt"/>
                <a:ea typeface="Calibri"/>
                <a:cs typeface="Calibri"/>
                <a:sym typeface="Calibri"/>
              </a:rPr>
              <a:t>2.5</a:t>
            </a:r>
            <a:r>
              <a:rPr lang="en-US" b="1" dirty="0">
                <a:solidFill>
                  <a:schemeClr val="dk1"/>
                </a:solidFill>
                <a:latin typeface="+mn-lt"/>
                <a:ea typeface="Calibri"/>
                <a:cs typeface="Calibri"/>
                <a:sym typeface="Calibri"/>
              </a:rPr>
              <a:t> has strong regional trends, not much of an overall global trend</a:t>
            </a:r>
            <a:endParaRPr lang="en-US" b="1" i="0" u="none" strike="noStrike" cap="none" dirty="0">
              <a:solidFill>
                <a:schemeClr val="dk1"/>
              </a:solidFill>
              <a:latin typeface="+mn-lt"/>
              <a:ea typeface="Calibri"/>
              <a:cs typeface="Calibri"/>
              <a:sym typeface="Calibri"/>
            </a:endParaRPr>
          </a:p>
        </p:txBody>
      </p:sp>
      <p:sp>
        <p:nvSpPr>
          <p:cNvPr id="36" name="TextBox 35">
            <a:extLst>
              <a:ext uri="{FF2B5EF4-FFF2-40B4-BE49-F238E27FC236}">
                <a16:creationId xmlns:a16="http://schemas.microsoft.com/office/drawing/2014/main" id="{FB7E1D61-1A04-4DDC-05FA-581985226C39}"/>
              </a:ext>
            </a:extLst>
          </p:cNvPr>
          <p:cNvSpPr txBox="1"/>
          <p:nvPr/>
        </p:nvSpPr>
        <p:spPr>
          <a:xfrm>
            <a:off x="-32219" y="1273880"/>
            <a:ext cx="4982708" cy="230832"/>
          </a:xfrm>
          <a:prstGeom prst="rect">
            <a:avLst/>
          </a:prstGeom>
          <a:noFill/>
        </p:spPr>
        <p:txBody>
          <a:bodyPr wrap="square" rtlCol="0">
            <a:spAutoFit/>
          </a:bodyPr>
          <a:lstStyle/>
          <a:p>
            <a:pPr>
              <a:spcBef>
                <a:spcPts val="600"/>
              </a:spcBef>
              <a:buSzPts val="1800"/>
            </a:pPr>
            <a:r>
              <a:rPr lang="en-US" sz="900" b="1" i="0" u="none" strike="noStrike" cap="none" dirty="0">
                <a:solidFill>
                  <a:schemeClr val="dk1"/>
                </a:solidFill>
                <a:latin typeface="+mn-lt"/>
                <a:ea typeface="Calibri"/>
                <a:cs typeface="Calibri"/>
                <a:sym typeface="Calibri"/>
              </a:rPr>
              <a:t>Trends in PM2.5 </a:t>
            </a:r>
            <a:r>
              <a:rPr lang="en-US" sz="900" b="1" dirty="0">
                <a:solidFill>
                  <a:schemeClr val="dk1"/>
                </a:solidFill>
                <a:latin typeface="+mn-lt"/>
                <a:ea typeface="Calibri"/>
                <a:cs typeface="Calibri"/>
                <a:sym typeface="Calibri"/>
              </a:rPr>
              <a:t>o</a:t>
            </a:r>
            <a:r>
              <a:rPr lang="en-US" sz="900" b="1" i="0" u="none" strike="noStrike" cap="none" dirty="0">
                <a:solidFill>
                  <a:schemeClr val="dk1"/>
                </a:solidFill>
                <a:latin typeface="+mn-lt"/>
                <a:ea typeface="Calibri"/>
                <a:cs typeface="Calibri"/>
                <a:sym typeface="Calibri"/>
              </a:rPr>
              <a:t>ver the 21-year period (combining satellite, surface, and model data) </a:t>
            </a:r>
          </a:p>
        </p:txBody>
      </p:sp>
      <p:grpSp>
        <p:nvGrpSpPr>
          <p:cNvPr id="33" name="Group 32">
            <a:extLst>
              <a:ext uri="{FF2B5EF4-FFF2-40B4-BE49-F238E27FC236}">
                <a16:creationId xmlns:a16="http://schemas.microsoft.com/office/drawing/2014/main" id="{21FE0790-EE2A-FBD8-39C0-4A196025EC26}"/>
              </a:ext>
            </a:extLst>
          </p:cNvPr>
          <p:cNvGrpSpPr/>
          <p:nvPr/>
        </p:nvGrpSpPr>
        <p:grpSpPr>
          <a:xfrm>
            <a:off x="4683790" y="3443112"/>
            <a:ext cx="3973513" cy="682681"/>
            <a:chOff x="4683790" y="3443112"/>
            <a:chExt cx="3973513" cy="682681"/>
          </a:xfrm>
        </p:grpSpPr>
        <p:cxnSp>
          <p:nvCxnSpPr>
            <p:cNvPr id="25" name="Straight Arrow Connector 24">
              <a:extLst>
                <a:ext uri="{FF2B5EF4-FFF2-40B4-BE49-F238E27FC236}">
                  <a16:creationId xmlns:a16="http://schemas.microsoft.com/office/drawing/2014/main" id="{1BFD98CF-FAF5-32B9-B0C8-C4E99E32311C}"/>
                </a:ext>
              </a:extLst>
            </p:cNvPr>
            <p:cNvCxnSpPr>
              <a:cxnSpLocks/>
            </p:cNvCxnSpPr>
            <p:nvPr/>
          </p:nvCxnSpPr>
          <p:spPr>
            <a:xfrm>
              <a:off x="7144696" y="3743325"/>
              <a:ext cx="1512607" cy="69133"/>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DF461004-6AF0-DDF2-3D98-26ED177FBECF}"/>
                </a:ext>
              </a:extLst>
            </p:cNvPr>
            <p:cNvSpPr txBox="1">
              <a:spLocks/>
            </p:cNvSpPr>
            <p:nvPr/>
          </p:nvSpPr>
          <p:spPr>
            <a:xfrm>
              <a:off x="4683790" y="3443112"/>
              <a:ext cx="2651654" cy="68268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buSzPct val="100000"/>
                <a:buNone/>
              </a:pPr>
              <a:r>
                <a:rPr lang="en-US" sz="1200" b="1" dirty="0">
                  <a:solidFill>
                    <a:schemeClr val="dk1"/>
                  </a:solidFill>
                  <a:latin typeface="+mn-lt"/>
                  <a:cs typeface="Calibri"/>
                  <a:sym typeface="Calibri"/>
                </a:rPr>
                <a:t>Large decreasing trend over China </a:t>
              </a:r>
              <a:r>
                <a:rPr lang="en-US" sz="1200" dirty="0">
                  <a:solidFill>
                    <a:schemeClr val="dk1"/>
                  </a:solidFill>
                  <a:latin typeface="+mn-lt"/>
                  <a:cs typeface="Calibri"/>
                  <a:sym typeface="Calibri"/>
                </a:rPr>
                <a:t>later in period</a:t>
              </a:r>
            </a:p>
            <a:p>
              <a:pPr marL="361950" lvl="1" indent="-96838">
                <a:buSzPct val="100000"/>
              </a:pPr>
              <a:r>
                <a:rPr lang="en-US" sz="1000" dirty="0">
                  <a:solidFill>
                    <a:srgbClr val="FF00FF"/>
                  </a:solidFill>
                  <a:latin typeface="+mn-lt"/>
                  <a:cs typeface="Calibri"/>
                  <a:sym typeface="Calibri"/>
                </a:rPr>
                <a:t>China: -3.67 </a:t>
              </a:r>
              <a:r>
                <a:rPr lang="el-GR" sz="1000" dirty="0">
                  <a:solidFill>
                    <a:srgbClr val="FF00FF"/>
                  </a:solidFill>
                  <a:latin typeface="+mn-lt"/>
                  <a:ea typeface="Calibri"/>
                  <a:cs typeface="Calibri"/>
                  <a:sym typeface="Calibri"/>
                </a:rPr>
                <a:t>μ</a:t>
              </a:r>
              <a:r>
                <a:rPr lang="en-CA" sz="1000" dirty="0">
                  <a:solidFill>
                    <a:srgbClr val="FF00FF"/>
                  </a:solidFill>
                  <a:latin typeface="+mn-lt"/>
                  <a:ea typeface="Calibri"/>
                  <a:cs typeface="Calibri"/>
                  <a:sym typeface="Calibri"/>
                </a:rPr>
                <a:t>g/m</a:t>
              </a:r>
              <a:r>
                <a:rPr lang="en-CA" sz="1000" baseline="30000" dirty="0">
                  <a:solidFill>
                    <a:srgbClr val="FF00FF"/>
                  </a:solidFill>
                  <a:latin typeface="+mn-lt"/>
                  <a:ea typeface="Calibri"/>
                  <a:cs typeface="Calibri"/>
                  <a:sym typeface="Calibri"/>
                </a:rPr>
                <a:t>3</a:t>
              </a:r>
              <a:r>
                <a:rPr lang="en-CA" sz="1000" dirty="0">
                  <a:solidFill>
                    <a:srgbClr val="FF00FF"/>
                  </a:solidFill>
                  <a:latin typeface="+mn-lt"/>
                  <a:ea typeface="Calibri"/>
                  <a:cs typeface="Calibri"/>
                  <a:sym typeface="Calibri"/>
                </a:rPr>
                <a:t>/</a:t>
              </a:r>
              <a:r>
                <a:rPr lang="en-CA" sz="1000" dirty="0" err="1">
                  <a:solidFill>
                    <a:srgbClr val="FF00FF"/>
                  </a:solidFill>
                  <a:latin typeface="+mn-lt"/>
                  <a:ea typeface="Calibri"/>
                  <a:cs typeface="Calibri"/>
                  <a:sym typeface="Calibri"/>
                </a:rPr>
                <a:t>yr</a:t>
              </a:r>
              <a:r>
                <a:rPr lang="en-CA" sz="1000" dirty="0">
                  <a:solidFill>
                    <a:srgbClr val="FF00FF"/>
                  </a:solidFill>
                  <a:latin typeface="+mn-lt"/>
                  <a:ea typeface="Calibri"/>
                  <a:cs typeface="Calibri"/>
                  <a:sym typeface="Calibri"/>
                </a:rPr>
                <a:t> </a:t>
              </a:r>
              <a:r>
                <a:rPr lang="en-US" sz="1000" dirty="0">
                  <a:solidFill>
                    <a:srgbClr val="FF00FF"/>
                  </a:solidFill>
                  <a:latin typeface="+mn-lt"/>
                  <a:cs typeface="Calibri"/>
                  <a:sym typeface="Calibri"/>
                </a:rPr>
                <a:t>(2011 - 2018)</a:t>
              </a:r>
              <a:endParaRPr lang="en-US" sz="1000" dirty="0">
                <a:solidFill>
                  <a:schemeClr val="dk1"/>
                </a:solidFill>
                <a:latin typeface="+mn-lt"/>
                <a:cs typeface="Calibri"/>
                <a:sym typeface="Calibri"/>
              </a:endParaRPr>
            </a:p>
          </p:txBody>
        </p:sp>
      </p:grpSp>
      <p:grpSp>
        <p:nvGrpSpPr>
          <p:cNvPr id="19" name="Group 18">
            <a:extLst>
              <a:ext uri="{FF2B5EF4-FFF2-40B4-BE49-F238E27FC236}">
                <a16:creationId xmlns:a16="http://schemas.microsoft.com/office/drawing/2014/main" id="{26E17BCE-910D-EF16-E502-3711DA8E2F36}"/>
              </a:ext>
            </a:extLst>
          </p:cNvPr>
          <p:cNvGrpSpPr/>
          <p:nvPr/>
        </p:nvGrpSpPr>
        <p:grpSpPr>
          <a:xfrm>
            <a:off x="4683791" y="1187163"/>
            <a:ext cx="2549311" cy="827573"/>
            <a:chOff x="4683791" y="1187163"/>
            <a:chExt cx="2549311" cy="827573"/>
          </a:xfrm>
        </p:grpSpPr>
        <p:sp>
          <p:nvSpPr>
            <p:cNvPr id="13" name="Text Placeholder 2">
              <a:extLst>
                <a:ext uri="{FF2B5EF4-FFF2-40B4-BE49-F238E27FC236}">
                  <a16:creationId xmlns:a16="http://schemas.microsoft.com/office/drawing/2014/main" id="{9729C5CC-8ABF-50BA-5AD5-C3E970FB90FE}"/>
                </a:ext>
              </a:extLst>
            </p:cNvPr>
            <p:cNvSpPr txBox="1">
              <a:spLocks/>
            </p:cNvSpPr>
            <p:nvPr/>
          </p:nvSpPr>
          <p:spPr>
            <a:xfrm>
              <a:off x="4683791" y="1187163"/>
              <a:ext cx="2544764" cy="7905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buSzPct val="100000"/>
                <a:buNone/>
              </a:pPr>
              <a:r>
                <a:rPr lang="en-US" sz="1200" dirty="0">
                  <a:solidFill>
                    <a:schemeClr val="dk1"/>
                  </a:solidFill>
                  <a:latin typeface="+mn-lt"/>
                  <a:ea typeface="Calibri"/>
                  <a:cs typeface="Calibri"/>
                  <a:sym typeface="Calibri"/>
                </a:rPr>
                <a:t>Some regions are </a:t>
              </a:r>
              <a:r>
                <a:rPr lang="en-US" sz="1200" b="1" dirty="0">
                  <a:solidFill>
                    <a:schemeClr val="dk1"/>
                  </a:solidFill>
                  <a:latin typeface="+mn-lt"/>
                  <a:ea typeface="Calibri"/>
                  <a:cs typeface="Calibri"/>
                  <a:sym typeface="Calibri"/>
                </a:rPr>
                <a:t>decreasing</a:t>
              </a:r>
            </a:p>
            <a:p>
              <a:pPr marL="361950" lvl="1" indent="-96838">
                <a:buSzPct val="100000"/>
              </a:pPr>
              <a:r>
                <a:rPr lang="en-US" sz="1000" dirty="0">
                  <a:solidFill>
                    <a:srgbClr val="0070C0"/>
                  </a:solidFill>
                  <a:latin typeface="+mn-lt"/>
                  <a:ea typeface="Calibri"/>
                  <a:cs typeface="Calibri"/>
                  <a:sym typeface="Calibri"/>
                </a:rPr>
                <a:t>Eastern US :-0.28 </a:t>
              </a:r>
              <a:r>
                <a:rPr lang="el-GR" sz="1000" dirty="0">
                  <a:solidFill>
                    <a:srgbClr val="0070C0"/>
                  </a:solidFill>
                  <a:latin typeface="+mn-lt"/>
                  <a:ea typeface="Calibri"/>
                  <a:cs typeface="Calibri"/>
                  <a:sym typeface="Calibri"/>
                </a:rPr>
                <a:t>μ</a:t>
              </a:r>
              <a:r>
                <a:rPr lang="en-CA" sz="1000" dirty="0">
                  <a:solidFill>
                    <a:srgbClr val="0070C0"/>
                  </a:solidFill>
                  <a:latin typeface="+mn-lt"/>
                  <a:ea typeface="Calibri"/>
                  <a:cs typeface="Calibri"/>
                  <a:sym typeface="Calibri"/>
                </a:rPr>
                <a:t>g/m</a:t>
              </a:r>
              <a:r>
                <a:rPr lang="en-CA" sz="1000" baseline="30000" dirty="0">
                  <a:solidFill>
                    <a:srgbClr val="0070C0"/>
                  </a:solidFill>
                  <a:latin typeface="+mn-lt"/>
                  <a:ea typeface="Calibri"/>
                  <a:cs typeface="Calibri"/>
                  <a:sym typeface="Calibri"/>
                </a:rPr>
                <a:t>3</a:t>
              </a:r>
              <a:r>
                <a:rPr lang="en-CA" sz="1000" dirty="0">
                  <a:solidFill>
                    <a:srgbClr val="0070C0"/>
                  </a:solidFill>
                  <a:latin typeface="+mn-lt"/>
                  <a:ea typeface="Calibri"/>
                  <a:cs typeface="Calibri"/>
                  <a:sym typeface="Calibri"/>
                </a:rPr>
                <a:t>/</a:t>
              </a:r>
              <a:r>
                <a:rPr lang="en-CA" sz="1000" dirty="0" err="1">
                  <a:solidFill>
                    <a:srgbClr val="0070C0"/>
                  </a:solidFill>
                  <a:latin typeface="+mn-lt"/>
                  <a:ea typeface="Calibri"/>
                  <a:cs typeface="Calibri"/>
                  <a:sym typeface="Calibri"/>
                </a:rPr>
                <a:t>yr</a:t>
              </a:r>
              <a:endParaRPr lang="en-US" sz="1000" dirty="0">
                <a:solidFill>
                  <a:srgbClr val="0070C0"/>
                </a:solidFill>
                <a:latin typeface="+mn-lt"/>
                <a:ea typeface="Calibri"/>
                <a:cs typeface="Calibri"/>
                <a:sym typeface="Calibri"/>
              </a:endParaRPr>
            </a:p>
            <a:p>
              <a:pPr marL="361950" lvl="1" indent="-96838">
                <a:buSzPct val="100000"/>
              </a:pPr>
              <a:r>
                <a:rPr lang="en-US" sz="1000" dirty="0">
                  <a:solidFill>
                    <a:srgbClr val="0070C0"/>
                  </a:solidFill>
                  <a:latin typeface="+mn-lt"/>
                  <a:ea typeface="Calibri"/>
                  <a:cs typeface="Calibri"/>
                  <a:sym typeface="Calibri"/>
                </a:rPr>
                <a:t>Europe: -0.15 </a:t>
              </a:r>
              <a:r>
                <a:rPr lang="el-GR" sz="1000" dirty="0">
                  <a:solidFill>
                    <a:srgbClr val="0070C0"/>
                  </a:solidFill>
                  <a:latin typeface="+mn-lt"/>
                  <a:ea typeface="Calibri"/>
                  <a:cs typeface="Calibri"/>
                  <a:sym typeface="Calibri"/>
                </a:rPr>
                <a:t>μ</a:t>
              </a:r>
              <a:r>
                <a:rPr lang="en-CA" sz="1000" dirty="0">
                  <a:solidFill>
                    <a:srgbClr val="0070C0"/>
                  </a:solidFill>
                  <a:latin typeface="+mn-lt"/>
                  <a:ea typeface="Calibri"/>
                  <a:cs typeface="Calibri"/>
                  <a:sym typeface="Calibri"/>
                </a:rPr>
                <a:t>g/m</a:t>
              </a:r>
              <a:r>
                <a:rPr lang="en-CA" sz="1000" baseline="30000" dirty="0">
                  <a:solidFill>
                    <a:srgbClr val="0070C0"/>
                  </a:solidFill>
                  <a:latin typeface="+mn-lt"/>
                  <a:ea typeface="Calibri"/>
                  <a:cs typeface="Calibri"/>
                  <a:sym typeface="Calibri"/>
                </a:rPr>
                <a:t>3</a:t>
              </a:r>
              <a:r>
                <a:rPr lang="en-CA" sz="1000" dirty="0">
                  <a:solidFill>
                    <a:srgbClr val="0070C0"/>
                  </a:solidFill>
                  <a:latin typeface="+mn-lt"/>
                  <a:ea typeface="Calibri"/>
                  <a:cs typeface="Calibri"/>
                  <a:sym typeface="Calibri"/>
                </a:rPr>
                <a:t>/</a:t>
              </a:r>
              <a:r>
                <a:rPr lang="en-CA" sz="1000" dirty="0" err="1">
                  <a:solidFill>
                    <a:srgbClr val="0070C0"/>
                  </a:solidFill>
                  <a:latin typeface="+mn-lt"/>
                  <a:ea typeface="Calibri"/>
                  <a:cs typeface="Calibri"/>
                  <a:sym typeface="Calibri"/>
                </a:rPr>
                <a:t>yr</a:t>
              </a:r>
              <a:endParaRPr lang="en-US" sz="900" dirty="0">
                <a:solidFill>
                  <a:schemeClr val="dk1"/>
                </a:solidFill>
                <a:latin typeface="+mn-lt"/>
                <a:ea typeface="Calibri"/>
                <a:cs typeface="Calibri"/>
                <a:sym typeface="Calibri"/>
              </a:endParaRPr>
            </a:p>
          </p:txBody>
        </p:sp>
        <p:cxnSp>
          <p:nvCxnSpPr>
            <p:cNvPr id="17" name="Straight Arrow Connector 16">
              <a:extLst>
                <a:ext uri="{FF2B5EF4-FFF2-40B4-BE49-F238E27FC236}">
                  <a16:creationId xmlns:a16="http://schemas.microsoft.com/office/drawing/2014/main" id="{356D7C7B-1839-1A3B-3EFD-324613CE9D41}"/>
                </a:ext>
              </a:extLst>
            </p:cNvPr>
            <p:cNvCxnSpPr>
              <a:cxnSpLocks/>
            </p:cNvCxnSpPr>
            <p:nvPr/>
          </p:nvCxnSpPr>
          <p:spPr>
            <a:xfrm>
              <a:off x="6629400" y="1755817"/>
              <a:ext cx="603702" cy="258919"/>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CC34D43-43DB-266E-B95B-7287DD207E43}"/>
                </a:ext>
              </a:extLst>
            </p:cNvPr>
            <p:cNvCxnSpPr>
              <a:cxnSpLocks/>
            </p:cNvCxnSpPr>
            <p:nvPr/>
          </p:nvCxnSpPr>
          <p:spPr>
            <a:xfrm flipV="1">
              <a:off x="6629400" y="1332142"/>
              <a:ext cx="603702" cy="352505"/>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E6C12B99-AE05-AA91-E0C4-BC2EB5CE17E7}"/>
              </a:ext>
            </a:extLst>
          </p:cNvPr>
          <p:cNvSpPr txBox="1"/>
          <p:nvPr/>
        </p:nvSpPr>
        <p:spPr>
          <a:xfrm>
            <a:off x="1484084" y="1774447"/>
            <a:ext cx="804608" cy="215444"/>
          </a:xfrm>
          <a:prstGeom prst="rect">
            <a:avLst/>
          </a:prstGeom>
          <a:noFill/>
        </p:spPr>
        <p:txBody>
          <a:bodyPr wrap="square" rtlCol="0">
            <a:spAutoFit/>
          </a:bodyPr>
          <a:lstStyle/>
          <a:p>
            <a:r>
              <a:rPr lang="en-CA" sz="800" b="1" dirty="0">
                <a:solidFill>
                  <a:srgbClr val="0033CC"/>
                </a:solidFill>
              </a:rPr>
              <a:t>Decreasing</a:t>
            </a:r>
            <a:endParaRPr lang="en-CA" sz="800" b="1" dirty="0">
              <a:solidFill>
                <a:srgbClr val="C00000"/>
              </a:solidFill>
            </a:endParaRPr>
          </a:p>
        </p:txBody>
      </p:sp>
      <p:sp>
        <p:nvSpPr>
          <p:cNvPr id="24" name="TextBox 23">
            <a:extLst>
              <a:ext uri="{FF2B5EF4-FFF2-40B4-BE49-F238E27FC236}">
                <a16:creationId xmlns:a16="http://schemas.microsoft.com/office/drawing/2014/main" id="{2A0FDD78-D9F5-7DEA-284D-8335210CE0C8}"/>
              </a:ext>
            </a:extLst>
          </p:cNvPr>
          <p:cNvSpPr txBox="1"/>
          <p:nvPr/>
        </p:nvSpPr>
        <p:spPr>
          <a:xfrm>
            <a:off x="3039161" y="2401172"/>
            <a:ext cx="754166" cy="215444"/>
          </a:xfrm>
          <a:prstGeom prst="rect">
            <a:avLst/>
          </a:prstGeom>
          <a:noFill/>
        </p:spPr>
        <p:txBody>
          <a:bodyPr wrap="square" rtlCol="0">
            <a:spAutoFit/>
          </a:bodyPr>
          <a:lstStyle/>
          <a:p>
            <a:r>
              <a:rPr lang="en-CA" sz="800" b="1" dirty="0">
                <a:solidFill>
                  <a:srgbClr val="C00000"/>
                </a:solidFill>
              </a:rPr>
              <a:t>Increasing</a:t>
            </a:r>
          </a:p>
        </p:txBody>
      </p:sp>
      <p:grpSp>
        <p:nvGrpSpPr>
          <p:cNvPr id="31" name="Group 30">
            <a:extLst>
              <a:ext uri="{FF2B5EF4-FFF2-40B4-BE49-F238E27FC236}">
                <a16:creationId xmlns:a16="http://schemas.microsoft.com/office/drawing/2014/main" id="{5BC8C025-64BF-6B41-8735-CC58D0F26FC3}"/>
              </a:ext>
            </a:extLst>
          </p:cNvPr>
          <p:cNvGrpSpPr/>
          <p:nvPr/>
        </p:nvGrpSpPr>
        <p:grpSpPr>
          <a:xfrm>
            <a:off x="3616551" y="2131379"/>
            <a:ext cx="3897752" cy="1320983"/>
            <a:chOff x="3616551" y="2131379"/>
            <a:chExt cx="3897752" cy="1320983"/>
          </a:xfrm>
        </p:grpSpPr>
        <p:cxnSp>
          <p:nvCxnSpPr>
            <p:cNvPr id="20" name="Straight Arrow Connector 19">
              <a:extLst>
                <a:ext uri="{FF2B5EF4-FFF2-40B4-BE49-F238E27FC236}">
                  <a16:creationId xmlns:a16="http://schemas.microsoft.com/office/drawing/2014/main" id="{1A98CD04-A971-CE25-2E0C-C145E43071AD}"/>
                </a:ext>
              </a:extLst>
            </p:cNvPr>
            <p:cNvCxnSpPr>
              <a:cxnSpLocks/>
            </p:cNvCxnSpPr>
            <p:nvPr/>
          </p:nvCxnSpPr>
          <p:spPr>
            <a:xfrm>
              <a:off x="6942805" y="2641708"/>
              <a:ext cx="571498" cy="219479"/>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C15321E1-D51E-7AB9-FD21-8DCF72D72F7F}"/>
                </a:ext>
              </a:extLst>
            </p:cNvPr>
            <p:cNvSpPr txBox="1">
              <a:spLocks/>
            </p:cNvSpPr>
            <p:nvPr/>
          </p:nvSpPr>
          <p:spPr>
            <a:xfrm>
              <a:off x="4654239" y="2131379"/>
              <a:ext cx="2750680" cy="132098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buSzPct val="100000"/>
                <a:buNone/>
              </a:pPr>
              <a:r>
                <a:rPr lang="en-US" sz="1200" dirty="0">
                  <a:solidFill>
                    <a:schemeClr val="dk1"/>
                  </a:solidFill>
                  <a:latin typeface="+mn-lt"/>
                  <a:ea typeface="Calibri"/>
                  <a:cs typeface="Calibri"/>
                  <a:sym typeface="Calibri"/>
                </a:rPr>
                <a:t>Some regions are </a:t>
              </a:r>
              <a:r>
                <a:rPr lang="en-US" sz="1200" b="1" dirty="0">
                  <a:solidFill>
                    <a:schemeClr val="dk1"/>
                  </a:solidFill>
                  <a:latin typeface="+mn-lt"/>
                  <a:ea typeface="Calibri"/>
                  <a:cs typeface="Calibri"/>
                  <a:sym typeface="Calibri"/>
                </a:rPr>
                <a:t>increasing</a:t>
              </a:r>
            </a:p>
            <a:p>
              <a:pPr marL="361950" lvl="1" indent="-96838">
                <a:buSzPct val="100000"/>
              </a:pPr>
              <a:r>
                <a:rPr lang="en-US" sz="1000" dirty="0">
                  <a:solidFill>
                    <a:srgbClr val="C00000"/>
                  </a:solidFill>
                  <a:latin typeface="+mn-lt"/>
                  <a:ea typeface="Calibri"/>
                  <a:cs typeface="Calibri"/>
                  <a:sym typeface="Calibri"/>
                </a:rPr>
                <a:t>India: 1.13 (2005-2013) </a:t>
              </a:r>
              <a:r>
                <a:rPr lang="el-GR" sz="1000" dirty="0">
                  <a:solidFill>
                    <a:srgbClr val="C00000"/>
                  </a:solidFill>
                  <a:latin typeface="+mn-lt"/>
                  <a:ea typeface="Calibri"/>
                  <a:cs typeface="Calibri"/>
                  <a:sym typeface="Calibri"/>
                </a:rPr>
                <a:t>μ</a:t>
              </a:r>
              <a:r>
                <a:rPr lang="en-CA" sz="1000" dirty="0">
                  <a:solidFill>
                    <a:srgbClr val="C00000"/>
                  </a:solidFill>
                  <a:latin typeface="+mn-lt"/>
                  <a:ea typeface="Calibri"/>
                  <a:cs typeface="Calibri"/>
                  <a:sym typeface="Calibri"/>
                </a:rPr>
                <a:t>g/m</a:t>
              </a:r>
              <a:r>
                <a:rPr lang="en-CA" sz="1000" baseline="30000" dirty="0">
                  <a:solidFill>
                    <a:srgbClr val="C00000"/>
                  </a:solidFill>
                  <a:latin typeface="+mn-lt"/>
                  <a:ea typeface="Calibri"/>
                  <a:cs typeface="Calibri"/>
                  <a:sym typeface="Calibri"/>
                </a:rPr>
                <a:t>3</a:t>
              </a:r>
              <a:r>
                <a:rPr lang="en-CA" sz="1000" dirty="0">
                  <a:solidFill>
                    <a:srgbClr val="C00000"/>
                  </a:solidFill>
                  <a:latin typeface="+mn-lt"/>
                  <a:ea typeface="Calibri"/>
                  <a:cs typeface="Calibri"/>
                  <a:sym typeface="Calibri"/>
                </a:rPr>
                <a:t>/</a:t>
              </a:r>
              <a:r>
                <a:rPr lang="en-CA" sz="1000" dirty="0" err="1">
                  <a:solidFill>
                    <a:srgbClr val="C00000"/>
                  </a:solidFill>
                  <a:latin typeface="+mn-lt"/>
                  <a:ea typeface="Calibri"/>
                  <a:cs typeface="Calibri"/>
                  <a:sym typeface="Calibri"/>
                </a:rPr>
                <a:t>yr</a:t>
              </a:r>
              <a:endParaRPr lang="en-US" sz="1000" dirty="0">
                <a:solidFill>
                  <a:srgbClr val="C00000"/>
                </a:solidFill>
                <a:latin typeface="+mn-lt"/>
                <a:ea typeface="Calibri"/>
                <a:cs typeface="Calibri"/>
                <a:sym typeface="Calibri"/>
              </a:endParaRPr>
            </a:p>
            <a:p>
              <a:pPr marL="536575" lvl="2" indent="-96838">
                <a:buSzPct val="100000"/>
              </a:pPr>
              <a:r>
                <a:rPr lang="en-US" sz="1000" dirty="0">
                  <a:solidFill>
                    <a:schemeClr val="dk1"/>
                  </a:solidFill>
                  <a:latin typeface="+mn-lt"/>
                  <a:ea typeface="Calibri"/>
                  <a:cs typeface="Calibri"/>
                  <a:sym typeface="Calibri"/>
                </a:rPr>
                <a:t> Flatting in recent trend</a:t>
              </a:r>
            </a:p>
            <a:p>
              <a:pPr marL="361950" lvl="1" indent="-96838">
                <a:buSzPct val="100000"/>
              </a:pPr>
              <a:r>
                <a:rPr lang="en-US" sz="1000" dirty="0">
                  <a:solidFill>
                    <a:srgbClr val="C00000"/>
                  </a:solidFill>
                  <a:latin typeface="+mn-lt"/>
                  <a:ea typeface="Calibri"/>
                  <a:cs typeface="Calibri"/>
                  <a:sym typeface="Calibri"/>
                </a:rPr>
                <a:t>Middle East, Central Africa, and Canada (forest fires?): 0.25 to 0.5 </a:t>
              </a:r>
              <a:r>
                <a:rPr lang="el-GR" sz="1000" dirty="0">
                  <a:solidFill>
                    <a:srgbClr val="C00000"/>
                  </a:solidFill>
                  <a:latin typeface="+mn-lt"/>
                  <a:ea typeface="Calibri"/>
                  <a:cs typeface="Calibri"/>
                  <a:sym typeface="Calibri"/>
                </a:rPr>
                <a:t>μ</a:t>
              </a:r>
              <a:r>
                <a:rPr lang="en-US" sz="1000" dirty="0">
                  <a:solidFill>
                    <a:srgbClr val="C00000"/>
                  </a:solidFill>
                  <a:latin typeface="+mn-lt"/>
                  <a:ea typeface="Calibri"/>
                  <a:cs typeface="Calibri"/>
                  <a:sym typeface="Calibri"/>
                </a:rPr>
                <a:t>g/m</a:t>
              </a:r>
              <a:r>
                <a:rPr lang="en-US" sz="1000" baseline="30000" dirty="0">
                  <a:solidFill>
                    <a:srgbClr val="C00000"/>
                  </a:solidFill>
                  <a:latin typeface="+mn-lt"/>
                  <a:ea typeface="Calibri"/>
                  <a:cs typeface="Calibri"/>
                  <a:sym typeface="Calibri"/>
                </a:rPr>
                <a:t>3</a:t>
              </a:r>
              <a:r>
                <a:rPr lang="en-US" sz="1000" dirty="0">
                  <a:solidFill>
                    <a:srgbClr val="C00000"/>
                  </a:solidFill>
                  <a:latin typeface="+mn-lt"/>
                  <a:ea typeface="Calibri"/>
                  <a:cs typeface="Calibri"/>
                  <a:sym typeface="Calibri"/>
                </a:rPr>
                <a:t>/</a:t>
              </a:r>
              <a:r>
                <a:rPr lang="en-US" sz="1000" dirty="0" err="1">
                  <a:solidFill>
                    <a:srgbClr val="C00000"/>
                  </a:solidFill>
                  <a:latin typeface="+mn-lt"/>
                  <a:ea typeface="Calibri"/>
                  <a:cs typeface="Calibri"/>
                  <a:sym typeface="Calibri"/>
                </a:rPr>
                <a:t>yr</a:t>
              </a:r>
              <a:r>
                <a:rPr lang="en-US" sz="1000" dirty="0">
                  <a:solidFill>
                    <a:srgbClr val="C00000"/>
                  </a:solidFill>
                  <a:latin typeface="+mn-lt"/>
                  <a:ea typeface="Calibri"/>
                  <a:cs typeface="Calibri"/>
                  <a:sym typeface="Calibri"/>
                </a:rPr>
                <a:t>  </a:t>
              </a:r>
              <a:endParaRPr lang="en-US" sz="900" dirty="0">
                <a:solidFill>
                  <a:srgbClr val="C00000"/>
                </a:solidFill>
                <a:latin typeface="+mn-lt"/>
                <a:cs typeface="Calibri"/>
                <a:sym typeface="Calibri"/>
              </a:endParaRPr>
            </a:p>
          </p:txBody>
        </p:sp>
        <p:cxnSp>
          <p:nvCxnSpPr>
            <p:cNvPr id="8" name="Straight Arrow Connector 7">
              <a:extLst>
                <a:ext uri="{FF2B5EF4-FFF2-40B4-BE49-F238E27FC236}">
                  <a16:creationId xmlns:a16="http://schemas.microsoft.com/office/drawing/2014/main" id="{09034823-3F52-C1FA-809C-53E29BDA833B}"/>
                </a:ext>
              </a:extLst>
            </p:cNvPr>
            <p:cNvCxnSpPr>
              <a:cxnSpLocks/>
            </p:cNvCxnSpPr>
            <p:nvPr/>
          </p:nvCxnSpPr>
          <p:spPr>
            <a:xfrm flipH="1" flipV="1">
              <a:off x="3616551" y="2656985"/>
              <a:ext cx="1410912" cy="432158"/>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35" name="Text Placeholder 2">
            <a:extLst>
              <a:ext uri="{FF2B5EF4-FFF2-40B4-BE49-F238E27FC236}">
                <a16:creationId xmlns:a16="http://schemas.microsoft.com/office/drawing/2014/main" id="{8B05BB4B-D629-E9A4-5050-E7D10C42607B}"/>
              </a:ext>
            </a:extLst>
          </p:cNvPr>
          <p:cNvSpPr txBox="1">
            <a:spLocks/>
          </p:cNvSpPr>
          <p:nvPr/>
        </p:nvSpPr>
        <p:spPr>
          <a:xfrm>
            <a:off x="804555" y="3237642"/>
            <a:ext cx="3381730" cy="31610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179388" indent="-103188">
              <a:buSzPct val="100000"/>
            </a:pPr>
            <a:r>
              <a:rPr lang="en-CA" sz="1200" b="1" dirty="0">
                <a:solidFill>
                  <a:schemeClr val="dk1"/>
                </a:solidFill>
                <a:latin typeface="+mn-lt"/>
                <a:cs typeface="Calibri"/>
                <a:sym typeface="Calibri"/>
              </a:rPr>
              <a:t>Different trends in different regions</a:t>
            </a:r>
            <a:endParaRPr lang="en-US" sz="1200" b="1" dirty="0">
              <a:latin typeface="+mn-lt"/>
              <a:cs typeface="Calibri"/>
              <a:sym typeface="Calibri"/>
            </a:endParaRPr>
          </a:p>
        </p:txBody>
      </p:sp>
    </p:spTree>
    <p:extLst>
      <p:ext uri="{BB962C8B-B14F-4D97-AF65-F5344CB8AC3E}">
        <p14:creationId xmlns:p14="http://schemas.microsoft.com/office/powerpoint/2010/main" val="196714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204363-A665-BA02-A81F-6929DE05F6D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29</a:t>
            </a:fld>
            <a:endParaRPr lang="en-US"/>
          </a:p>
        </p:txBody>
      </p:sp>
      <p:sp>
        <p:nvSpPr>
          <p:cNvPr id="5" name="Google Shape;1175;g1d4681cdca5_0_11">
            <a:extLst>
              <a:ext uri="{FF2B5EF4-FFF2-40B4-BE49-F238E27FC236}">
                <a16:creationId xmlns:a16="http://schemas.microsoft.com/office/drawing/2014/main" id="{069A007E-F7FF-0D33-5AA5-D369C67495C6}"/>
              </a:ext>
            </a:extLst>
          </p:cNvPr>
          <p:cNvSpPr/>
          <p:nvPr/>
        </p:nvSpPr>
        <p:spPr>
          <a:xfrm>
            <a:off x="211600" y="4661850"/>
            <a:ext cx="2974963" cy="4571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1176;g1d4681cdca5_0_11">
            <a:extLst>
              <a:ext uri="{FF2B5EF4-FFF2-40B4-BE49-F238E27FC236}">
                <a16:creationId xmlns:a16="http://schemas.microsoft.com/office/drawing/2014/main" id="{6D6FDC96-9BAC-CD7E-A3E9-AF777B06954A}"/>
              </a:ext>
            </a:extLst>
          </p:cNvPr>
          <p:cNvSpPr txBox="1">
            <a:spLocks noGrp="1"/>
          </p:cNvSpPr>
          <p:nvPr>
            <p:ph type="title"/>
          </p:nvPr>
        </p:nvSpPr>
        <p:spPr>
          <a:xfrm>
            <a:off x="299100" y="-1"/>
            <a:ext cx="8545800" cy="397175"/>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sz="2100" b="1" dirty="0">
                <a:solidFill>
                  <a:srgbClr val="395B18"/>
                </a:solidFill>
                <a:latin typeface="Arial"/>
                <a:ea typeface="Arial"/>
                <a:cs typeface="Arial"/>
                <a:sym typeface="Arial"/>
              </a:rPr>
              <a:t>Satellite-derived world trends in ammonia (2008 - 2018)</a:t>
            </a:r>
            <a:endParaRPr sz="2100" b="1" dirty="0">
              <a:solidFill>
                <a:srgbClr val="395B18"/>
              </a:solidFill>
              <a:latin typeface="Arial"/>
              <a:ea typeface="Arial"/>
              <a:cs typeface="Arial"/>
              <a:sym typeface="Arial"/>
            </a:endParaRPr>
          </a:p>
        </p:txBody>
      </p:sp>
      <p:grpSp>
        <p:nvGrpSpPr>
          <p:cNvPr id="8" name="Google Shape;1179;g1d4681cdca5_0_11">
            <a:extLst>
              <a:ext uri="{FF2B5EF4-FFF2-40B4-BE49-F238E27FC236}">
                <a16:creationId xmlns:a16="http://schemas.microsoft.com/office/drawing/2014/main" id="{850B8ED5-B902-BF9D-55B4-D4C24E2F0493}"/>
              </a:ext>
            </a:extLst>
          </p:cNvPr>
          <p:cNvGrpSpPr/>
          <p:nvPr/>
        </p:nvGrpSpPr>
        <p:grpSpPr>
          <a:xfrm>
            <a:off x="3186563" y="578730"/>
            <a:ext cx="2789667" cy="3546897"/>
            <a:chOff x="6036450" y="578027"/>
            <a:chExt cx="2789667" cy="3546897"/>
          </a:xfrm>
        </p:grpSpPr>
        <p:pic>
          <p:nvPicPr>
            <p:cNvPr id="9" name="Google Shape;1180;g1d4681cdca5_0_11">
              <a:extLst>
                <a:ext uri="{FF2B5EF4-FFF2-40B4-BE49-F238E27FC236}">
                  <a16:creationId xmlns:a16="http://schemas.microsoft.com/office/drawing/2014/main" id="{5016F2D3-40A1-DEB4-8137-093758FB3151}"/>
                </a:ext>
              </a:extLst>
            </p:cNvPr>
            <p:cNvPicPr preferRelativeResize="0"/>
            <p:nvPr/>
          </p:nvPicPr>
          <p:blipFill rotWithShape="1">
            <a:blip r:embed="rId3">
              <a:alphaModFix/>
            </a:blip>
            <a:srcRect b="17620"/>
            <a:stretch/>
          </p:blipFill>
          <p:spPr>
            <a:xfrm>
              <a:off x="6036450" y="675400"/>
              <a:ext cx="2664700" cy="3449525"/>
            </a:xfrm>
            <a:prstGeom prst="rect">
              <a:avLst/>
            </a:prstGeom>
            <a:noFill/>
            <a:ln>
              <a:noFill/>
            </a:ln>
          </p:spPr>
        </p:pic>
        <p:sp>
          <p:nvSpPr>
            <p:cNvPr id="10" name="Google Shape;1181;g1d4681cdca5_0_11">
              <a:extLst>
                <a:ext uri="{FF2B5EF4-FFF2-40B4-BE49-F238E27FC236}">
                  <a16:creationId xmlns:a16="http://schemas.microsoft.com/office/drawing/2014/main" id="{E14A8C8C-CC72-CF7B-191A-39EE21D4CE46}"/>
                </a:ext>
              </a:extLst>
            </p:cNvPr>
            <p:cNvSpPr txBox="1"/>
            <p:nvPr/>
          </p:nvSpPr>
          <p:spPr>
            <a:xfrm>
              <a:off x="6366117" y="578027"/>
              <a:ext cx="2460000" cy="169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100" b="1">
                  <a:latin typeface="Century Gothic"/>
                  <a:ea typeface="Century Gothic"/>
                  <a:cs typeface="Century Gothic"/>
                  <a:sym typeface="Century Gothic"/>
                </a:rPr>
                <a:t>Yearly time series relative to 2008</a:t>
              </a:r>
              <a:endParaRPr sz="1100" b="1">
                <a:latin typeface="Century Gothic"/>
                <a:ea typeface="Century Gothic"/>
                <a:cs typeface="Century Gothic"/>
                <a:sym typeface="Century Gothic"/>
              </a:endParaRPr>
            </a:p>
          </p:txBody>
        </p:sp>
      </p:grpSp>
      <p:grpSp>
        <p:nvGrpSpPr>
          <p:cNvPr id="11" name="Google Shape;1182;g1d4681cdca5_0_11">
            <a:extLst>
              <a:ext uri="{FF2B5EF4-FFF2-40B4-BE49-F238E27FC236}">
                <a16:creationId xmlns:a16="http://schemas.microsoft.com/office/drawing/2014/main" id="{0D599F72-2535-7287-94D7-3C04AE40592D}"/>
              </a:ext>
            </a:extLst>
          </p:cNvPr>
          <p:cNvGrpSpPr/>
          <p:nvPr/>
        </p:nvGrpSpPr>
        <p:grpSpPr>
          <a:xfrm>
            <a:off x="227168" y="394266"/>
            <a:ext cx="2838495" cy="4432148"/>
            <a:chOff x="227168" y="394266"/>
            <a:chExt cx="2838495" cy="4432148"/>
          </a:xfrm>
        </p:grpSpPr>
        <p:pic>
          <p:nvPicPr>
            <p:cNvPr id="12" name="Google Shape;1183;g1d4681cdca5_0_11">
              <a:extLst>
                <a:ext uri="{FF2B5EF4-FFF2-40B4-BE49-F238E27FC236}">
                  <a16:creationId xmlns:a16="http://schemas.microsoft.com/office/drawing/2014/main" id="{E4BDCD32-3190-6E77-A15C-D7995A9C05E4}"/>
                </a:ext>
              </a:extLst>
            </p:cNvPr>
            <p:cNvPicPr preferRelativeResize="0"/>
            <p:nvPr/>
          </p:nvPicPr>
          <p:blipFill>
            <a:blip r:embed="rId4">
              <a:alphaModFix/>
            </a:blip>
            <a:stretch>
              <a:fillRect/>
            </a:stretch>
          </p:blipFill>
          <p:spPr>
            <a:xfrm>
              <a:off x="227168" y="568675"/>
              <a:ext cx="2838495" cy="4257739"/>
            </a:xfrm>
            <a:prstGeom prst="rect">
              <a:avLst/>
            </a:prstGeom>
            <a:noFill/>
            <a:ln>
              <a:noFill/>
            </a:ln>
          </p:spPr>
        </p:pic>
        <p:sp>
          <p:nvSpPr>
            <p:cNvPr id="14" name="Google Shape;1185;g1d4681cdca5_0_11">
              <a:extLst>
                <a:ext uri="{FF2B5EF4-FFF2-40B4-BE49-F238E27FC236}">
                  <a16:creationId xmlns:a16="http://schemas.microsoft.com/office/drawing/2014/main" id="{C1280728-17C2-3D1B-AC91-13D8DB4A632C}"/>
                </a:ext>
              </a:extLst>
            </p:cNvPr>
            <p:cNvSpPr txBox="1"/>
            <p:nvPr/>
          </p:nvSpPr>
          <p:spPr>
            <a:xfrm>
              <a:off x="1221743" y="1625264"/>
              <a:ext cx="12996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000" b="1">
                  <a:latin typeface="Century Gothic"/>
                  <a:ea typeface="Century Gothic"/>
                  <a:cs typeface="Century Gothic"/>
                  <a:sym typeface="Century Gothic"/>
                </a:rPr>
                <a:t>0.5 x 0.5 deg grid</a:t>
              </a:r>
              <a:endParaRPr sz="1000" b="1">
                <a:latin typeface="Century Gothic"/>
                <a:ea typeface="Century Gothic"/>
                <a:cs typeface="Century Gothic"/>
                <a:sym typeface="Century Gothic"/>
              </a:endParaRPr>
            </a:p>
          </p:txBody>
        </p:sp>
        <p:sp>
          <p:nvSpPr>
            <p:cNvPr id="15" name="Google Shape;1186;g1d4681cdca5_0_11">
              <a:extLst>
                <a:ext uri="{FF2B5EF4-FFF2-40B4-BE49-F238E27FC236}">
                  <a16:creationId xmlns:a16="http://schemas.microsoft.com/office/drawing/2014/main" id="{4BCEC473-100B-608D-28A6-5B309C112286}"/>
                </a:ext>
              </a:extLst>
            </p:cNvPr>
            <p:cNvSpPr txBox="1"/>
            <p:nvPr/>
          </p:nvSpPr>
          <p:spPr>
            <a:xfrm>
              <a:off x="1221743" y="3045364"/>
              <a:ext cx="12996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000" b="1">
                  <a:latin typeface="Century Gothic"/>
                  <a:ea typeface="Century Gothic"/>
                  <a:cs typeface="Century Gothic"/>
                  <a:sym typeface="Century Gothic"/>
                </a:rPr>
                <a:t>national scale</a:t>
              </a:r>
              <a:endParaRPr sz="1000" b="1">
                <a:latin typeface="Century Gothic"/>
                <a:ea typeface="Century Gothic"/>
                <a:cs typeface="Century Gothic"/>
                <a:sym typeface="Century Gothic"/>
              </a:endParaRPr>
            </a:p>
          </p:txBody>
        </p:sp>
        <p:sp>
          <p:nvSpPr>
            <p:cNvPr id="16" name="Google Shape;1187;g1d4681cdca5_0_11">
              <a:extLst>
                <a:ext uri="{FF2B5EF4-FFF2-40B4-BE49-F238E27FC236}">
                  <a16:creationId xmlns:a16="http://schemas.microsoft.com/office/drawing/2014/main" id="{A2D2F051-391D-04A7-1A86-9BEE283F8DAF}"/>
                </a:ext>
              </a:extLst>
            </p:cNvPr>
            <p:cNvSpPr txBox="1"/>
            <p:nvPr/>
          </p:nvSpPr>
          <p:spPr>
            <a:xfrm>
              <a:off x="1221743" y="4465464"/>
              <a:ext cx="10125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000" b="1">
                  <a:latin typeface="Century Gothic"/>
                  <a:ea typeface="Century Gothic"/>
                  <a:cs typeface="Century Gothic"/>
                  <a:sym typeface="Century Gothic"/>
                </a:rPr>
                <a:t>regional %/10yr</a:t>
              </a:r>
              <a:endParaRPr sz="1000" b="1">
                <a:latin typeface="Century Gothic"/>
                <a:ea typeface="Century Gothic"/>
                <a:cs typeface="Century Gothic"/>
                <a:sym typeface="Century Gothic"/>
              </a:endParaRPr>
            </a:p>
          </p:txBody>
        </p:sp>
        <p:sp>
          <p:nvSpPr>
            <p:cNvPr id="17" name="Google Shape;1188;g1d4681cdca5_0_11">
              <a:extLst>
                <a:ext uri="{FF2B5EF4-FFF2-40B4-BE49-F238E27FC236}">
                  <a16:creationId xmlns:a16="http://schemas.microsoft.com/office/drawing/2014/main" id="{1A174526-3E34-78E8-ECF3-0F32A80A876B}"/>
                </a:ext>
              </a:extLst>
            </p:cNvPr>
            <p:cNvSpPr txBox="1"/>
            <p:nvPr/>
          </p:nvSpPr>
          <p:spPr>
            <a:xfrm>
              <a:off x="809588" y="394266"/>
              <a:ext cx="1535100" cy="18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200" b="1">
                  <a:latin typeface="Century Gothic"/>
                  <a:ea typeface="Century Gothic"/>
                  <a:cs typeface="Century Gothic"/>
                  <a:sym typeface="Century Gothic"/>
                </a:rPr>
                <a:t>Trends in Ammonia</a:t>
              </a:r>
              <a:endParaRPr sz="1200" b="1">
                <a:latin typeface="Century Gothic"/>
                <a:ea typeface="Century Gothic"/>
                <a:cs typeface="Century Gothic"/>
                <a:sym typeface="Century Gothic"/>
              </a:endParaRPr>
            </a:p>
          </p:txBody>
        </p:sp>
      </p:grpSp>
      <p:grpSp>
        <p:nvGrpSpPr>
          <p:cNvPr id="26" name="Group 25">
            <a:extLst>
              <a:ext uri="{FF2B5EF4-FFF2-40B4-BE49-F238E27FC236}">
                <a16:creationId xmlns:a16="http://schemas.microsoft.com/office/drawing/2014/main" id="{B044973B-1EF7-983E-7B04-FE9D378444D1}"/>
              </a:ext>
            </a:extLst>
          </p:cNvPr>
          <p:cNvGrpSpPr/>
          <p:nvPr/>
        </p:nvGrpSpPr>
        <p:grpSpPr>
          <a:xfrm>
            <a:off x="5676355" y="817433"/>
            <a:ext cx="3393903" cy="807831"/>
            <a:chOff x="5676355" y="817433"/>
            <a:chExt cx="3393903" cy="807831"/>
          </a:xfrm>
        </p:grpSpPr>
        <p:sp>
          <p:nvSpPr>
            <p:cNvPr id="19" name="Google Shape;1190;g1d4681cdca5_0_11">
              <a:extLst>
                <a:ext uri="{FF2B5EF4-FFF2-40B4-BE49-F238E27FC236}">
                  <a16:creationId xmlns:a16="http://schemas.microsoft.com/office/drawing/2014/main" id="{0E1B67B6-EB21-E826-E8C5-4E6B4741D9C4}"/>
                </a:ext>
              </a:extLst>
            </p:cNvPr>
            <p:cNvSpPr txBox="1"/>
            <p:nvPr/>
          </p:nvSpPr>
          <p:spPr>
            <a:xfrm>
              <a:off x="5934326" y="817433"/>
              <a:ext cx="3135932" cy="807831"/>
            </a:xfrm>
            <a:prstGeom prst="rect">
              <a:avLst/>
            </a:prstGeom>
            <a:noFill/>
            <a:ln>
              <a:noFill/>
            </a:ln>
          </p:spPr>
          <p:txBody>
            <a:bodyPr spcFirstLastPara="1" wrap="square" lIns="0" tIns="0" rIns="18275" bIns="0" anchor="t" anchorCtr="0">
              <a:noAutofit/>
            </a:bodyPr>
            <a:lstStyle/>
            <a:p>
              <a:pPr marL="268288" marR="0" lvl="0" indent="-180975" algn="l" rtl="0">
                <a:lnSpc>
                  <a:spcPct val="100000"/>
                </a:lnSpc>
                <a:spcBef>
                  <a:spcPts val="0"/>
                </a:spcBef>
                <a:spcAft>
                  <a:spcPts val="0"/>
                </a:spcAft>
                <a:buSzPts val="1400"/>
                <a:buChar char="●"/>
              </a:pPr>
              <a:r>
                <a:rPr lang="en-US" dirty="0"/>
                <a:t>General </a:t>
              </a:r>
              <a:r>
                <a:rPr lang="en-US" b="1" dirty="0"/>
                <a:t>increase in world NH</a:t>
              </a:r>
              <a:r>
                <a:rPr lang="en-US" b="1" baseline="-25000" dirty="0"/>
                <a:t>3</a:t>
              </a:r>
              <a:r>
                <a:rPr lang="en-US" b="1" dirty="0"/>
                <a:t> </a:t>
              </a:r>
              <a:r>
                <a:rPr lang="en-US" dirty="0"/>
                <a:t>concentrations</a:t>
              </a:r>
              <a:r>
                <a:rPr lang="en-US" b="1" dirty="0"/>
                <a:t> </a:t>
              </a:r>
              <a:r>
                <a:rPr lang="en-US" dirty="0"/>
                <a:t>shown in satellite observations since ~2013</a:t>
              </a:r>
            </a:p>
            <a:p>
              <a:pPr marL="268288" marR="0" lvl="0" indent="-180975" algn="l" rtl="0">
                <a:lnSpc>
                  <a:spcPct val="100000"/>
                </a:lnSpc>
                <a:spcBef>
                  <a:spcPts val="0"/>
                </a:spcBef>
                <a:spcAft>
                  <a:spcPts val="0"/>
                </a:spcAft>
                <a:buSzPts val="1400"/>
              </a:pPr>
              <a:endParaRPr dirty="0"/>
            </a:p>
            <a:p>
              <a:pPr marL="449263" marR="0" lvl="1" indent="-180975" algn="l" rtl="0">
                <a:lnSpc>
                  <a:spcPct val="100000"/>
                </a:lnSpc>
                <a:spcBef>
                  <a:spcPts val="0"/>
                </a:spcBef>
                <a:spcAft>
                  <a:spcPts val="0"/>
                </a:spcAft>
                <a:buSzPts val="1300"/>
                <a:buChar char="○"/>
              </a:pPr>
              <a:endParaRPr lang="en-US" sz="1200" dirty="0"/>
            </a:p>
          </p:txBody>
        </p:sp>
        <p:cxnSp>
          <p:nvCxnSpPr>
            <p:cNvPr id="21" name="Google Shape;1192;g1d4681cdca5_0_11">
              <a:extLst>
                <a:ext uri="{FF2B5EF4-FFF2-40B4-BE49-F238E27FC236}">
                  <a16:creationId xmlns:a16="http://schemas.microsoft.com/office/drawing/2014/main" id="{92D4A3DB-3D8A-3ADE-6327-FF6C4D254CB1}"/>
                </a:ext>
              </a:extLst>
            </p:cNvPr>
            <p:cNvCxnSpPr>
              <a:cxnSpLocks/>
            </p:cNvCxnSpPr>
            <p:nvPr/>
          </p:nvCxnSpPr>
          <p:spPr>
            <a:xfrm flipH="1">
              <a:off x="5676355" y="1130955"/>
              <a:ext cx="401455" cy="494309"/>
            </a:xfrm>
            <a:prstGeom prst="straightConnector1">
              <a:avLst/>
            </a:prstGeom>
            <a:noFill/>
            <a:ln w="19050" cap="flat" cmpd="sng">
              <a:solidFill>
                <a:schemeClr val="tx1">
                  <a:lumMod val="65000"/>
                  <a:lumOff val="35000"/>
                </a:schemeClr>
              </a:solidFill>
              <a:prstDash val="dash"/>
              <a:round/>
              <a:headEnd type="none" w="med" len="med"/>
              <a:tailEnd type="triangle" w="med" len="med"/>
            </a:ln>
          </p:spPr>
        </p:cxnSp>
      </p:grpSp>
      <p:sp>
        <p:nvSpPr>
          <p:cNvPr id="23" name="TextBox 22">
            <a:extLst>
              <a:ext uri="{FF2B5EF4-FFF2-40B4-BE49-F238E27FC236}">
                <a16:creationId xmlns:a16="http://schemas.microsoft.com/office/drawing/2014/main" id="{E60EA702-586A-EC27-03AE-827AFBF1C5FF}"/>
              </a:ext>
            </a:extLst>
          </p:cNvPr>
          <p:cNvSpPr txBox="1"/>
          <p:nvPr/>
        </p:nvSpPr>
        <p:spPr>
          <a:xfrm>
            <a:off x="3316421" y="4798792"/>
            <a:ext cx="5522779" cy="246221"/>
          </a:xfrm>
          <a:prstGeom prst="rect">
            <a:avLst/>
          </a:prstGeom>
          <a:noFill/>
        </p:spPr>
        <p:txBody>
          <a:bodyPr wrap="square" rtlCol="0">
            <a:spAutoFit/>
          </a:bodyPr>
          <a:lstStyle/>
          <a:p>
            <a:r>
              <a:rPr lang="en-CA" sz="1000" i="1" dirty="0">
                <a:solidFill>
                  <a:srgbClr val="00B050"/>
                </a:solidFill>
              </a:rPr>
              <a:t>Source: Van Damme et al. 2021, https://iopscience.iop.org/article/10.1088/1748-9326/abd5e0 </a:t>
            </a:r>
          </a:p>
        </p:txBody>
      </p:sp>
      <p:sp>
        <p:nvSpPr>
          <p:cNvPr id="25" name="TextBox 24">
            <a:extLst>
              <a:ext uri="{FF2B5EF4-FFF2-40B4-BE49-F238E27FC236}">
                <a16:creationId xmlns:a16="http://schemas.microsoft.com/office/drawing/2014/main" id="{A4CDE96D-4DE5-B5E4-EF46-932E269C1458}"/>
              </a:ext>
            </a:extLst>
          </p:cNvPr>
          <p:cNvSpPr txBox="1"/>
          <p:nvPr/>
        </p:nvSpPr>
        <p:spPr>
          <a:xfrm>
            <a:off x="548750" y="4808674"/>
            <a:ext cx="2147153" cy="338554"/>
          </a:xfrm>
          <a:prstGeom prst="rect">
            <a:avLst/>
          </a:prstGeom>
          <a:noFill/>
        </p:spPr>
        <p:txBody>
          <a:bodyPr wrap="square" rtlCol="0">
            <a:spAutoFit/>
          </a:bodyPr>
          <a:lstStyle/>
          <a:p>
            <a:r>
              <a:rPr lang="en-CA" sz="800" b="1" dirty="0"/>
              <a:t>Counties and regions with non-significant trends have been hatched</a:t>
            </a:r>
          </a:p>
        </p:txBody>
      </p:sp>
      <p:sp>
        <p:nvSpPr>
          <p:cNvPr id="29" name="Google Shape;920;p4">
            <a:extLst>
              <a:ext uri="{FF2B5EF4-FFF2-40B4-BE49-F238E27FC236}">
                <a16:creationId xmlns:a16="http://schemas.microsoft.com/office/drawing/2014/main" id="{D5E39C99-1CD7-5BA9-6CE1-C3F6AEEC92EF}"/>
              </a:ext>
            </a:extLst>
          </p:cNvPr>
          <p:cNvSpPr txBox="1"/>
          <p:nvPr/>
        </p:nvSpPr>
        <p:spPr>
          <a:xfrm>
            <a:off x="3186564" y="4310522"/>
            <a:ext cx="5883694" cy="291634"/>
          </a:xfrm>
          <a:prstGeom prst="rect">
            <a:avLst/>
          </a:prstGeom>
          <a:solidFill>
            <a:srgbClr val="C3EC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F0000"/>
              </a:buClr>
              <a:buSzPts val="1440"/>
              <a:buFont typeface="Arial"/>
              <a:buNone/>
            </a:pPr>
            <a:r>
              <a:rPr lang="en-US" sz="1200" b="1" i="0" u="none" strike="noStrike" cap="none" dirty="0">
                <a:solidFill>
                  <a:schemeClr val="dk1"/>
                </a:solidFill>
                <a:latin typeface="Arial"/>
                <a:ea typeface="Arial"/>
                <a:cs typeface="Arial"/>
                <a:sym typeface="Arial"/>
              </a:rPr>
              <a:t>Ammonia is the only main CAC pollutant that is currently increasing globally</a:t>
            </a:r>
            <a:endParaRPr sz="1200" b="0" i="0" u="none" strike="noStrike" cap="none" dirty="0">
              <a:solidFill>
                <a:srgbClr val="000000"/>
              </a:solidFill>
              <a:latin typeface="Arial"/>
              <a:ea typeface="Arial"/>
              <a:cs typeface="Arial"/>
              <a:sym typeface="Arial"/>
            </a:endParaRPr>
          </a:p>
        </p:txBody>
      </p:sp>
      <p:sp>
        <p:nvSpPr>
          <p:cNvPr id="7" name="TextBox 6">
            <a:extLst>
              <a:ext uri="{FF2B5EF4-FFF2-40B4-BE49-F238E27FC236}">
                <a16:creationId xmlns:a16="http://schemas.microsoft.com/office/drawing/2014/main" id="{A389CEDB-428A-45F7-C793-957DA18502D8}"/>
              </a:ext>
            </a:extLst>
          </p:cNvPr>
          <p:cNvSpPr txBox="1"/>
          <p:nvPr/>
        </p:nvSpPr>
        <p:spPr>
          <a:xfrm>
            <a:off x="5989435" y="3160256"/>
            <a:ext cx="2927397" cy="1087477"/>
          </a:xfrm>
          <a:prstGeom prst="rect">
            <a:avLst/>
          </a:prstGeom>
          <a:noFill/>
        </p:spPr>
        <p:txBody>
          <a:bodyPr wrap="square" rtlCol="0">
            <a:spAutoFit/>
          </a:bodyPr>
          <a:lstStyle/>
          <a:p>
            <a:r>
              <a:rPr lang="en-US" sz="1200" dirty="0"/>
              <a:t>Increasing trends driven by </a:t>
            </a:r>
            <a:r>
              <a:rPr lang="en-US" sz="1200" b="1" dirty="0"/>
              <a:t>increasing demands on food production </a:t>
            </a:r>
            <a:r>
              <a:rPr lang="en-US" sz="1200" dirty="0"/>
              <a:t>to feed an increasing world population</a:t>
            </a:r>
          </a:p>
          <a:p>
            <a:pPr marL="171450" indent="-171450">
              <a:spcBef>
                <a:spcPts val="440"/>
              </a:spcBef>
              <a:buFont typeface="Arial" panose="020B0604020202020204" pitchFamily="34" charset="0"/>
              <a:buChar char="•"/>
            </a:pPr>
            <a:r>
              <a:rPr lang="en-US" sz="1100" dirty="0"/>
              <a:t>More livestock production</a:t>
            </a:r>
          </a:p>
          <a:p>
            <a:pPr marL="171450" indent="-171450">
              <a:spcBef>
                <a:spcPts val="440"/>
              </a:spcBef>
              <a:buFont typeface="Arial" panose="020B0604020202020204" pitchFamily="34" charset="0"/>
              <a:buChar char="•"/>
            </a:pPr>
            <a:r>
              <a:rPr lang="en-US" sz="1100" dirty="0"/>
              <a:t>Greater use of fertilizer for crops</a:t>
            </a:r>
          </a:p>
        </p:txBody>
      </p:sp>
      <p:grpSp>
        <p:nvGrpSpPr>
          <p:cNvPr id="41" name="Group 40">
            <a:extLst>
              <a:ext uri="{FF2B5EF4-FFF2-40B4-BE49-F238E27FC236}">
                <a16:creationId xmlns:a16="http://schemas.microsoft.com/office/drawing/2014/main" id="{5C11AE99-22EA-6820-FB04-84FA9A22E598}"/>
              </a:ext>
            </a:extLst>
          </p:cNvPr>
          <p:cNvGrpSpPr/>
          <p:nvPr/>
        </p:nvGrpSpPr>
        <p:grpSpPr>
          <a:xfrm>
            <a:off x="4781551" y="944566"/>
            <a:ext cx="4288707" cy="2277529"/>
            <a:chOff x="4781551" y="944566"/>
            <a:chExt cx="4288707" cy="2277529"/>
          </a:xfrm>
        </p:grpSpPr>
        <p:grpSp>
          <p:nvGrpSpPr>
            <p:cNvPr id="32" name="Group 31">
              <a:extLst>
                <a:ext uri="{FF2B5EF4-FFF2-40B4-BE49-F238E27FC236}">
                  <a16:creationId xmlns:a16="http://schemas.microsoft.com/office/drawing/2014/main" id="{2C44288D-A2F0-4E43-78F4-051773866350}"/>
                </a:ext>
              </a:extLst>
            </p:cNvPr>
            <p:cNvGrpSpPr/>
            <p:nvPr/>
          </p:nvGrpSpPr>
          <p:grpSpPr>
            <a:xfrm>
              <a:off x="5187422" y="1694767"/>
              <a:ext cx="3882836" cy="1527328"/>
              <a:chOff x="5187422" y="1694767"/>
              <a:chExt cx="3882836" cy="1527328"/>
            </a:xfrm>
          </p:grpSpPr>
          <p:cxnSp>
            <p:nvCxnSpPr>
              <p:cNvPr id="20" name="Google Shape;1191;g1d4681cdca5_0_11">
                <a:extLst>
                  <a:ext uri="{FF2B5EF4-FFF2-40B4-BE49-F238E27FC236}">
                    <a16:creationId xmlns:a16="http://schemas.microsoft.com/office/drawing/2014/main" id="{77A548A6-B7D7-8D75-2F73-BAA68D036EEA}"/>
                  </a:ext>
                </a:extLst>
              </p:cNvPr>
              <p:cNvCxnSpPr>
                <a:cxnSpLocks/>
              </p:cNvCxnSpPr>
              <p:nvPr/>
            </p:nvCxnSpPr>
            <p:spPr>
              <a:xfrm flipH="1">
                <a:off x="5562600" y="2819400"/>
                <a:ext cx="565811" cy="402695"/>
              </a:xfrm>
              <a:prstGeom prst="straightConnector1">
                <a:avLst/>
              </a:prstGeom>
              <a:noFill/>
              <a:ln w="19050" cap="flat" cmpd="sng">
                <a:solidFill>
                  <a:schemeClr val="tx1">
                    <a:lumMod val="65000"/>
                    <a:lumOff val="35000"/>
                  </a:schemeClr>
                </a:solidFill>
                <a:prstDash val="dash"/>
                <a:round/>
                <a:headEnd type="none" w="med" len="med"/>
                <a:tailEnd type="triangle" w="med" len="med"/>
              </a:ln>
            </p:spPr>
          </p:cxnSp>
          <p:cxnSp>
            <p:nvCxnSpPr>
              <p:cNvPr id="22" name="Google Shape;1193;g1d4681cdca5_0_11">
                <a:extLst>
                  <a:ext uri="{FF2B5EF4-FFF2-40B4-BE49-F238E27FC236}">
                    <a16:creationId xmlns:a16="http://schemas.microsoft.com/office/drawing/2014/main" id="{B147F7AD-EF5C-0E50-6FE2-98009F182AED}"/>
                  </a:ext>
                </a:extLst>
              </p:cNvPr>
              <p:cNvCxnSpPr>
                <a:cxnSpLocks/>
                <a:endCxn id="34" idx="4"/>
              </p:cNvCxnSpPr>
              <p:nvPr/>
            </p:nvCxnSpPr>
            <p:spPr>
              <a:xfrm flipH="1" flipV="1">
                <a:off x="5187422" y="1795737"/>
                <a:ext cx="940989" cy="368894"/>
              </a:xfrm>
              <a:prstGeom prst="straightConnector1">
                <a:avLst/>
              </a:prstGeom>
              <a:noFill/>
              <a:ln w="19050" cap="flat" cmpd="sng">
                <a:solidFill>
                  <a:schemeClr val="tx1">
                    <a:lumMod val="65000"/>
                    <a:lumOff val="35000"/>
                  </a:schemeClr>
                </a:solidFill>
                <a:prstDash val="dash"/>
                <a:round/>
                <a:headEnd type="none" w="med" len="med"/>
                <a:tailEnd type="triangle" w="med" len="med"/>
              </a:ln>
            </p:spPr>
          </p:cxnSp>
          <p:sp>
            <p:nvSpPr>
              <p:cNvPr id="24" name="Google Shape;1190;g1d4681cdca5_0_11">
                <a:extLst>
                  <a:ext uri="{FF2B5EF4-FFF2-40B4-BE49-F238E27FC236}">
                    <a16:creationId xmlns:a16="http://schemas.microsoft.com/office/drawing/2014/main" id="{AF781141-9F15-0C47-D900-3DAF21C2905C}"/>
                  </a:ext>
                </a:extLst>
              </p:cNvPr>
              <p:cNvSpPr txBox="1"/>
              <p:nvPr/>
            </p:nvSpPr>
            <p:spPr>
              <a:xfrm>
                <a:off x="5934326" y="1694767"/>
                <a:ext cx="3135932" cy="1527328"/>
              </a:xfrm>
              <a:prstGeom prst="rect">
                <a:avLst/>
              </a:prstGeom>
              <a:noFill/>
              <a:ln>
                <a:noFill/>
              </a:ln>
            </p:spPr>
            <p:txBody>
              <a:bodyPr spcFirstLastPara="1" wrap="square" lIns="0" tIns="0" rIns="18275" bIns="0" anchor="t" anchorCtr="0">
                <a:noAutofit/>
              </a:bodyPr>
              <a:lstStyle/>
              <a:p>
                <a:pPr marL="268288" marR="0" lvl="0" indent="-180975" algn="l" rtl="0">
                  <a:lnSpc>
                    <a:spcPct val="100000"/>
                  </a:lnSpc>
                  <a:spcBef>
                    <a:spcPts val="0"/>
                  </a:spcBef>
                  <a:spcAft>
                    <a:spcPts val="0"/>
                  </a:spcAft>
                  <a:buSzPts val="1400"/>
                  <a:buChar char="●"/>
                </a:pPr>
                <a:r>
                  <a:rPr lang="en-US" b="1" dirty="0"/>
                  <a:t>Regional differences</a:t>
                </a:r>
                <a:r>
                  <a:rPr lang="en-US" dirty="0"/>
                  <a:t>:</a:t>
                </a:r>
              </a:p>
              <a:p>
                <a:pPr marL="87313" marR="0" lvl="0" algn="l" rtl="0">
                  <a:lnSpc>
                    <a:spcPct val="100000"/>
                  </a:lnSpc>
                  <a:spcBef>
                    <a:spcPts val="0"/>
                  </a:spcBef>
                  <a:spcAft>
                    <a:spcPts val="0"/>
                  </a:spcAft>
                  <a:buSzPts val="1400"/>
                </a:pPr>
                <a:endParaRPr dirty="0"/>
              </a:p>
              <a:p>
                <a:pPr marL="449263" marR="0" lvl="1" indent="-180975" algn="l" rtl="0">
                  <a:lnSpc>
                    <a:spcPct val="100000"/>
                  </a:lnSpc>
                  <a:spcBef>
                    <a:spcPts val="0"/>
                  </a:spcBef>
                  <a:spcAft>
                    <a:spcPts val="0"/>
                  </a:spcAft>
                  <a:buSzPts val="1300"/>
                  <a:buChar char="○"/>
                </a:pPr>
                <a:r>
                  <a:rPr lang="en-US" sz="1200" dirty="0"/>
                  <a:t>Increases in North America(2.5%/</a:t>
                </a:r>
                <a:r>
                  <a:rPr lang="en-US" sz="1200" dirty="0" err="1"/>
                  <a:t>yr</a:t>
                </a:r>
                <a:r>
                  <a:rPr lang="en-US" sz="1200" dirty="0"/>
                  <a:t>), EU-28(2.0%/</a:t>
                </a:r>
                <a:r>
                  <a:rPr lang="en-US" sz="1200" dirty="0" err="1"/>
                  <a:t>yr</a:t>
                </a:r>
                <a:r>
                  <a:rPr lang="en-US" sz="1200" dirty="0"/>
                  <a:t>), China(7.5%/</a:t>
                </a:r>
                <a:r>
                  <a:rPr lang="en-US" sz="1200" dirty="0" err="1"/>
                  <a:t>yr</a:t>
                </a:r>
                <a:r>
                  <a:rPr lang="en-US" sz="1200" dirty="0"/>
                  <a:t>), etc.</a:t>
                </a:r>
              </a:p>
              <a:p>
                <a:pPr marL="449263" marR="0" lvl="1" indent="-180975" algn="l" rtl="0">
                  <a:lnSpc>
                    <a:spcPct val="100000"/>
                  </a:lnSpc>
                  <a:spcBef>
                    <a:spcPts val="0"/>
                  </a:spcBef>
                  <a:spcAft>
                    <a:spcPts val="0"/>
                  </a:spcAft>
                  <a:buSzPts val="1300"/>
                  <a:buChar char="○"/>
                </a:pPr>
                <a:endParaRPr sz="1200" dirty="0"/>
              </a:p>
              <a:p>
                <a:pPr marL="449263" marR="0" lvl="1" indent="-180975" algn="l" rtl="0">
                  <a:lnSpc>
                    <a:spcPct val="100000"/>
                  </a:lnSpc>
                  <a:spcBef>
                    <a:spcPts val="0"/>
                  </a:spcBef>
                  <a:spcAft>
                    <a:spcPts val="0"/>
                  </a:spcAft>
                  <a:buSzPts val="1300"/>
                  <a:buChar char="○"/>
                </a:pPr>
                <a:r>
                  <a:rPr lang="en-US" sz="1200" dirty="0"/>
                  <a:t>Decreases in Russia(-3%/</a:t>
                </a:r>
                <a:r>
                  <a:rPr lang="en-US" sz="1200" dirty="0" err="1"/>
                  <a:t>yr</a:t>
                </a:r>
                <a:r>
                  <a:rPr lang="en-US" sz="1200" dirty="0"/>
                  <a:t>), Australia(-4%/</a:t>
                </a:r>
                <a:r>
                  <a:rPr lang="en-US" sz="1200" dirty="0" err="1"/>
                  <a:t>yr</a:t>
                </a:r>
                <a:r>
                  <a:rPr lang="en-US" sz="1200" dirty="0"/>
                  <a:t>), etc.</a:t>
                </a:r>
              </a:p>
              <a:p>
                <a:pPr marL="449263" marR="0" lvl="1" indent="-180975" algn="l" rtl="0">
                  <a:lnSpc>
                    <a:spcPct val="100000"/>
                  </a:lnSpc>
                  <a:spcBef>
                    <a:spcPts val="0"/>
                  </a:spcBef>
                  <a:spcAft>
                    <a:spcPts val="0"/>
                  </a:spcAft>
                  <a:buSzPts val="1300"/>
                  <a:buChar char="○"/>
                </a:pPr>
                <a:endParaRPr lang="en-US" sz="1200" dirty="0"/>
              </a:p>
            </p:txBody>
          </p:sp>
        </p:grpSp>
        <p:sp>
          <p:nvSpPr>
            <p:cNvPr id="34" name="Oval 33">
              <a:extLst>
                <a:ext uri="{FF2B5EF4-FFF2-40B4-BE49-F238E27FC236}">
                  <a16:creationId xmlns:a16="http://schemas.microsoft.com/office/drawing/2014/main" id="{D54A2112-3025-429E-19ED-11E23A9D1D87}"/>
                </a:ext>
              </a:extLst>
            </p:cNvPr>
            <p:cNvSpPr/>
            <p:nvPr/>
          </p:nvSpPr>
          <p:spPr>
            <a:xfrm>
              <a:off x="4781551" y="944566"/>
              <a:ext cx="811742" cy="851171"/>
            </a:xfrm>
            <a:prstGeom prst="ellipse">
              <a:avLst/>
            </a:prstGeom>
            <a:noFill/>
            <a:ln>
              <a:solidFill>
                <a:schemeClr val="tx1">
                  <a:lumMod val="50000"/>
                  <a:lumOff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12116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0B906-76D4-0540-B496-07F583847280}"/>
              </a:ext>
            </a:extLst>
          </p:cNvPr>
          <p:cNvSpPr>
            <a:spLocks noGrp="1"/>
          </p:cNvSpPr>
          <p:nvPr>
            <p:ph type="title"/>
          </p:nvPr>
        </p:nvSpPr>
        <p:spPr>
          <a:xfrm>
            <a:off x="304641" y="102393"/>
            <a:ext cx="8534559" cy="323549"/>
          </a:xfrm>
        </p:spPr>
        <p:txBody>
          <a:bodyPr>
            <a:normAutofit fontScale="90000"/>
          </a:bodyPr>
          <a:lstStyle/>
          <a:p>
            <a:pPr algn="ctr"/>
            <a:r>
              <a:rPr lang="en-CA" dirty="0"/>
              <a:t>Motivation to Study Air Pollution</a:t>
            </a:r>
          </a:p>
        </p:txBody>
      </p:sp>
      <p:sp>
        <p:nvSpPr>
          <p:cNvPr id="3" name="Text Placeholder 2">
            <a:extLst>
              <a:ext uri="{FF2B5EF4-FFF2-40B4-BE49-F238E27FC236}">
                <a16:creationId xmlns:a16="http://schemas.microsoft.com/office/drawing/2014/main" id="{7647CD5B-5223-C81C-D36D-3DA9FA1ED0C8}"/>
              </a:ext>
            </a:extLst>
          </p:cNvPr>
          <p:cNvSpPr>
            <a:spLocks noGrp="1"/>
          </p:cNvSpPr>
          <p:nvPr>
            <p:ph type="body" idx="1"/>
          </p:nvPr>
        </p:nvSpPr>
        <p:spPr>
          <a:xfrm>
            <a:off x="-27955" y="425943"/>
            <a:ext cx="5638054" cy="3647932"/>
          </a:xfrm>
        </p:spPr>
        <p:txBody>
          <a:bodyPr/>
          <a:lstStyle/>
          <a:p>
            <a:r>
              <a:rPr lang="en-CA" sz="1400" dirty="0"/>
              <a:t>Poor air quality is major </a:t>
            </a:r>
            <a:r>
              <a:rPr lang="en-CA" sz="1400" b="1" dirty="0"/>
              <a:t>environmental risk factor </a:t>
            </a:r>
            <a:r>
              <a:rPr lang="en-CA" sz="1400" dirty="0"/>
              <a:t>for</a:t>
            </a:r>
            <a:r>
              <a:rPr lang="en-CA" sz="1400" b="1" dirty="0"/>
              <a:t> premature death globally</a:t>
            </a:r>
          </a:p>
          <a:p>
            <a:pPr lvl="1"/>
            <a:r>
              <a:rPr lang="en-CA" sz="1300" dirty="0">
                <a:hlinkClick r:id="rId2"/>
              </a:rPr>
              <a:t>World Health Organization</a:t>
            </a:r>
            <a:r>
              <a:rPr lang="en-CA" sz="1300" dirty="0"/>
              <a:t> estimates ~</a:t>
            </a:r>
            <a:r>
              <a:rPr lang="en-CA" sz="1300" b="1" dirty="0"/>
              <a:t>7 million premature death per year </a:t>
            </a:r>
            <a:endParaRPr lang="en-CA" sz="1300" dirty="0"/>
          </a:p>
          <a:p>
            <a:pPr lvl="2"/>
            <a:r>
              <a:rPr lang="en-CA" sz="1200" b="1" dirty="0"/>
              <a:t>Ambient (outdoor) air 4.2 million per year </a:t>
            </a:r>
            <a:r>
              <a:rPr lang="en-CA" sz="1200" dirty="0"/>
              <a:t>in 2019</a:t>
            </a:r>
          </a:p>
          <a:p>
            <a:pPr lvl="2"/>
            <a:r>
              <a:rPr lang="en-CA" sz="1200" dirty="0"/>
              <a:t>Greatest burden in </a:t>
            </a:r>
            <a:r>
              <a:rPr lang="en-CA" sz="1200" b="1" dirty="0"/>
              <a:t>China </a:t>
            </a:r>
            <a:r>
              <a:rPr lang="en-CA" sz="1200" dirty="0"/>
              <a:t>and</a:t>
            </a:r>
            <a:r>
              <a:rPr lang="en-CA" sz="1200" b="1" dirty="0"/>
              <a:t> India </a:t>
            </a:r>
            <a:endParaRPr lang="en-CA" sz="200" dirty="0"/>
          </a:p>
          <a:p>
            <a:pPr marL="76200" indent="0">
              <a:buNone/>
            </a:pPr>
            <a:endParaRPr lang="en-CA" sz="800" dirty="0"/>
          </a:p>
          <a:p>
            <a:r>
              <a:rPr lang="en-CA" sz="1400" dirty="0"/>
              <a:t>Air pollution can have </a:t>
            </a:r>
            <a:r>
              <a:rPr lang="en-CA" sz="1400" b="1" dirty="0"/>
              <a:t>negative economic impacts</a:t>
            </a:r>
          </a:p>
          <a:p>
            <a:pPr lvl="1"/>
            <a:r>
              <a:rPr lang="en-US" sz="1300" dirty="0"/>
              <a:t>Most cost damages are </a:t>
            </a:r>
            <a:r>
              <a:rPr lang="en-US" sz="1300" b="1" dirty="0"/>
              <a:t>due to human health impacts</a:t>
            </a:r>
            <a:r>
              <a:rPr lang="en-US" sz="1300" dirty="0"/>
              <a:t>:</a:t>
            </a:r>
          </a:p>
          <a:p>
            <a:pPr lvl="2"/>
            <a:r>
              <a:rPr lang="en-US" sz="1100" dirty="0"/>
              <a:t>Example: </a:t>
            </a:r>
            <a:r>
              <a:rPr lang="en-US" sz="1100" b="1" dirty="0"/>
              <a:t>Air pollution </a:t>
            </a:r>
            <a:r>
              <a:rPr lang="en-US" sz="1100" dirty="0"/>
              <a:t>cost the </a:t>
            </a:r>
            <a:r>
              <a:rPr lang="en-US" sz="1100" b="1" dirty="0"/>
              <a:t>US an estimated ~100 billion in annual damages </a:t>
            </a:r>
            <a:r>
              <a:rPr lang="en-US" sz="1100" dirty="0"/>
              <a:t>in 2002 (mainly illness) (</a:t>
            </a:r>
            <a:r>
              <a:rPr lang="en-US" sz="1100" dirty="0">
                <a:hlinkClick r:id="rId3"/>
              </a:rPr>
              <a:t>Muller and Mendelsohn 2007</a:t>
            </a:r>
            <a:r>
              <a:rPr lang="en-US" sz="1100" dirty="0"/>
              <a:t>)</a:t>
            </a:r>
          </a:p>
          <a:p>
            <a:pPr lvl="1"/>
            <a:r>
              <a:rPr lang="en-CA" sz="1300" dirty="0"/>
              <a:t>Others costs like </a:t>
            </a:r>
            <a:r>
              <a:rPr lang="en-CA" sz="1300" b="1" dirty="0"/>
              <a:t>reduced agriculture yields</a:t>
            </a:r>
            <a:endParaRPr lang="en-US" sz="200" dirty="0"/>
          </a:p>
          <a:p>
            <a:pPr marL="76200" indent="0">
              <a:buNone/>
            </a:pPr>
            <a:endParaRPr lang="en-US" sz="800" dirty="0"/>
          </a:p>
          <a:p>
            <a:r>
              <a:rPr lang="en-US" sz="1400" dirty="0"/>
              <a:t>Most outdoor air pollution sources are </a:t>
            </a:r>
            <a:r>
              <a:rPr lang="en-US" sz="1400" b="1" dirty="0"/>
              <a:t>well beyond the control of individuals</a:t>
            </a:r>
            <a:r>
              <a:rPr lang="en-US" sz="1400" dirty="0"/>
              <a:t>, thus </a:t>
            </a:r>
            <a:r>
              <a:rPr lang="en-US" sz="1400" b="1" dirty="0"/>
              <a:t>requires action by local, regional </a:t>
            </a:r>
            <a:r>
              <a:rPr lang="en-US" sz="1400" dirty="0"/>
              <a:t>and</a:t>
            </a:r>
            <a:r>
              <a:rPr lang="en-US" sz="1400" b="1" dirty="0"/>
              <a:t> national level policy makers</a:t>
            </a:r>
          </a:p>
        </p:txBody>
      </p:sp>
      <p:sp>
        <p:nvSpPr>
          <p:cNvPr id="4" name="Slide Number Placeholder 3">
            <a:extLst>
              <a:ext uri="{FF2B5EF4-FFF2-40B4-BE49-F238E27FC236}">
                <a16:creationId xmlns:a16="http://schemas.microsoft.com/office/drawing/2014/main" id="{A2BF7DC9-D1B8-0710-0540-23428C2CE92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a:t>
            </a:fld>
            <a:endParaRPr lang="en-US"/>
          </a:p>
        </p:txBody>
      </p:sp>
      <p:sp>
        <p:nvSpPr>
          <p:cNvPr id="5" name="TextBox 4">
            <a:extLst>
              <a:ext uri="{FF2B5EF4-FFF2-40B4-BE49-F238E27FC236}">
                <a16:creationId xmlns:a16="http://schemas.microsoft.com/office/drawing/2014/main" id="{ABF2719F-F4E4-FB59-39D9-88B891ECEA8A}"/>
              </a:ext>
            </a:extLst>
          </p:cNvPr>
          <p:cNvSpPr txBox="1"/>
          <p:nvPr/>
        </p:nvSpPr>
        <p:spPr>
          <a:xfrm>
            <a:off x="540327" y="4750686"/>
            <a:ext cx="8530143" cy="400110"/>
          </a:xfrm>
          <a:prstGeom prst="rect">
            <a:avLst/>
          </a:prstGeom>
          <a:solidFill>
            <a:schemeClr val="bg1"/>
          </a:solidFill>
        </p:spPr>
        <p:txBody>
          <a:bodyPr wrap="square" rtlCol="0">
            <a:spAutoFit/>
          </a:bodyPr>
          <a:lstStyle/>
          <a:p>
            <a:r>
              <a:rPr lang="en-CA" sz="1000" i="1" dirty="0">
                <a:solidFill>
                  <a:srgbClr val="00B050"/>
                </a:solidFill>
              </a:rPr>
              <a:t>Sources: </a:t>
            </a:r>
            <a:r>
              <a:rPr lang="en-CA" sz="1000" i="1" dirty="0">
                <a:solidFill>
                  <a:srgbClr val="00B050"/>
                </a:solidFill>
                <a:hlinkClick r:id="rId4">
                  <a:extLst>
                    <a:ext uri="{A12FA001-AC4F-418D-AE19-62706E023703}">
                      <ahyp:hlinkClr xmlns:ahyp="http://schemas.microsoft.com/office/drawing/2018/hyperlinkcolor" val="tx"/>
                    </a:ext>
                  </a:extLst>
                </a:hlinkClick>
              </a:rPr>
              <a:t>https://www.who.int/multi-media/details/air-pollution-silent-killer</a:t>
            </a:r>
            <a:r>
              <a:rPr lang="en-CA" sz="1000" i="1" dirty="0">
                <a:solidFill>
                  <a:srgbClr val="00B050"/>
                </a:solidFill>
              </a:rPr>
              <a:t>; https://www.who.int/news-room/fact-sheets/detail/ambient-(outdoor)-air-quality-and-health; </a:t>
            </a:r>
            <a:r>
              <a:rPr lang="en-CA" sz="1000" i="1" dirty="0">
                <a:solidFill>
                  <a:srgbClr val="00B050"/>
                </a:solidFill>
                <a:hlinkClick r:id="rId5">
                  <a:extLst>
                    <a:ext uri="{A12FA001-AC4F-418D-AE19-62706E023703}">
                      <ahyp:hlinkClr xmlns:ahyp="http://schemas.microsoft.com/office/drawing/2018/hyperlinkcolor" val="tx"/>
                    </a:ext>
                  </a:extLst>
                </a:hlinkClick>
              </a:rPr>
              <a:t>https://www.sciencedirect.com/science/article/abs/pii/S0095069607000095</a:t>
            </a:r>
            <a:r>
              <a:rPr lang="en-CA" sz="1000" i="1" dirty="0">
                <a:solidFill>
                  <a:srgbClr val="00B050"/>
                </a:solidFill>
              </a:rPr>
              <a:t>; https://www.nature.com/articles/s41467-018-06885-9</a:t>
            </a:r>
          </a:p>
        </p:txBody>
      </p:sp>
      <p:pic>
        <p:nvPicPr>
          <p:cNvPr id="10" name="Picture 9">
            <a:extLst>
              <a:ext uri="{FF2B5EF4-FFF2-40B4-BE49-F238E27FC236}">
                <a16:creationId xmlns:a16="http://schemas.microsoft.com/office/drawing/2014/main" id="{37F41F08-ED28-F0F2-3B60-23292A00A098}"/>
              </a:ext>
            </a:extLst>
          </p:cNvPr>
          <p:cNvPicPr>
            <a:picLocks noChangeAspect="1"/>
          </p:cNvPicPr>
          <p:nvPr/>
        </p:nvPicPr>
        <p:blipFill>
          <a:blip r:embed="rId6"/>
          <a:stretch>
            <a:fillRect/>
          </a:stretch>
        </p:blipFill>
        <p:spPr>
          <a:xfrm>
            <a:off x="5610099" y="541684"/>
            <a:ext cx="3460371" cy="3647931"/>
          </a:xfrm>
          <a:prstGeom prst="rect">
            <a:avLst/>
          </a:prstGeom>
        </p:spPr>
      </p:pic>
      <p:sp>
        <p:nvSpPr>
          <p:cNvPr id="12" name="TextBox 11">
            <a:extLst>
              <a:ext uri="{FF2B5EF4-FFF2-40B4-BE49-F238E27FC236}">
                <a16:creationId xmlns:a16="http://schemas.microsoft.com/office/drawing/2014/main" id="{649A4F95-2FC8-B890-36B8-516505B56670}"/>
              </a:ext>
            </a:extLst>
          </p:cNvPr>
          <p:cNvSpPr txBox="1"/>
          <p:nvPr/>
        </p:nvSpPr>
        <p:spPr>
          <a:xfrm>
            <a:off x="6146169" y="4003071"/>
            <a:ext cx="2924301" cy="261610"/>
          </a:xfrm>
          <a:prstGeom prst="rect">
            <a:avLst/>
          </a:prstGeom>
          <a:noFill/>
        </p:spPr>
        <p:txBody>
          <a:bodyPr wrap="square">
            <a:spAutoFit/>
          </a:bodyPr>
          <a:lstStyle/>
          <a:p>
            <a:r>
              <a:rPr lang="en-CA" sz="1100" dirty="0">
                <a:hlinkClick r:id="rId4"/>
              </a:rPr>
              <a:t>Air Pollution silent killer (who.int)</a:t>
            </a:r>
            <a:endParaRPr lang="en-CA" sz="1100" dirty="0"/>
          </a:p>
        </p:txBody>
      </p:sp>
      <p:sp>
        <p:nvSpPr>
          <p:cNvPr id="6" name="Text Placeholder 2">
            <a:extLst>
              <a:ext uri="{FF2B5EF4-FFF2-40B4-BE49-F238E27FC236}">
                <a16:creationId xmlns:a16="http://schemas.microsoft.com/office/drawing/2014/main" id="{479CBC19-0F3E-E089-6854-62FA0E7288B3}"/>
              </a:ext>
            </a:extLst>
          </p:cNvPr>
          <p:cNvSpPr txBox="1">
            <a:spLocks/>
          </p:cNvSpPr>
          <p:nvPr/>
        </p:nvSpPr>
        <p:spPr>
          <a:xfrm>
            <a:off x="653393" y="4264681"/>
            <a:ext cx="7398117" cy="376316"/>
          </a:xfrm>
          <a:prstGeom prst="rect">
            <a:avLst/>
          </a:prstGeom>
          <a:solidFill>
            <a:schemeClr val="accent1">
              <a:lumMod val="20000"/>
              <a:lumOff val="80000"/>
            </a:schemeClr>
          </a:solidFill>
          <a:ln>
            <a:noFill/>
          </a:ln>
        </p:spPr>
        <p:txBody>
          <a:bodyPr spcFirstLastPara="1" wrap="square" lIns="91425" tIns="36000" rIns="91425" bIns="457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buSzPct val="100000"/>
              <a:buNone/>
            </a:pPr>
            <a:r>
              <a:rPr lang="en-US" sz="1400" b="1" dirty="0">
                <a:solidFill>
                  <a:schemeClr val="dk1"/>
                </a:solidFill>
                <a:latin typeface="+mn-lt"/>
                <a:cs typeface="Calibri"/>
                <a:sym typeface="Calibri"/>
              </a:rPr>
              <a:t>Air pollution has adverse health, environment, and economic impacts globally</a:t>
            </a:r>
            <a:endParaRPr lang="en-US" sz="1400" dirty="0">
              <a:solidFill>
                <a:schemeClr val="dk1"/>
              </a:solidFill>
              <a:latin typeface="+mn-lt"/>
              <a:cs typeface="Calibri"/>
              <a:sym typeface="Calibri"/>
            </a:endParaRPr>
          </a:p>
          <a:p>
            <a:pPr marL="1588" indent="-96838">
              <a:buSzPct val="100000"/>
            </a:pPr>
            <a:endParaRPr lang="en-US" sz="1200" dirty="0">
              <a:solidFill>
                <a:schemeClr val="dk1"/>
              </a:solidFill>
              <a:latin typeface="+mn-lt"/>
              <a:cs typeface="Calibri"/>
              <a:sym typeface="Calibri"/>
            </a:endParaRPr>
          </a:p>
          <a:p>
            <a:pPr marL="0" indent="0">
              <a:buSzPct val="100000"/>
              <a:buNone/>
            </a:pPr>
            <a:endParaRPr lang="en-US" sz="1000" dirty="0">
              <a:solidFill>
                <a:schemeClr val="dk1"/>
              </a:solidFill>
              <a:latin typeface="+mn-lt"/>
              <a:cs typeface="Calibri"/>
              <a:sym typeface="Calibri"/>
            </a:endParaRPr>
          </a:p>
        </p:txBody>
      </p:sp>
    </p:spTree>
    <p:extLst>
      <p:ext uri="{BB962C8B-B14F-4D97-AF65-F5344CB8AC3E}">
        <p14:creationId xmlns:p14="http://schemas.microsoft.com/office/powerpoint/2010/main" val="333518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7EAD0-C4A7-18A9-D1F7-D8A6CCF67D5F}"/>
              </a:ext>
            </a:extLst>
          </p:cNvPr>
          <p:cNvSpPr>
            <a:spLocks noGrp="1"/>
          </p:cNvSpPr>
          <p:nvPr>
            <p:ph type="title"/>
          </p:nvPr>
        </p:nvSpPr>
        <p:spPr>
          <a:xfrm>
            <a:off x="437208" y="1346186"/>
            <a:ext cx="8534559" cy="1571105"/>
          </a:xfrm>
        </p:spPr>
        <p:txBody>
          <a:bodyPr>
            <a:normAutofit/>
          </a:bodyPr>
          <a:lstStyle/>
          <a:p>
            <a:pPr algn="ctr"/>
            <a:r>
              <a:rPr lang="en-CA" dirty="0"/>
              <a:t>Example ECCC Research and Application </a:t>
            </a:r>
            <a:r>
              <a:rPr lang="en-CA" u="sng" dirty="0"/>
              <a:t>Project</a:t>
            </a:r>
            <a:r>
              <a:rPr lang="en-CA" dirty="0"/>
              <a:t>:</a:t>
            </a:r>
            <a:br>
              <a:rPr lang="en-CA" dirty="0"/>
            </a:br>
            <a:r>
              <a:rPr lang="en-CA" dirty="0"/>
              <a:t> </a:t>
            </a:r>
            <a:br>
              <a:rPr lang="en-CA" dirty="0"/>
            </a:br>
            <a:r>
              <a:rPr lang="en-CA" i="1" dirty="0"/>
              <a:t>Gaining insights on atmospheric ammonia through ECCC produced satellite observations </a:t>
            </a:r>
          </a:p>
        </p:txBody>
      </p:sp>
      <p:sp>
        <p:nvSpPr>
          <p:cNvPr id="4" name="Slide Number Placeholder 3">
            <a:extLst>
              <a:ext uri="{FF2B5EF4-FFF2-40B4-BE49-F238E27FC236}">
                <a16:creationId xmlns:a16="http://schemas.microsoft.com/office/drawing/2014/main" id="{E7434D41-7050-C147-1DD1-5F856194DEA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30</a:t>
            </a:fld>
            <a:endParaRPr lang="en-US"/>
          </a:p>
        </p:txBody>
      </p:sp>
    </p:spTree>
    <p:extLst>
      <p:ext uri="{BB962C8B-B14F-4D97-AF65-F5344CB8AC3E}">
        <p14:creationId xmlns:p14="http://schemas.microsoft.com/office/powerpoint/2010/main" val="4101159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1c048f05298_0_0"/>
          <p:cNvSpPr/>
          <p:nvPr/>
        </p:nvSpPr>
        <p:spPr>
          <a:xfrm>
            <a:off x="282221" y="4658388"/>
            <a:ext cx="8633100" cy="11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5" name="Google Shape;675;g1c048f05298_0_0"/>
          <p:cNvSpPr/>
          <p:nvPr/>
        </p:nvSpPr>
        <p:spPr>
          <a:xfrm>
            <a:off x="790575" y="1198669"/>
            <a:ext cx="8353425" cy="7500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6" name="Google Shape;676;g1c048f05298_0_0"/>
          <p:cNvSpPr/>
          <p:nvPr/>
        </p:nvSpPr>
        <p:spPr>
          <a:xfrm>
            <a:off x="755576" y="1307761"/>
            <a:ext cx="8388424" cy="11717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7" name="Google Shape;677;g1c048f05298_0_0"/>
          <p:cNvSpPr txBox="1">
            <a:spLocks noGrp="1"/>
          </p:cNvSpPr>
          <p:nvPr>
            <p:ph type="title"/>
          </p:nvPr>
        </p:nvSpPr>
        <p:spPr>
          <a:xfrm>
            <a:off x="440575" y="43000"/>
            <a:ext cx="8316300" cy="4869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US" sz="2400" b="1">
                <a:solidFill>
                  <a:srgbClr val="38761D"/>
                </a:solidFill>
                <a:latin typeface="Arial"/>
                <a:ea typeface="Arial"/>
                <a:cs typeface="Arial"/>
                <a:sym typeface="Arial"/>
              </a:rPr>
              <a:t>Ammonia (NH</a:t>
            </a:r>
            <a:r>
              <a:rPr lang="en-US" sz="2400" b="1" baseline="-25000">
                <a:solidFill>
                  <a:srgbClr val="38761D"/>
                </a:solidFill>
                <a:latin typeface="Arial"/>
                <a:ea typeface="Arial"/>
                <a:cs typeface="Arial"/>
                <a:sym typeface="Arial"/>
              </a:rPr>
              <a:t>3</a:t>
            </a:r>
            <a:r>
              <a:rPr lang="en-US" sz="2400" b="1">
                <a:solidFill>
                  <a:srgbClr val="38761D"/>
                </a:solidFill>
                <a:latin typeface="Arial"/>
                <a:ea typeface="Arial"/>
                <a:cs typeface="Arial"/>
                <a:sym typeface="Arial"/>
              </a:rPr>
              <a:t>) emission sources</a:t>
            </a:r>
            <a:endParaRPr sz="2400" b="1">
              <a:solidFill>
                <a:srgbClr val="38761D"/>
              </a:solidFill>
              <a:latin typeface="Arial"/>
              <a:ea typeface="Arial"/>
              <a:cs typeface="Arial"/>
              <a:sym typeface="Arial"/>
            </a:endParaRPr>
          </a:p>
        </p:txBody>
      </p:sp>
      <p:sp>
        <p:nvSpPr>
          <p:cNvPr id="678" name="Google Shape;678;g1c048f05298_0_0"/>
          <p:cNvSpPr txBox="1"/>
          <p:nvPr/>
        </p:nvSpPr>
        <p:spPr>
          <a:xfrm>
            <a:off x="4102852" y="3952943"/>
            <a:ext cx="171600" cy="24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9" name="Google Shape;679;g1c048f05298_0_0"/>
          <p:cNvSpPr txBox="1"/>
          <p:nvPr/>
        </p:nvSpPr>
        <p:spPr>
          <a:xfrm>
            <a:off x="3467700" y="3774525"/>
            <a:ext cx="2437200" cy="607200"/>
          </a:xfrm>
          <a:prstGeom prst="rect">
            <a:avLst/>
          </a:prstGeom>
          <a:noFill/>
          <a:ln>
            <a:noFill/>
          </a:ln>
        </p:spPr>
        <p:txBody>
          <a:bodyPr spcFirstLastPara="1" wrap="square" lIns="91425" tIns="45700" rIns="91425" bIns="45700" anchor="t" anchorCtr="0">
            <a:noAutofit/>
          </a:bodyPr>
          <a:lstStyle/>
          <a:p>
            <a:pPr marL="285750" marR="0" lvl="0" indent="-273050" algn="l" rtl="0">
              <a:lnSpc>
                <a:spcPct val="100000"/>
              </a:lnSpc>
              <a:spcBef>
                <a:spcPts val="0"/>
              </a:spcBef>
              <a:spcAft>
                <a:spcPts val="0"/>
              </a:spcAft>
              <a:buClr>
                <a:srgbClr val="FF0000"/>
              </a:buClr>
              <a:buSzPts val="1400"/>
              <a:buFont typeface="Arial"/>
              <a:buChar char="•"/>
            </a:pPr>
            <a:r>
              <a:rPr lang="en-US" sz="1400" b="0" i="0" u="none" strike="noStrike" cap="none">
                <a:solidFill>
                  <a:srgbClr val="FF0000"/>
                </a:solidFill>
                <a:latin typeface="Arial"/>
                <a:ea typeface="Arial"/>
                <a:cs typeface="Arial"/>
                <a:sym typeface="Arial"/>
              </a:rPr>
              <a:t>Animal waste</a:t>
            </a:r>
            <a:endParaRPr sz="1400" b="0" i="0" u="none" strike="noStrike" cap="none">
              <a:solidFill>
                <a:srgbClr val="FF0000"/>
              </a:solidFill>
              <a:latin typeface="Arial"/>
              <a:ea typeface="Arial"/>
              <a:cs typeface="Arial"/>
              <a:sym typeface="Arial"/>
            </a:endParaRPr>
          </a:p>
          <a:p>
            <a:pPr marL="285750" marR="0" lvl="0" indent="-273050" algn="l" rtl="0">
              <a:lnSpc>
                <a:spcPct val="100000"/>
              </a:lnSpc>
              <a:spcBef>
                <a:spcPts val="0"/>
              </a:spcBef>
              <a:spcAft>
                <a:spcPts val="0"/>
              </a:spcAft>
              <a:buClr>
                <a:srgbClr val="FF0000"/>
              </a:buClr>
              <a:buSzPts val="1400"/>
              <a:buFont typeface="Arial"/>
              <a:buChar char="•"/>
            </a:pPr>
            <a:r>
              <a:rPr lang="en-US" sz="1400" b="0" i="0" u="none" strike="noStrike" cap="none">
                <a:solidFill>
                  <a:srgbClr val="FF0000"/>
                </a:solidFill>
                <a:latin typeface="Arial"/>
                <a:ea typeface="Arial"/>
                <a:cs typeface="Arial"/>
                <a:sym typeface="Arial"/>
              </a:rPr>
              <a:t>Crop fertilizer application</a:t>
            </a:r>
            <a:endParaRPr sz="1400" b="0" i="0" u="none" strike="noStrike" cap="none">
              <a:solidFill>
                <a:srgbClr val="FF0000"/>
              </a:solidFill>
              <a:latin typeface="Arial"/>
              <a:ea typeface="Arial"/>
              <a:cs typeface="Arial"/>
              <a:sym typeface="Arial"/>
            </a:endParaRPr>
          </a:p>
        </p:txBody>
      </p:sp>
      <p:sp>
        <p:nvSpPr>
          <p:cNvPr id="680" name="Google Shape;680;g1c048f05298_0_0"/>
          <p:cNvSpPr txBox="1"/>
          <p:nvPr/>
        </p:nvSpPr>
        <p:spPr>
          <a:xfrm>
            <a:off x="2849775" y="712091"/>
            <a:ext cx="2346600" cy="68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3366FF"/>
                </a:solidFill>
                <a:latin typeface="Arial"/>
                <a:ea typeface="Arial"/>
                <a:cs typeface="Arial"/>
                <a:sym typeface="Arial"/>
              </a:rPr>
              <a:t>Industry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Fertilizer production</a:t>
            </a:r>
            <a:endParaRPr sz="1400" b="0" i="0" u="none" strike="noStrike" cap="none">
              <a:solidFill>
                <a:schemeClr val="dk1"/>
              </a:solidFill>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point sources</a:t>
            </a:r>
            <a:endParaRPr sz="12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81" name="Google Shape;681;g1c048f05298_0_0"/>
          <p:cNvSpPr txBox="1"/>
          <p:nvPr/>
        </p:nvSpPr>
        <p:spPr>
          <a:xfrm>
            <a:off x="5040075" y="706425"/>
            <a:ext cx="2301000" cy="7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3366FF"/>
                </a:solidFill>
                <a:latin typeface="Arial"/>
                <a:ea typeface="Arial"/>
                <a:cs typeface="Arial"/>
                <a:sym typeface="Arial"/>
              </a:rPr>
              <a:t>Automobiles</a:t>
            </a:r>
            <a:endParaRPr sz="1200" b="1"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Catalytic converters</a:t>
            </a:r>
            <a:endParaRPr sz="14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Large urban centers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682" name="Google Shape;682;g1c048f05298_0_0" descr="Image result for ammonia emission sources picture"/>
          <p:cNvPicPr preferRelativeResize="0"/>
          <p:nvPr/>
        </p:nvPicPr>
        <p:blipFill rotWithShape="1">
          <a:blip r:embed="rId3">
            <a:alphaModFix/>
          </a:blip>
          <a:srcRect l="2943" t="3012" r="3978" b="23110"/>
          <a:stretch/>
        </p:blipFill>
        <p:spPr>
          <a:xfrm>
            <a:off x="6059743" y="3511395"/>
            <a:ext cx="1419831" cy="607156"/>
          </a:xfrm>
          <a:prstGeom prst="rect">
            <a:avLst/>
          </a:prstGeom>
          <a:noFill/>
          <a:ln>
            <a:noFill/>
          </a:ln>
        </p:spPr>
      </p:pic>
      <p:sp>
        <p:nvSpPr>
          <p:cNvPr id="683" name="Google Shape;683;g1c048f05298_0_0"/>
          <p:cNvSpPr txBox="1"/>
          <p:nvPr/>
        </p:nvSpPr>
        <p:spPr>
          <a:xfrm>
            <a:off x="6059743" y="4082646"/>
            <a:ext cx="16110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dirty="0">
                <a:solidFill>
                  <a:srgbClr val="7F7F7F"/>
                </a:solidFill>
                <a:latin typeface="Arial"/>
                <a:ea typeface="Arial"/>
                <a:cs typeface="Arial"/>
                <a:sym typeface="Arial"/>
              </a:rPr>
              <a:t>Publications and Educational Resources – Virginia Tech</a:t>
            </a:r>
            <a:endParaRPr sz="600" b="0" i="0" u="none" strike="noStrike" cap="none" dirty="0">
              <a:solidFill>
                <a:srgbClr val="7F7F7F"/>
              </a:solidFill>
              <a:latin typeface="Arial"/>
              <a:ea typeface="Arial"/>
              <a:cs typeface="Arial"/>
              <a:sym typeface="Arial"/>
            </a:endParaRPr>
          </a:p>
        </p:txBody>
      </p:sp>
      <p:pic>
        <p:nvPicPr>
          <p:cNvPr id="684" name="Google Shape;684;g1c048f05298_0_0" descr="Image result for Fertilizer application ammonia picture"/>
          <p:cNvPicPr preferRelativeResize="0"/>
          <p:nvPr/>
        </p:nvPicPr>
        <p:blipFill rotWithShape="1">
          <a:blip r:embed="rId4">
            <a:alphaModFix/>
          </a:blip>
          <a:srcRect/>
          <a:stretch/>
        </p:blipFill>
        <p:spPr>
          <a:xfrm>
            <a:off x="1556850" y="3426800"/>
            <a:ext cx="1611000" cy="1051761"/>
          </a:xfrm>
          <a:prstGeom prst="rect">
            <a:avLst/>
          </a:prstGeom>
          <a:noFill/>
          <a:ln>
            <a:noFill/>
          </a:ln>
        </p:spPr>
      </p:pic>
      <p:sp>
        <p:nvSpPr>
          <p:cNvPr id="685" name="Google Shape;685;g1c048f05298_0_0"/>
          <p:cNvSpPr txBox="1"/>
          <p:nvPr/>
        </p:nvSpPr>
        <p:spPr>
          <a:xfrm>
            <a:off x="3622652" y="3323743"/>
            <a:ext cx="2127300" cy="3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C00000"/>
                </a:solidFill>
                <a:latin typeface="Arial"/>
                <a:ea typeface="Arial"/>
                <a:cs typeface="Arial"/>
                <a:sym typeface="Arial"/>
              </a:rPr>
              <a:t>AGRICULTURE</a:t>
            </a:r>
            <a:endParaRPr sz="1400" b="0" i="0" u="none" strike="noStrike" cap="none">
              <a:solidFill>
                <a:srgbClr val="C00000"/>
              </a:solidFill>
              <a:latin typeface="Arial"/>
              <a:ea typeface="Arial"/>
              <a:cs typeface="Arial"/>
              <a:sym typeface="Arial"/>
            </a:endParaRPr>
          </a:p>
        </p:txBody>
      </p:sp>
      <p:sp>
        <p:nvSpPr>
          <p:cNvPr id="686" name="Google Shape;686;g1c048f05298_0_0"/>
          <p:cNvSpPr txBox="1"/>
          <p:nvPr/>
        </p:nvSpPr>
        <p:spPr>
          <a:xfrm>
            <a:off x="5569863" y="2016791"/>
            <a:ext cx="2346600" cy="68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3366FF"/>
                </a:solidFill>
                <a:latin typeface="Arial"/>
                <a:ea typeface="Arial"/>
                <a:cs typeface="Arial"/>
                <a:sym typeface="Arial"/>
              </a:rPr>
              <a:t>Natural</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Decaying vegetation</a:t>
            </a:r>
            <a:endParaRPr sz="14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Wild bird waste</a:t>
            </a:r>
            <a:endParaRPr sz="14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687" name="Google Shape;687;g1c048f05298_0_0"/>
          <p:cNvPicPr preferRelativeResize="0"/>
          <p:nvPr/>
        </p:nvPicPr>
        <p:blipFill rotWithShape="1">
          <a:blip r:embed="rId5">
            <a:alphaModFix/>
          </a:blip>
          <a:srcRect/>
          <a:stretch/>
        </p:blipFill>
        <p:spPr>
          <a:xfrm>
            <a:off x="7856113" y="1782650"/>
            <a:ext cx="1219325" cy="912925"/>
          </a:xfrm>
          <a:prstGeom prst="rect">
            <a:avLst/>
          </a:prstGeom>
          <a:noFill/>
          <a:ln>
            <a:noFill/>
          </a:ln>
        </p:spPr>
      </p:pic>
      <p:grpSp>
        <p:nvGrpSpPr>
          <p:cNvPr id="688" name="Google Shape;688;g1c048f05298_0_0"/>
          <p:cNvGrpSpPr/>
          <p:nvPr/>
        </p:nvGrpSpPr>
        <p:grpSpPr>
          <a:xfrm>
            <a:off x="201924" y="1940702"/>
            <a:ext cx="2019682" cy="970352"/>
            <a:chOff x="1175762" y="3232019"/>
            <a:chExt cx="2730038" cy="2400672"/>
          </a:xfrm>
        </p:grpSpPr>
        <p:pic>
          <p:nvPicPr>
            <p:cNvPr id="689" name="Google Shape;689;g1c048f05298_0_0"/>
            <p:cNvPicPr preferRelativeResize="0"/>
            <p:nvPr/>
          </p:nvPicPr>
          <p:blipFill rotWithShape="1">
            <a:blip r:embed="rId6">
              <a:alphaModFix/>
            </a:blip>
            <a:srcRect l="20684" r="9316" b="29046"/>
            <a:stretch/>
          </p:blipFill>
          <p:spPr>
            <a:xfrm>
              <a:off x="1175762" y="3232019"/>
              <a:ext cx="2729961" cy="2282652"/>
            </a:xfrm>
            <a:prstGeom prst="rect">
              <a:avLst/>
            </a:prstGeom>
            <a:noFill/>
            <a:ln>
              <a:noFill/>
            </a:ln>
          </p:spPr>
        </p:pic>
        <p:sp>
          <p:nvSpPr>
            <p:cNvPr id="690" name="Google Shape;690;g1c048f05298_0_0"/>
            <p:cNvSpPr txBox="1"/>
            <p:nvPr/>
          </p:nvSpPr>
          <p:spPr>
            <a:xfrm>
              <a:off x="2551000" y="5099591"/>
              <a:ext cx="1354800" cy="53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Calibri"/>
                  <a:ea typeface="Calibri"/>
                  <a:cs typeface="Calibri"/>
                  <a:sym typeface="Calibri"/>
                </a:rPr>
                <a:t>EOSDIS Worldview</a:t>
              </a:r>
              <a:endParaRPr sz="1400" b="0" i="0" u="none" strike="noStrike" cap="none">
                <a:solidFill>
                  <a:srgbClr val="000000"/>
                </a:solidFill>
                <a:latin typeface="Arial"/>
                <a:ea typeface="Arial"/>
                <a:cs typeface="Arial"/>
                <a:sym typeface="Arial"/>
              </a:endParaRPr>
            </a:p>
          </p:txBody>
        </p:sp>
      </p:grpSp>
      <p:pic>
        <p:nvPicPr>
          <p:cNvPr id="691" name="Google Shape;691;g1c048f05298_0_0"/>
          <p:cNvPicPr preferRelativeResize="0"/>
          <p:nvPr/>
        </p:nvPicPr>
        <p:blipFill rotWithShape="1">
          <a:blip r:embed="rId7">
            <a:alphaModFix/>
          </a:blip>
          <a:srcRect/>
          <a:stretch/>
        </p:blipFill>
        <p:spPr>
          <a:xfrm>
            <a:off x="7731600" y="2428200"/>
            <a:ext cx="1133476" cy="973901"/>
          </a:xfrm>
          <a:prstGeom prst="rect">
            <a:avLst/>
          </a:prstGeom>
          <a:noFill/>
          <a:ln>
            <a:noFill/>
          </a:ln>
        </p:spPr>
      </p:pic>
      <p:sp>
        <p:nvSpPr>
          <p:cNvPr id="692" name="Google Shape;692;g1c048f05298_0_0"/>
          <p:cNvSpPr txBox="1"/>
          <p:nvPr/>
        </p:nvSpPr>
        <p:spPr>
          <a:xfrm>
            <a:off x="2302788" y="2022679"/>
            <a:ext cx="2346600" cy="68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3366FF"/>
                </a:solidFill>
                <a:latin typeface="Arial"/>
                <a:ea typeface="Arial"/>
                <a:cs typeface="Arial"/>
                <a:sym typeface="Arial"/>
              </a:rPr>
              <a:t>Biomass burning</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Wildfires</a:t>
            </a:r>
            <a:endParaRPr sz="14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Crop burning </a:t>
            </a:r>
            <a:endParaRPr sz="14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693" name="Google Shape;693;g1c048f05298_0_0"/>
          <p:cNvPicPr preferRelativeResize="0"/>
          <p:nvPr/>
        </p:nvPicPr>
        <p:blipFill rotWithShape="1">
          <a:blip r:embed="rId8">
            <a:alphaModFix/>
          </a:blip>
          <a:srcRect b="26400"/>
          <a:stretch/>
        </p:blipFill>
        <p:spPr>
          <a:xfrm>
            <a:off x="1000125" y="555972"/>
            <a:ext cx="1828100" cy="740000"/>
          </a:xfrm>
          <a:prstGeom prst="rect">
            <a:avLst/>
          </a:prstGeom>
          <a:noFill/>
          <a:ln>
            <a:noFill/>
          </a:ln>
        </p:spPr>
      </p:pic>
      <p:sp>
        <p:nvSpPr>
          <p:cNvPr id="694" name="Google Shape;694;g1c048f05298_0_0"/>
          <p:cNvSpPr txBox="1"/>
          <p:nvPr/>
        </p:nvSpPr>
        <p:spPr>
          <a:xfrm>
            <a:off x="955600" y="1229300"/>
            <a:ext cx="1936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rgbClr val="545454"/>
                </a:solidFill>
                <a:highlight>
                  <a:srgbClr val="FFFFFF"/>
                </a:highlight>
                <a:latin typeface="Arial"/>
                <a:ea typeface="Arial"/>
                <a:cs typeface="Arial"/>
                <a:sym typeface="Arial"/>
              </a:rPr>
              <a:t>Canada's largest nitrogen fertilizer manufacturing facility in Medicine Hat, Alberta (www.cbc.ca)</a:t>
            </a:r>
            <a:endParaRPr sz="600" b="0" i="0" u="none" strike="noStrike" cap="none">
              <a:solidFill>
                <a:srgbClr val="000000"/>
              </a:solidFill>
              <a:latin typeface="Century Gothic"/>
              <a:ea typeface="Century Gothic"/>
              <a:cs typeface="Century Gothic"/>
              <a:sym typeface="Century Gothic"/>
            </a:endParaRPr>
          </a:p>
        </p:txBody>
      </p:sp>
      <p:sp>
        <p:nvSpPr>
          <p:cNvPr id="695" name="Google Shape;695;g1c048f05298_0_0"/>
          <p:cNvSpPr txBox="1"/>
          <p:nvPr/>
        </p:nvSpPr>
        <p:spPr>
          <a:xfrm>
            <a:off x="282225" y="2835088"/>
            <a:ext cx="1936200" cy="276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rgbClr val="545454"/>
                </a:solidFill>
                <a:highlight>
                  <a:srgbClr val="FFFFFF"/>
                </a:highlight>
                <a:latin typeface="Arial"/>
                <a:ea typeface="Arial"/>
                <a:cs typeface="Arial"/>
                <a:sym typeface="Arial"/>
              </a:rPr>
              <a:t>Fort McMurray, Alberta wildfires May 16, 2016.  </a:t>
            </a:r>
            <a:endParaRPr sz="600" b="0" i="0" u="none" strike="noStrike" cap="none">
              <a:solidFill>
                <a:srgbClr val="000000"/>
              </a:solidFill>
              <a:latin typeface="Century Gothic"/>
              <a:ea typeface="Century Gothic"/>
              <a:cs typeface="Century Gothic"/>
              <a:sym typeface="Century Gothic"/>
            </a:endParaRPr>
          </a:p>
        </p:txBody>
      </p:sp>
      <p:grpSp>
        <p:nvGrpSpPr>
          <p:cNvPr id="696" name="Google Shape;696;g1c048f05298_0_0"/>
          <p:cNvGrpSpPr/>
          <p:nvPr/>
        </p:nvGrpSpPr>
        <p:grpSpPr>
          <a:xfrm>
            <a:off x="7341075" y="509250"/>
            <a:ext cx="1310001" cy="833451"/>
            <a:chOff x="7341075" y="509250"/>
            <a:chExt cx="1310001" cy="833451"/>
          </a:xfrm>
        </p:grpSpPr>
        <p:pic>
          <p:nvPicPr>
            <p:cNvPr id="697" name="Google Shape;697;g1c048f05298_0_0"/>
            <p:cNvPicPr preferRelativeResize="0"/>
            <p:nvPr/>
          </p:nvPicPr>
          <p:blipFill rotWithShape="1">
            <a:blip r:embed="rId9">
              <a:alphaModFix/>
            </a:blip>
            <a:srcRect/>
            <a:stretch/>
          </p:blipFill>
          <p:spPr>
            <a:xfrm>
              <a:off x="7341075" y="509250"/>
              <a:ext cx="1309972" cy="833451"/>
            </a:xfrm>
            <a:prstGeom prst="rect">
              <a:avLst/>
            </a:prstGeom>
            <a:noFill/>
            <a:ln>
              <a:noFill/>
            </a:ln>
          </p:spPr>
        </p:pic>
        <p:sp>
          <p:nvSpPr>
            <p:cNvPr id="698" name="Google Shape;698;g1c048f05298_0_0"/>
            <p:cNvSpPr txBox="1"/>
            <p:nvPr/>
          </p:nvSpPr>
          <p:spPr>
            <a:xfrm>
              <a:off x="7984776" y="1237375"/>
              <a:ext cx="666300" cy="92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rgbClr val="000000"/>
                  </a:solidFill>
                  <a:latin typeface="Arial"/>
                  <a:ea typeface="Arial"/>
                  <a:cs typeface="Arial"/>
                  <a:sym typeface="Arial"/>
                </a:rPr>
                <a:t>https://ie.unc.edu/</a:t>
              </a:r>
              <a:endParaRPr sz="600" b="0" i="0" u="none" strike="noStrike" cap="none">
                <a:solidFill>
                  <a:srgbClr val="000000"/>
                </a:solidFill>
                <a:latin typeface="Arial"/>
                <a:ea typeface="Arial"/>
                <a:cs typeface="Arial"/>
                <a:sym typeface="Arial"/>
              </a:endParaRPr>
            </a:p>
          </p:txBody>
        </p:sp>
      </p:grpSp>
      <p:sp>
        <p:nvSpPr>
          <p:cNvPr id="2" name="Slide Number Placeholder 3">
            <a:extLst>
              <a:ext uri="{FF2B5EF4-FFF2-40B4-BE49-F238E27FC236}">
                <a16:creationId xmlns:a16="http://schemas.microsoft.com/office/drawing/2014/main" id="{48D41EC3-C6DD-D2A4-5EC3-422CD07A2C68}"/>
              </a:ext>
            </a:extLst>
          </p:cNvPr>
          <p:cNvSpPr>
            <a:spLocks noGrp="1"/>
          </p:cNvSpPr>
          <p:nvPr>
            <p:ph type="sldNum" idx="12"/>
          </p:nvPr>
        </p:nvSpPr>
        <p:spPr>
          <a:xfrm>
            <a:off x="304800" y="4767263"/>
            <a:ext cx="982663" cy="273844"/>
          </a:xfrm>
        </p:spPr>
        <p:txBody>
          <a:bodyPr/>
          <a:lstStyle/>
          <a:p>
            <a:pPr marL="0" lvl="0" indent="0" algn="l" rtl="0">
              <a:spcBef>
                <a:spcPts val="0"/>
              </a:spcBef>
              <a:spcAft>
                <a:spcPts val="0"/>
              </a:spcAft>
              <a:buNone/>
            </a:pPr>
            <a:fld id="{00000000-1234-1234-1234-123412341234}" type="slidenum">
              <a:rPr lang="en-US" smtClean="0"/>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9" name="Google Shape;509;p3"/>
          <p:cNvSpPr/>
          <p:nvPr/>
        </p:nvSpPr>
        <p:spPr>
          <a:xfrm>
            <a:off x="282221" y="4681066"/>
            <a:ext cx="8633179" cy="1159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0" name="Google Shape;510;p3"/>
          <p:cNvSpPr/>
          <p:nvPr/>
        </p:nvSpPr>
        <p:spPr>
          <a:xfrm>
            <a:off x="1735932" y="924020"/>
            <a:ext cx="6265069" cy="75009"/>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511" name="Google Shape;511;p3"/>
          <p:cNvSpPr txBox="1">
            <a:spLocks noGrp="1"/>
          </p:cNvSpPr>
          <p:nvPr>
            <p:ph type="title"/>
          </p:nvPr>
        </p:nvSpPr>
        <p:spPr>
          <a:xfrm>
            <a:off x="222250" y="87474"/>
            <a:ext cx="8737112" cy="36755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sz="2200" b="1">
                <a:solidFill>
                  <a:srgbClr val="395B18"/>
                </a:solidFill>
                <a:latin typeface="Arial"/>
                <a:ea typeface="Arial"/>
                <a:cs typeface="Arial"/>
                <a:sym typeface="Arial"/>
              </a:rPr>
              <a:t>Why are we interested in ammonia (NH</a:t>
            </a:r>
            <a:r>
              <a:rPr lang="en-US" sz="2200" b="1" baseline="-25000">
                <a:solidFill>
                  <a:srgbClr val="395B18"/>
                </a:solidFill>
                <a:latin typeface="Arial"/>
                <a:ea typeface="Arial"/>
                <a:cs typeface="Arial"/>
                <a:sym typeface="Arial"/>
              </a:rPr>
              <a:t>3</a:t>
            </a:r>
            <a:r>
              <a:rPr lang="en-US" sz="2200" b="1">
                <a:solidFill>
                  <a:srgbClr val="395B18"/>
                </a:solidFill>
                <a:latin typeface="Arial"/>
                <a:ea typeface="Arial"/>
                <a:cs typeface="Arial"/>
                <a:sym typeface="Arial"/>
              </a:rPr>
              <a:t>)?</a:t>
            </a:r>
            <a:endParaRPr sz="2200" b="1">
              <a:solidFill>
                <a:srgbClr val="395B18"/>
              </a:solidFill>
              <a:latin typeface="Arial"/>
              <a:ea typeface="Arial"/>
              <a:cs typeface="Arial"/>
              <a:sym typeface="Arial"/>
            </a:endParaRPr>
          </a:p>
        </p:txBody>
      </p:sp>
      <p:sp>
        <p:nvSpPr>
          <p:cNvPr id="512" name="Google Shape;512;p3"/>
          <p:cNvSpPr txBox="1">
            <a:spLocks noGrp="1"/>
          </p:cNvSpPr>
          <p:nvPr>
            <p:ph type="body" idx="1"/>
          </p:nvPr>
        </p:nvSpPr>
        <p:spPr>
          <a:xfrm>
            <a:off x="123575" y="455025"/>
            <a:ext cx="8834100" cy="376445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00"/>
              </a:spcBef>
              <a:spcAft>
                <a:spcPts val="0"/>
              </a:spcAft>
              <a:buSzPts val="1500"/>
              <a:buNone/>
            </a:pPr>
            <a:r>
              <a:rPr lang="en-US" sz="1900" b="1" dirty="0">
                <a:solidFill>
                  <a:schemeClr val="dk1"/>
                </a:solidFill>
                <a:latin typeface="Arial"/>
                <a:ea typeface="Arial"/>
                <a:cs typeface="Arial"/>
                <a:sym typeface="Arial"/>
              </a:rPr>
              <a:t>Air, Soil, and Water Quality</a:t>
            </a:r>
            <a:endParaRPr sz="1900" b="1" dirty="0">
              <a:solidFill>
                <a:schemeClr val="dk1"/>
              </a:solidFill>
              <a:latin typeface="Arial"/>
              <a:ea typeface="Arial"/>
              <a:cs typeface="Arial"/>
              <a:sym typeface="Arial"/>
            </a:endParaRPr>
          </a:p>
          <a:p>
            <a:pPr marL="0" lvl="0" indent="0" algn="l" rtl="0">
              <a:lnSpc>
                <a:spcPct val="100000"/>
              </a:lnSpc>
              <a:spcBef>
                <a:spcPts val="300"/>
              </a:spcBef>
              <a:spcAft>
                <a:spcPts val="0"/>
              </a:spcAft>
              <a:buSzPts val="1500"/>
              <a:buNone/>
            </a:pPr>
            <a:endParaRPr sz="300" b="1" dirty="0">
              <a:solidFill>
                <a:schemeClr val="dk1"/>
              </a:solidFill>
              <a:latin typeface="Arial"/>
              <a:ea typeface="Arial"/>
              <a:cs typeface="Arial"/>
              <a:sym typeface="Arial"/>
            </a:endParaRPr>
          </a:p>
          <a:p>
            <a:pPr marL="342900" lvl="0" indent="-342900" algn="l" rtl="0">
              <a:lnSpc>
                <a:spcPct val="100000"/>
              </a:lnSpc>
              <a:spcBef>
                <a:spcPts val="310"/>
              </a:spcBef>
              <a:spcAft>
                <a:spcPts val="0"/>
              </a:spcAft>
              <a:buClr>
                <a:srgbClr val="595959"/>
              </a:buClr>
              <a:buSzPts val="1550"/>
              <a:buFont typeface="Arial"/>
              <a:buChar char="•"/>
            </a:pPr>
            <a:r>
              <a:rPr lang="en-US" sz="1550" dirty="0">
                <a:solidFill>
                  <a:schemeClr val="dk1"/>
                </a:solidFill>
                <a:latin typeface="Arial"/>
                <a:ea typeface="Arial"/>
                <a:cs typeface="Arial"/>
                <a:sym typeface="Arial"/>
              </a:rPr>
              <a:t>Ammonia is an important </a:t>
            </a:r>
            <a:r>
              <a:rPr lang="en-US" sz="1550" b="1" dirty="0">
                <a:solidFill>
                  <a:schemeClr val="dk1"/>
                </a:solidFill>
                <a:latin typeface="Arial"/>
                <a:ea typeface="Arial"/>
                <a:cs typeface="Arial"/>
                <a:sym typeface="Arial"/>
              </a:rPr>
              <a:t>precursor to the secondary production </a:t>
            </a:r>
            <a:endParaRPr sz="1550" b="1" dirty="0">
              <a:solidFill>
                <a:schemeClr val="dk1"/>
              </a:solidFill>
              <a:latin typeface="Arial"/>
              <a:ea typeface="Arial"/>
              <a:cs typeface="Arial"/>
              <a:sym typeface="Arial"/>
            </a:endParaRPr>
          </a:p>
          <a:p>
            <a:pPr marL="457200" lvl="0" indent="0" algn="l" rtl="0">
              <a:lnSpc>
                <a:spcPct val="100000"/>
              </a:lnSpc>
              <a:spcBef>
                <a:spcPts val="310"/>
              </a:spcBef>
              <a:spcAft>
                <a:spcPts val="0"/>
              </a:spcAft>
              <a:buNone/>
            </a:pPr>
            <a:r>
              <a:rPr lang="en-US" sz="1550" b="1" dirty="0">
                <a:solidFill>
                  <a:schemeClr val="dk1"/>
                </a:solidFill>
                <a:latin typeface="Arial"/>
                <a:ea typeface="Arial"/>
                <a:cs typeface="Arial"/>
                <a:sym typeface="Arial"/>
              </a:rPr>
              <a:t>of fine particulate matter (PM</a:t>
            </a:r>
            <a:r>
              <a:rPr lang="en-US" sz="1550" b="1" baseline="-25000" dirty="0">
                <a:solidFill>
                  <a:schemeClr val="dk1"/>
                </a:solidFill>
                <a:latin typeface="Arial"/>
                <a:ea typeface="Arial"/>
                <a:cs typeface="Arial"/>
                <a:sym typeface="Arial"/>
              </a:rPr>
              <a:t>2.5</a:t>
            </a:r>
            <a:r>
              <a:rPr lang="en-US" sz="1550" b="1" dirty="0">
                <a:solidFill>
                  <a:schemeClr val="dk1"/>
                </a:solidFill>
                <a:latin typeface="Arial"/>
                <a:ea typeface="Arial"/>
                <a:cs typeface="Arial"/>
                <a:sym typeface="Arial"/>
              </a:rPr>
              <a:t>)</a:t>
            </a:r>
            <a:r>
              <a:rPr lang="en-US" sz="1550" dirty="0">
                <a:solidFill>
                  <a:schemeClr val="dk1"/>
                </a:solidFill>
                <a:latin typeface="Arial"/>
                <a:ea typeface="Arial"/>
                <a:cs typeface="Arial"/>
                <a:sym typeface="Arial"/>
              </a:rPr>
              <a:t>; a key contributor to </a:t>
            </a:r>
            <a:r>
              <a:rPr lang="en-US" sz="1550" b="1" u="sng" dirty="0">
                <a:solidFill>
                  <a:schemeClr val="dk1"/>
                </a:solidFill>
                <a:latin typeface="Arial"/>
                <a:ea typeface="Arial"/>
                <a:cs typeface="Arial"/>
                <a:sym typeface="Arial"/>
              </a:rPr>
              <a:t>smog</a:t>
            </a:r>
            <a:endParaRPr dirty="0"/>
          </a:p>
          <a:p>
            <a:pPr marL="742950" lvl="1" indent="-285750" algn="l" rtl="0">
              <a:lnSpc>
                <a:spcPct val="115000"/>
              </a:lnSpc>
              <a:spcBef>
                <a:spcPts val="280"/>
              </a:spcBef>
              <a:spcAft>
                <a:spcPts val="0"/>
              </a:spcAft>
              <a:buSzPts val="1400"/>
              <a:buChar char="•"/>
            </a:pPr>
            <a:r>
              <a:rPr lang="en-US" sz="1400" dirty="0">
                <a:solidFill>
                  <a:schemeClr val="dk1"/>
                </a:solidFill>
                <a:latin typeface="Arial"/>
                <a:ea typeface="Arial"/>
                <a:cs typeface="Arial"/>
                <a:sym typeface="Arial"/>
              </a:rPr>
              <a:t>PM</a:t>
            </a:r>
            <a:r>
              <a:rPr lang="en-US" sz="1400" baseline="-25000" dirty="0">
                <a:solidFill>
                  <a:schemeClr val="dk1"/>
                </a:solidFill>
                <a:latin typeface="Arial"/>
                <a:ea typeface="Arial"/>
                <a:cs typeface="Arial"/>
                <a:sym typeface="Arial"/>
              </a:rPr>
              <a:t>2.5  </a:t>
            </a:r>
            <a:r>
              <a:rPr lang="en-US" sz="1400" dirty="0">
                <a:solidFill>
                  <a:schemeClr val="dk1"/>
                </a:solidFill>
                <a:latin typeface="Arial"/>
                <a:ea typeface="Arial"/>
                <a:cs typeface="Arial"/>
                <a:sym typeface="Arial"/>
              </a:rPr>
              <a:t>associated with </a:t>
            </a:r>
            <a:r>
              <a:rPr lang="en-US" sz="1400" b="1" dirty="0">
                <a:solidFill>
                  <a:schemeClr val="dk1"/>
                </a:solidFill>
                <a:latin typeface="Arial"/>
                <a:ea typeface="Arial"/>
                <a:cs typeface="Arial"/>
                <a:sym typeface="Arial"/>
              </a:rPr>
              <a:t>increased risk</a:t>
            </a:r>
            <a:r>
              <a:rPr lang="en-US" sz="1400" dirty="0">
                <a:solidFill>
                  <a:schemeClr val="dk1"/>
                </a:solidFill>
                <a:latin typeface="Arial"/>
                <a:ea typeface="Arial"/>
                <a:cs typeface="Arial"/>
                <a:sym typeface="Arial"/>
              </a:rPr>
              <a:t> of cardiovascular and                                                  respiratory </a:t>
            </a:r>
            <a:r>
              <a:rPr lang="en-US" sz="1400" b="1" dirty="0">
                <a:solidFill>
                  <a:schemeClr val="dk1"/>
                </a:solidFill>
                <a:latin typeface="Arial"/>
                <a:ea typeface="Arial"/>
                <a:cs typeface="Arial"/>
                <a:sym typeface="Arial"/>
              </a:rPr>
              <a:t>diseases</a:t>
            </a:r>
            <a:r>
              <a:rPr lang="en-US" sz="1400" dirty="0">
                <a:solidFill>
                  <a:schemeClr val="dk1"/>
                </a:solidFill>
                <a:latin typeface="Arial"/>
                <a:ea typeface="Arial"/>
                <a:cs typeface="Arial"/>
                <a:sym typeface="Arial"/>
              </a:rPr>
              <a:t> </a:t>
            </a:r>
            <a:endParaRPr dirty="0"/>
          </a:p>
          <a:p>
            <a:pPr marL="1379537" lvl="2" indent="-285750">
              <a:spcBef>
                <a:spcPts val="210"/>
              </a:spcBef>
              <a:buSzPts val="1050"/>
            </a:pPr>
            <a:r>
              <a:rPr lang="en-US" sz="1300" dirty="0">
                <a:solidFill>
                  <a:schemeClr val="dk1"/>
                </a:solidFill>
                <a:latin typeface="Arial"/>
                <a:ea typeface="Arial"/>
                <a:cs typeface="Arial"/>
                <a:sym typeface="Arial"/>
              </a:rPr>
              <a:t>Input into the Canadian Air Quality Health Index (AQHI)</a:t>
            </a:r>
            <a:endParaRPr sz="1300" dirty="0"/>
          </a:p>
          <a:p>
            <a:pPr marL="0" lvl="0" indent="0" algn="l" rtl="0">
              <a:lnSpc>
                <a:spcPct val="100000"/>
              </a:lnSpc>
              <a:spcBef>
                <a:spcPts val="310"/>
              </a:spcBef>
              <a:spcAft>
                <a:spcPts val="0"/>
              </a:spcAft>
              <a:buNone/>
            </a:pPr>
            <a:endParaRPr sz="600" dirty="0">
              <a:solidFill>
                <a:schemeClr val="dk1"/>
              </a:solidFill>
              <a:latin typeface="Arial"/>
              <a:ea typeface="Arial"/>
              <a:cs typeface="Arial"/>
              <a:sym typeface="Arial"/>
            </a:endParaRPr>
          </a:p>
          <a:p>
            <a:pPr marL="0" lvl="0" indent="0" algn="l" rtl="0">
              <a:lnSpc>
                <a:spcPct val="100000"/>
              </a:lnSpc>
              <a:spcBef>
                <a:spcPts val="310"/>
              </a:spcBef>
              <a:spcAft>
                <a:spcPts val="0"/>
              </a:spcAft>
              <a:buNone/>
            </a:pPr>
            <a:endParaRPr sz="100" dirty="0">
              <a:solidFill>
                <a:schemeClr val="dk1"/>
              </a:solidFill>
              <a:latin typeface="Arial"/>
              <a:ea typeface="Arial"/>
              <a:cs typeface="Arial"/>
              <a:sym typeface="Arial"/>
            </a:endParaRPr>
          </a:p>
          <a:p>
            <a:pPr marL="342900" lvl="0" indent="-342900" algn="l" rtl="0">
              <a:lnSpc>
                <a:spcPct val="100000"/>
              </a:lnSpc>
              <a:spcBef>
                <a:spcPts val="310"/>
              </a:spcBef>
              <a:spcAft>
                <a:spcPts val="0"/>
              </a:spcAft>
              <a:buClr>
                <a:srgbClr val="595959"/>
              </a:buClr>
              <a:buSzPts val="1550"/>
              <a:buFont typeface="Arial"/>
              <a:buChar char="•"/>
            </a:pPr>
            <a:r>
              <a:rPr lang="en-US" sz="1550" dirty="0">
                <a:solidFill>
                  <a:schemeClr val="dk1"/>
                </a:solidFill>
                <a:latin typeface="Arial"/>
                <a:ea typeface="Arial"/>
                <a:cs typeface="Arial"/>
                <a:sym typeface="Arial"/>
              </a:rPr>
              <a:t>Ammonia as a </a:t>
            </a:r>
            <a:r>
              <a:rPr lang="en-US" sz="1550" b="1" dirty="0">
                <a:solidFill>
                  <a:schemeClr val="dk1"/>
                </a:solidFill>
                <a:latin typeface="Arial"/>
                <a:ea typeface="Arial"/>
                <a:cs typeface="Arial"/>
                <a:sym typeface="Arial"/>
              </a:rPr>
              <a:t>source of reactive nitrogen deposition</a:t>
            </a:r>
            <a:r>
              <a:rPr lang="en-US" sz="1550" dirty="0">
                <a:solidFill>
                  <a:schemeClr val="dk1"/>
                </a:solidFill>
                <a:latin typeface="Arial"/>
                <a:ea typeface="Arial"/>
                <a:cs typeface="Arial"/>
                <a:sym typeface="Arial"/>
              </a:rPr>
              <a:t> </a:t>
            </a:r>
            <a:endParaRPr sz="1400" dirty="0">
              <a:solidFill>
                <a:schemeClr val="dk1"/>
              </a:solidFill>
              <a:latin typeface="Arial"/>
              <a:ea typeface="Arial"/>
              <a:cs typeface="Arial"/>
              <a:sym typeface="Arial"/>
            </a:endParaRPr>
          </a:p>
          <a:p>
            <a:pPr marL="742950" lvl="1" indent="-260350" algn="l" rtl="0">
              <a:spcBef>
                <a:spcPts val="310"/>
              </a:spcBef>
              <a:spcAft>
                <a:spcPts val="0"/>
              </a:spcAft>
              <a:buSzPts val="1400"/>
              <a:buChar char="•"/>
            </a:pPr>
            <a:r>
              <a:rPr lang="en-US" sz="1400" dirty="0">
                <a:solidFill>
                  <a:schemeClr val="dk1"/>
                </a:solidFill>
                <a:latin typeface="Arial"/>
                <a:ea typeface="Arial"/>
                <a:cs typeface="Arial"/>
                <a:sym typeface="Arial"/>
              </a:rPr>
              <a:t>Ammonia is one of the most important </a:t>
            </a:r>
            <a:r>
              <a:rPr lang="en-US" sz="1400" b="1" dirty="0">
                <a:solidFill>
                  <a:schemeClr val="dk1"/>
                </a:solidFill>
                <a:latin typeface="Arial"/>
                <a:ea typeface="Arial"/>
                <a:cs typeface="Arial"/>
                <a:sym typeface="Arial"/>
              </a:rPr>
              <a:t>reactive nitrogen species</a:t>
            </a:r>
            <a:endParaRPr sz="1400" dirty="0">
              <a:solidFill>
                <a:schemeClr val="dk1"/>
              </a:solidFill>
              <a:latin typeface="Arial"/>
              <a:ea typeface="Arial"/>
              <a:cs typeface="Arial"/>
              <a:sym typeface="Arial"/>
            </a:endParaRPr>
          </a:p>
          <a:p>
            <a:pPr marL="742950" lvl="1" indent="-285750" algn="l" rtl="0">
              <a:lnSpc>
                <a:spcPct val="100000"/>
              </a:lnSpc>
              <a:spcBef>
                <a:spcPts val="280"/>
              </a:spcBef>
              <a:spcAft>
                <a:spcPts val="0"/>
              </a:spcAft>
              <a:buSzPts val="1400"/>
              <a:buChar char="•"/>
            </a:pPr>
            <a:r>
              <a:rPr lang="en-US" sz="1400" dirty="0">
                <a:solidFill>
                  <a:schemeClr val="dk1"/>
                </a:solidFill>
                <a:latin typeface="Arial"/>
                <a:ea typeface="Arial"/>
                <a:cs typeface="Arial"/>
                <a:sym typeface="Arial"/>
              </a:rPr>
              <a:t>Excess reactive nitrogen </a:t>
            </a:r>
            <a:r>
              <a:rPr lang="en-US" sz="1400" b="1" dirty="0">
                <a:solidFill>
                  <a:schemeClr val="dk1"/>
                </a:solidFill>
                <a:latin typeface="Arial"/>
                <a:ea typeface="Arial"/>
                <a:cs typeface="Arial"/>
                <a:sym typeface="Arial"/>
              </a:rPr>
              <a:t>deposition</a:t>
            </a:r>
            <a:r>
              <a:rPr lang="en-US" sz="1400" dirty="0">
                <a:solidFill>
                  <a:schemeClr val="dk1"/>
                </a:solidFill>
                <a:latin typeface="Arial"/>
                <a:ea typeface="Arial"/>
                <a:cs typeface="Arial"/>
                <a:sym typeface="Arial"/>
              </a:rPr>
              <a:t> from ammonia leads to:</a:t>
            </a:r>
            <a:endParaRPr sz="1400" dirty="0">
              <a:solidFill>
                <a:schemeClr val="dk1"/>
              </a:solidFill>
              <a:latin typeface="Arial"/>
              <a:ea typeface="Arial"/>
              <a:cs typeface="Arial"/>
              <a:sym typeface="Arial"/>
            </a:endParaRPr>
          </a:p>
          <a:p>
            <a:pPr marL="1371600" lvl="2" indent="-317500" algn="l" rtl="0">
              <a:lnSpc>
                <a:spcPct val="100000"/>
              </a:lnSpc>
              <a:spcBef>
                <a:spcPts val="280"/>
              </a:spcBef>
              <a:spcAft>
                <a:spcPts val="0"/>
              </a:spcAft>
              <a:buSzPts val="1400"/>
            </a:pPr>
            <a:r>
              <a:rPr lang="en-US" sz="1400" b="1" dirty="0">
                <a:solidFill>
                  <a:schemeClr val="dk1"/>
                </a:solidFill>
                <a:latin typeface="Arial"/>
                <a:ea typeface="Arial"/>
                <a:cs typeface="Arial"/>
                <a:sym typeface="Arial"/>
              </a:rPr>
              <a:t>soil acidification</a:t>
            </a:r>
            <a:r>
              <a:rPr lang="en-US" sz="1400" dirty="0">
                <a:solidFill>
                  <a:schemeClr val="dk1"/>
                </a:solidFill>
                <a:latin typeface="Arial"/>
                <a:ea typeface="Arial"/>
                <a:cs typeface="Arial"/>
                <a:sym typeface="Arial"/>
              </a:rPr>
              <a:t> </a:t>
            </a:r>
            <a:endParaRPr sz="1400" dirty="0">
              <a:solidFill>
                <a:schemeClr val="dk1"/>
              </a:solidFill>
              <a:latin typeface="Arial"/>
              <a:ea typeface="Arial"/>
              <a:cs typeface="Arial"/>
              <a:sym typeface="Arial"/>
            </a:endParaRPr>
          </a:p>
          <a:p>
            <a:pPr marL="1371600" lvl="2" indent="-317500" algn="l" rtl="0">
              <a:lnSpc>
                <a:spcPct val="100000"/>
              </a:lnSpc>
              <a:spcBef>
                <a:spcPts val="280"/>
              </a:spcBef>
              <a:spcAft>
                <a:spcPts val="0"/>
              </a:spcAft>
              <a:buSzPts val="1400"/>
            </a:pPr>
            <a:r>
              <a:rPr lang="en-US" sz="1400" b="1" dirty="0">
                <a:solidFill>
                  <a:schemeClr val="dk1"/>
                </a:solidFill>
                <a:latin typeface="Arial"/>
                <a:ea typeface="Arial"/>
                <a:cs typeface="Arial"/>
                <a:sym typeface="Arial"/>
              </a:rPr>
              <a:t>eutrophication (e.g. algal blooms)</a:t>
            </a:r>
            <a:endParaRPr dirty="0"/>
          </a:p>
          <a:p>
            <a:pPr marL="1371600" lvl="2" indent="-317500" algn="l" rtl="0">
              <a:lnSpc>
                <a:spcPct val="100000"/>
              </a:lnSpc>
              <a:spcBef>
                <a:spcPts val="280"/>
              </a:spcBef>
              <a:spcAft>
                <a:spcPts val="0"/>
              </a:spcAft>
              <a:buSzPts val="1400"/>
            </a:pPr>
            <a:r>
              <a:rPr lang="en-US" sz="1400" b="1" dirty="0">
                <a:solidFill>
                  <a:schemeClr val="dk1"/>
                </a:solidFill>
                <a:latin typeface="Arial"/>
                <a:ea typeface="Arial"/>
                <a:cs typeface="Arial"/>
                <a:sym typeface="Arial"/>
              </a:rPr>
              <a:t>biodiversity</a:t>
            </a:r>
            <a:r>
              <a:rPr lang="en-US" sz="1400" dirty="0">
                <a:solidFill>
                  <a:schemeClr val="dk1"/>
                </a:solidFill>
                <a:latin typeface="Arial"/>
                <a:ea typeface="Arial"/>
                <a:cs typeface="Arial"/>
                <a:sym typeface="Arial"/>
              </a:rPr>
              <a:t> loss</a:t>
            </a:r>
            <a:endParaRPr sz="1400" dirty="0">
              <a:solidFill>
                <a:schemeClr val="dk1"/>
              </a:solidFill>
              <a:latin typeface="Arial"/>
              <a:ea typeface="Arial"/>
              <a:cs typeface="Arial"/>
              <a:sym typeface="Arial"/>
            </a:endParaRPr>
          </a:p>
          <a:p>
            <a:pPr marL="457200" lvl="1" indent="0" algn="l" rtl="0">
              <a:lnSpc>
                <a:spcPct val="100000"/>
              </a:lnSpc>
              <a:spcBef>
                <a:spcPts val="280"/>
              </a:spcBef>
              <a:spcAft>
                <a:spcPts val="0"/>
              </a:spcAft>
              <a:buSzPts val="1400"/>
              <a:buNone/>
            </a:pPr>
            <a:endParaRPr sz="1400" dirty="0">
              <a:solidFill>
                <a:schemeClr val="dk1"/>
              </a:solidFill>
              <a:latin typeface="Arial"/>
              <a:ea typeface="Arial"/>
              <a:cs typeface="Arial"/>
              <a:sym typeface="Arial"/>
            </a:endParaRPr>
          </a:p>
        </p:txBody>
      </p:sp>
      <p:grpSp>
        <p:nvGrpSpPr>
          <p:cNvPr id="513" name="Google Shape;513;p3"/>
          <p:cNvGrpSpPr/>
          <p:nvPr/>
        </p:nvGrpSpPr>
        <p:grpSpPr>
          <a:xfrm>
            <a:off x="6440859" y="997437"/>
            <a:ext cx="2321065" cy="1326522"/>
            <a:chOff x="1547664" y="4457037"/>
            <a:chExt cx="4022643" cy="2336660"/>
          </a:xfrm>
        </p:grpSpPr>
        <p:pic>
          <p:nvPicPr>
            <p:cNvPr id="514" name="Google Shape;514;p3" descr="pollutant emissions and deposition processes"/>
            <p:cNvPicPr preferRelativeResize="0"/>
            <p:nvPr/>
          </p:nvPicPr>
          <p:blipFill rotWithShape="1">
            <a:blip r:embed="rId3">
              <a:alphaModFix/>
            </a:blip>
            <a:srcRect/>
            <a:stretch/>
          </p:blipFill>
          <p:spPr>
            <a:xfrm>
              <a:off x="1547664" y="4457037"/>
              <a:ext cx="3960440" cy="2336660"/>
            </a:xfrm>
            <a:prstGeom prst="rect">
              <a:avLst/>
            </a:prstGeom>
            <a:noFill/>
            <a:ln>
              <a:noFill/>
            </a:ln>
          </p:spPr>
        </p:pic>
        <p:sp>
          <p:nvSpPr>
            <p:cNvPr id="515" name="Google Shape;515;p3"/>
            <p:cNvSpPr/>
            <p:nvPr/>
          </p:nvSpPr>
          <p:spPr>
            <a:xfrm>
              <a:off x="3769637" y="4521465"/>
              <a:ext cx="792000" cy="308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C00000"/>
                  </a:solidFill>
                  <a:latin typeface="Arial"/>
                  <a:ea typeface="Arial"/>
                  <a:cs typeface="Arial"/>
                  <a:sym typeface="Arial"/>
                </a:rPr>
                <a:t>PM</a:t>
              </a:r>
              <a:r>
                <a:rPr lang="en-US" sz="1050" b="1" i="0" u="none" strike="noStrike" cap="none" baseline="-25000">
                  <a:solidFill>
                    <a:srgbClr val="C00000"/>
                  </a:solidFill>
                  <a:latin typeface="Arial"/>
                  <a:ea typeface="Arial"/>
                  <a:cs typeface="Arial"/>
                  <a:sym typeface="Arial"/>
                </a:rPr>
                <a:t>2.5</a:t>
              </a:r>
              <a:endParaRPr sz="1400" b="0" i="0" u="none" strike="noStrike" cap="none">
                <a:solidFill>
                  <a:srgbClr val="000000"/>
                </a:solidFill>
                <a:latin typeface="Arial"/>
                <a:ea typeface="Arial"/>
                <a:cs typeface="Arial"/>
                <a:sym typeface="Arial"/>
              </a:endParaRPr>
            </a:p>
          </p:txBody>
        </p:sp>
        <p:sp>
          <p:nvSpPr>
            <p:cNvPr id="516" name="Google Shape;516;p3"/>
            <p:cNvSpPr/>
            <p:nvPr/>
          </p:nvSpPr>
          <p:spPr>
            <a:xfrm>
              <a:off x="3360049" y="6191413"/>
              <a:ext cx="1080121" cy="20621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a:solidFill>
                    <a:srgbClr val="262626"/>
                  </a:solidFill>
                  <a:latin typeface="Arial"/>
                  <a:ea typeface="Arial"/>
                  <a:cs typeface="Arial"/>
                  <a:sym typeface="Arial"/>
                </a:rPr>
                <a:t>Soil Acidification</a:t>
              </a:r>
              <a:endParaRPr sz="600" b="1" i="0" u="none" strike="noStrike" cap="none" baseline="-25000">
                <a:solidFill>
                  <a:srgbClr val="262626"/>
                </a:solidFill>
                <a:latin typeface="Arial"/>
                <a:ea typeface="Arial"/>
                <a:cs typeface="Arial"/>
                <a:sym typeface="Arial"/>
              </a:endParaRPr>
            </a:p>
          </p:txBody>
        </p:sp>
        <p:sp>
          <p:nvSpPr>
            <p:cNvPr id="517" name="Google Shape;517;p3"/>
            <p:cNvSpPr/>
            <p:nvPr/>
          </p:nvSpPr>
          <p:spPr>
            <a:xfrm>
              <a:off x="4144673" y="6415572"/>
              <a:ext cx="1425634" cy="20621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a:solidFill>
                    <a:srgbClr val="262626"/>
                  </a:solidFill>
                  <a:latin typeface="Arial"/>
                  <a:ea typeface="Arial"/>
                  <a:cs typeface="Arial"/>
                  <a:sym typeface="Arial"/>
                </a:rPr>
                <a:t>Water Eutrophication </a:t>
              </a:r>
              <a:endParaRPr sz="600" b="1" i="0" u="none" strike="noStrike" cap="none" baseline="-25000">
                <a:solidFill>
                  <a:srgbClr val="262626"/>
                </a:solidFill>
                <a:latin typeface="Arial"/>
                <a:ea typeface="Arial"/>
                <a:cs typeface="Arial"/>
                <a:sym typeface="Arial"/>
              </a:endParaRPr>
            </a:p>
          </p:txBody>
        </p:sp>
      </p:grpSp>
      <p:grpSp>
        <p:nvGrpSpPr>
          <p:cNvPr id="519" name="Google Shape;519;p3"/>
          <p:cNvGrpSpPr/>
          <p:nvPr/>
        </p:nvGrpSpPr>
        <p:grpSpPr>
          <a:xfrm>
            <a:off x="5714971" y="2957720"/>
            <a:ext cx="3429029" cy="1069800"/>
            <a:chOff x="421850" y="1749397"/>
            <a:chExt cx="8294700" cy="1979278"/>
          </a:xfrm>
        </p:grpSpPr>
        <p:sp>
          <p:nvSpPr>
            <p:cNvPr id="520" name="Google Shape;520;p3"/>
            <p:cNvSpPr txBox="1"/>
            <p:nvPr/>
          </p:nvSpPr>
          <p:spPr>
            <a:xfrm>
              <a:off x="698938" y="1749397"/>
              <a:ext cx="6247500" cy="347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 Semi-natural ecosystems</a:t>
              </a:r>
              <a:endParaRPr sz="1200" dirty="0"/>
            </a:p>
          </p:txBody>
        </p:sp>
        <p:grpSp>
          <p:nvGrpSpPr>
            <p:cNvPr id="521" name="Google Shape;521;p3"/>
            <p:cNvGrpSpPr/>
            <p:nvPr/>
          </p:nvGrpSpPr>
          <p:grpSpPr>
            <a:xfrm>
              <a:off x="421850" y="2096459"/>
              <a:ext cx="8294700" cy="1632216"/>
              <a:chOff x="421850" y="2096459"/>
              <a:chExt cx="8294700" cy="1632216"/>
            </a:xfrm>
          </p:grpSpPr>
          <p:sp>
            <p:nvSpPr>
              <p:cNvPr id="522" name="Google Shape;522;p3"/>
              <p:cNvSpPr txBox="1"/>
              <p:nvPr/>
            </p:nvSpPr>
            <p:spPr>
              <a:xfrm>
                <a:off x="421850" y="3492575"/>
                <a:ext cx="8294700" cy="236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100" i="1">
                    <a:solidFill>
                      <a:srgbClr val="000000"/>
                    </a:solidFill>
                    <a:latin typeface="Calibri"/>
                    <a:ea typeface="Calibri"/>
                    <a:cs typeface="Calibri"/>
                    <a:sym typeface="Calibri"/>
                  </a:rPr>
                  <a:t>      </a:t>
                </a:r>
                <a:r>
                  <a:rPr lang="en-US" sz="700" i="1"/>
                  <a:t>b</a:t>
                </a:r>
                <a:r>
                  <a:rPr lang="en-US" sz="700" i="1">
                    <a:solidFill>
                      <a:srgbClr val="000000"/>
                    </a:solidFill>
                  </a:rPr>
                  <a:t>iodiverse </a:t>
                </a:r>
                <a:r>
                  <a:rPr lang="en-US" sz="700" i="1"/>
                  <a:t>f</a:t>
                </a:r>
                <a:r>
                  <a:rPr lang="en-US" sz="700" i="1">
                    <a:solidFill>
                      <a:srgbClr val="000000"/>
                    </a:solidFill>
                  </a:rPr>
                  <a:t>orest 	        lichens    </a:t>
                </a:r>
                <a:r>
                  <a:rPr lang="en-US" sz="700" i="1"/>
                  <a:t>          biodiverse</a:t>
                </a:r>
                <a:r>
                  <a:rPr lang="en-US" sz="700" i="1">
                    <a:solidFill>
                      <a:srgbClr val="000000"/>
                    </a:solidFill>
                  </a:rPr>
                  <a:t> grassland</a:t>
                </a:r>
                <a:r>
                  <a:rPr lang="en-US" sz="700" i="1"/>
                  <a:t>s     </a:t>
                </a:r>
                <a:r>
                  <a:rPr lang="en-US" sz="700" i="1">
                    <a:solidFill>
                      <a:srgbClr val="000000"/>
                    </a:solidFill>
                  </a:rPr>
                  <a:t>pristine water</a:t>
                </a:r>
                <a:endParaRPr sz="700" i="1">
                  <a:solidFill>
                    <a:srgbClr val="000000"/>
                  </a:solidFill>
                </a:endParaRPr>
              </a:p>
            </p:txBody>
          </p:sp>
          <p:grpSp>
            <p:nvGrpSpPr>
              <p:cNvPr id="523" name="Google Shape;523;p3"/>
              <p:cNvGrpSpPr/>
              <p:nvPr/>
            </p:nvGrpSpPr>
            <p:grpSpPr>
              <a:xfrm>
                <a:off x="748588" y="2096459"/>
                <a:ext cx="7773000" cy="1425928"/>
                <a:chOff x="748588" y="2096459"/>
                <a:chExt cx="7773000" cy="1425928"/>
              </a:xfrm>
            </p:grpSpPr>
            <p:pic>
              <p:nvPicPr>
                <p:cNvPr id="524" name="Google Shape;524;p3" descr="3484135356_39d49640cc_b"/>
                <p:cNvPicPr preferRelativeResize="0"/>
                <p:nvPr/>
              </p:nvPicPr>
              <p:blipFill rotWithShape="1">
                <a:blip r:embed="rId4">
                  <a:alphaModFix/>
                </a:blip>
                <a:srcRect/>
                <a:stretch/>
              </p:blipFill>
              <p:spPr>
                <a:xfrm>
                  <a:off x="748588" y="2096459"/>
                  <a:ext cx="1913972" cy="1425928"/>
                </a:xfrm>
                <a:prstGeom prst="rect">
                  <a:avLst/>
                </a:prstGeom>
                <a:noFill/>
                <a:ln>
                  <a:noFill/>
                </a:ln>
              </p:spPr>
            </p:pic>
            <p:pic>
              <p:nvPicPr>
                <p:cNvPr id="525" name="Google Shape;525;p3" descr="Image result for Species rich wildflower meadow cricklade"/>
                <p:cNvPicPr preferRelativeResize="0"/>
                <p:nvPr/>
              </p:nvPicPr>
              <p:blipFill rotWithShape="1">
                <a:blip r:embed="rId5">
                  <a:alphaModFix/>
                </a:blip>
                <a:srcRect/>
                <a:stretch/>
              </p:blipFill>
              <p:spPr>
                <a:xfrm>
                  <a:off x="4596897" y="2096459"/>
                  <a:ext cx="1919136" cy="1417456"/>
                </a:xfrm>
                <a:prstGeom prst="rect">
                  <a:avLst/>
                </a:prstGeom>
                <a:noFill/>
                <a:ln>
                  <a:noFill/>
                </a:ln>
              </p:spPr>
            </p:pic>
            <p:pic>
              <p:nvPicPr>
                <p:cNvPr id="526" name="Google Shape;526;p3"/>
                <p:cNvPicPr preferRelativeResize="0"/>
                <p:nvPr/>
              </p:nvPicPr>
              <p:blipFill rotWithShape="1">
                <a:blip r:embed="rId6">
                  <a:alphaModFix/>
                </a:blip>
                <a:srcRect/>
                <a:stretch/>
              </p:blipFill>
              <p:spPr>
                <a:xfrm>
                  <a:off x="2763135" y="2096459"/>
                  <a:ext cx="1721559" cy="1425928"/>
                </a:xfrm>
                <a:prstGeom prst="rect">
                  <a:avLst/>
                </a:prstGeom>
                <a:noFill/>
                <a:ln>
                  <a:noFill/>
                </a:ln>
              </p:spPr>
            </p:pic>
            <p:pic>
              <p:nvPicPr>
                <p:cNvPr id="527" name="Google Shape;527;p3"/>
                <p:cNvPicPr preferRelativeResize="0"/>
                <p:nvPr/>
              </p:nvPicPr>
              <p:blipFill rotWithShape="1">
                <a:blip r:embed="rId7">
                  <a:alphaModFix/>
                </a:blip>
                <a:srcRect/>
                <a:stretch/>
              </p:blipFill>
              <p:spPr>
                <a:xfrm>
                  <a:off x="6642088" y="2100581"/>
                  <a:ext cx="1879500" cy="1409212"/>
                </a:xfrm>
                <a:prstGeom prst="rect">
                  <a:avLst/>
                </a:prstGeom>
                <a:noFill/>
                <a:ln>
                  <a:noFill/>
                </a:ln>
              </p:spPr>
            </p:pic>
          </p:grpSp>
        </p:grpSp>
      </p:grpSp>
      <p:grpSp>
        <p:nvGrpSpPr>
          <p:cNvPr id="528" name="Google Shape;528;p3"/>
          <p:cNvGrpSpPr/>
          <p:nvPr/>
        </p:nvGrpSpPr>
        <p:grpSpPr>
          <a:xfrm>
            <a:off x="5465296" y="3980130"/>
            <a:ext cx="3623824" cy="1098003"/>
            <a:chOff x="196431" y="2988739"/>
            <a:chExt cx="7471802" cy="2113170"/>
          </a:xfrm>
        </p:grpSpPr>
        <p:grpSp>
          <p:nvGrpSpPr>
            <p:cNvPr id="529" name="Google Shape;529;p3"/>
            <p:cNvGrpSpPr/>
            <p:nvPr/>
          </p:nvGrpSpPr>
          <p:grpSpPr>
            <a:xfrm>
              <a:off x="196431" y="2988739"/>
              <a:ext cx="7471802" cy="2113170"/>
              <a:chOff x="-172845" y="2876433"/>
              <a:chExt cx="8849700" cy="2091005"/>
            </a:xfrm>
          </p:grpSpPr>
          <p:sp>
            <p:nvSpPr>
              <p:cNvPr id="530" name="Google Shape;530;p3"/>
              <p:cNvSpPr txBox="1"/>
              <p:nvPr/>
            </p:nvSpPr>
            <p:spPr>
              <a:xfrm>
                <a:off x="-172845" y="4731338"/>
                <a:ext cx="8849700" cy="236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700" i="1"/>
                  <a:t>          f</a:t>
                </a:r>
                <a:r>
                  <a:rPr lang="en-US" sz="700" i="1">
                    <a:solidFill>
                      <a:srgbClr val="000000"/>
                    </a:solidFill>
                  </a:rPr>
                  <a:t>orest biodiversity </a:t>
                </a:r>
                <a:r>
                  <a:rPr lang="en-US" sz="700" i="1"/>
                  <a:t>l</a:t>
                </a:r>
                <a:r>
                  <a:rPr lang="en-US" sz="700" i="1">
                    <a:solidFill>
                      <a:srgbClr val="000000"/>
                    </a:solidFill>
                  </a:rPr>
                  <a:t>oss  lichen specie</a:t>
                </a:r>
                <a:r>
                  <a:rPr lang="en-US" sz="700" i="1"/>
                  <a:t>      </a:t>
                </a:r>
                <a:r>
                  <a:rPr lang="en-US" sz="700" i="1">
                    <a:solidFill>
                      <a:srgbClr val="000000"/>
                    </a:solidFill>
                  </a:rPr>
                  <a:t>monoculture grasslands</a:t>
                </a:r>
                <a:r>
                  <a:rPr lang="en-US" sz="700" i="1"/>
                  <a:t>   algal blooms</a:t>
                </a:r>
                <a:endParaRPr sz="700"/>
              </a:p>
            </p:txBody>
          </p:sp>
          <p:pic>
            <p:nvPicPr>
              <p:cNvPr id="531" name="Google Shape;531;p3" descr="DSCF0026"/>
              <p:cNvPicPr preferRelativeResize="0"/>
              <p:nvPr/>
            </p:nvPicPr>
            <p:blipFill rotWithShape="1">
              <a:blip r:embed="rId8">
                <a:alphaModFix/>
              </a:blip>
              <a:srcRect/>
              <a:stretch/>
            </p:blipFill>
            <p:spPr>
              <a:xfrm>
                <a:off x="748587" y="3320611"/>
                <a:ext cx="1916237" cy="1427615"/>
              </a:xfrm>
              <a:prstGeom prst="rect">
                <a:avLst/>
              </a:prstGeom>
              <a:noFill/>
              <a:ln>
                <a:noFill/>
              </a:ln>
            </p:spPr>
          </p:pic>
          <p:pic>
            <p:nvPicPr>
              <p:cNvPr id="532" name="Google Shape;532;p3" descr="Moninea site 12 ish"/>
              <p:cNvPicPr preferRelativeResize="0"/>
              <p:nvPr/>
            </p:nvPicPr>
            <p:blipFill rotWithShape="1">
              <a:blip r:embed="rId9">
                <a:alphaModFix/>
              </a:blip>
              <a:srcRect/>
              <a:stretch/>
            </p:blipFill>
            <p:spPr>
              <a:xfrm>
                <a:off x="2773074" y="3320611"/>
                <a:ext cx="1721560" cy="1422325"/>
              </a:xfrm>
              <a:prstGeom prst="rect">
                <a:avLst/>
              </a:prstGeom>
              <a:noFill/>
              <a:ln>
                <a:noFill/>
              </a:ln>
            </p:spPr>
          </p:pic>
          <p:pic>
            <p:nvPicPr>
              <p:cNvPr id="533" name="Google Shape;533;p3" descr="Image result for agricultural grass"/>
              <p:cNvPicPr preferRelativeResize="0"/>
              <p:nvPr/>
            </p:nvPicPr>
            <p:blipFill rotWithShape="1">
              <a:blip r:embed="rId10">
                <a:alphaModFix/>
              </a:blip>
              <a:srcRect/>
              <a:stretch/>
            </p:blipFill>
            <p:spPr>
              <a:xfrm>
                <a:off x="4623881" y="3320611"/>
                <a:ext cx="1923091" cy="1440078"/>
              </a:xfrm>
              <a:prstGeom prst="rect">
                <a:avLst/>
              </a:prstGeom>
              <a:noFill/>
              <a:ln>
                <a:noFill/>
              </a:ln>
            </p:spPr>
          </p:pic>
          <p:sp>
            <p:nvSpPr>
              <p:cNvPr id="534" name="Google Shape;534;p3"/>
              <p:cNvSpPr txBox="1"/>
              <p:nvPr/>
            </p:nvSpPr>
            <p:spPr>
              <a:xfrm>
                <a:off x="748625" y="2876433"/>
                <a:ext cx="6430800" cy="281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Nitrogen-excessive ecosystems</a:t>
                </a:r>
                <a:endParaRPr sz="900"/>
              </a:p>
            </p:txBody>
          </p:sp>
        </p:grpSp>
        <p:pic>
          <p:nvPicPr>
            <p:cNvPr id="535" name="Google Shape;535;p3" descr="http://ammoniabmp.colostate.edu/images/IMG_2340.JPG"/>
            <p:cNvPicPr preferRelativeResize="0"/>
            <p:nvPr/>
          </p:nvPicPr>
          <p:blipFill rotWithShape="1">
            <a:blip r:embed="rId11">
              <a:alphaModFix/>
            </a:blip>
            <a:srcRect/>
            <a:stretch/>
          </p:blipFill>
          <p:spPr>
            <a:xfrm>
              <a:off x="5972469" y="3433629"/>
              <a:ext cx="1627632" cy="1453896"/>
            </a:xfrm>
            <a:prstGeom prst="rect">
              <a:avLst/>
            </a:prstGeom>
            <a:noFill/>
            <a:ln>
              <a:noFill/>
            </a:ln>
          </p:spPr>
        </p:pic>
      </p:grpSp>
      <p:sp>
        <p:nvSpPr>
          <p:cNvPr id="2" name="Slide Number Placeholder 3">
            <a:extLst>
              <a:ext uri="{FF2B5EF4-FFF2-40B4-BE49-F238E27FC236}">
                <a16:creationId xmlns:a16="http://schemas.microsoft.com/office/drawing/2014/main" id="{4F267A52-DEAD-5170-5D37-D0C60202EA91}"/>
              </a:ext>
            </a:extLst>
          </p:cNvPr>
          <p:cNvSpPr>
            <a:spLocks noGrp="1"/>
          </p:cNvSpPr>
          <p:nvPr>
            <p:ph type="sldNum" idx="12"/>
          </p:nvPr>
        </p:nvSpPr>
        <p:spPr>
          <a:xfrm>
            <a:off x="304800" y="4767263"/>
            <a:ext cx="982663" cy="273844"/>
          </a:xfrm>
        </p:spPr>
        <p:txBody>
          <a:bodyPr/>
          <a:lstStyle/>
          <a:p>
            <a:pPr marL="0" lvl="0" indent="0" algn="l" rtl="0">
              <a:spcBef>
                <a:spcPts val="0"/>
              </a:spcBef>
              <a:spcAft>
                <a:spcPts val="0"/>
              </a:spcAft>
              <a:buNone/>
            </a:pPr>
            <a:fld id="{00000000-1234-1234-1234-123412341234}" type="slidenum">
              <a:rPr lang="en-US" smtClean="0"/>
              <a:t>32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8"/>
          <p:cNvSpPr txBox="1">
            <a:spLocks noGrp="1"/>
          </p:cNvSpPr>
          <p:nvPr>
            <p:ph type="title"/>
          </p:nvPr>
        </p:nvSpPr>
        <p:spPr>
          <a:xfrm>
            <a:off x="43200" y="103250"/>
            <a:ext cx="9057600" cy="338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sz="2000" b="1">
                <a:solidFill>
                  <a:srgbClr val="395B18"/>
                </a:solidFill>
                <a:latin typeface="Arial"/>
                <a:ea typeface="Arial"/>
                <a:cs typeface="Arial"/>
                <a:sym typeface="Arial"/>
              </a:rPr>
              <a:t>Spatiotemporal patterns in ammonia: Multi-year “Climatology”</a:t>
            </a:r>
            <a:endParaRPr sz="2000" b="1">
              <a:solidFill>
                <a:srgbClr val="395B18"/>
              </a:solidFill>
              <a:latin typeface="Arial"/>
              <a:ea typeface="Arial"/>
              <a:cs typeface="Arial"/>
              <a:sym typeface="Arial"/>
            </a:endParaRPr>
          </a:p>
        </p:txBody>
      </p:sp>
      <p:grpSp>
        <p:nvGrpSpPr>
          <p:cNvPr id="560" name="Google Shape;560;p8"/>
          <p:cNvGrpSpPr/>
          <p:nvPr/>
        </p:nvGrpSpPr>
        <p:grpSpPr>
          <a:xfrm>
            <a:off x="1252525" y="544200"/>
            <a:ext cx="6774779" cy="3895035"/>
            <a:chOff x="1252525" y="544200"/>
            <a:chExt cx="6774779" cy="3895035"/>
          </a:xfrm>
        </p:grpSpPr>
        <p:pic>
          <p:nvPicPr>
            <p:cNvPr id="561" name="Google Shape;561;p8"/>
            <p:cNvPicPr preferRelativeResize="0"/>
            <p:nvPr/>
          </p:nvPicPr>
          <p:blipFill rotWithShape="1">
            <a:blip r:embed="rId3">
              <a:alphaModFix/>
            </a:blip>
            <a:srcRect t="22866" b="19562"/>
            <a:stretch/>
          </p:blipFill>
          <p:spPr>
            <a:xfrm>
              <a:off x="1252525" y="544200"/>
              <a:ext cx="6774779" cy="3895035"/>
            </a:xfrm>
            <a:prstGeom prst="rect">
              <a:avLst/>
            </a:prstGeom>
            <a:noFill/>
            <a:ln>
              <a:noFill/>
            </a:ln>
          </p:spPr>
        </p:pic>
        <p:grpSp>
          <p:nvGrpSpPr>
            <p:cNvPr id="562" name="Google Shape;562;p8"/>
            <p:cNvGrpSpPr/>
            <p:nvPr/>
          </p:nvGrpSpPr>
          <p:grpSpPr>
            <a:xfrm>
              <a:off x="2408953" y="1846360"/>
              <a:ext cx="4124110" cy="1663597"/>
              <a:chOff x="2408953" y="1846360"/>
              <a:chExt cx="4124110" cy="1663597"/>
            </a:xfrm>
          </p:grpSpPr>
          <p:sp>
            <p:nvSpPr>
              <p:cNvPr id="563" name="Google Shape;563;p8"/>
              <p:cNvSpPr txBox="1"/>
              <p:nvPr/>
            </p:nvSpPr>
            <p:spPr>
              <a:xfrm rot="3030197">
                <a:off x="2806577" y="2927678"/>
                <a:ext cx="1061736" cy="13851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16629B"/>
                    </a:solidFill>
                    <a:latin typeface="Arial"/>
                    <a:ea typeface="Arial"/>
                    <a:cs typeface="Arial"/>
                    <a:sym typeface="Arial"/>
                  </a:rPr>
                  <a:t>Central Valley</a:t>
                </a:r>
                <a:endParaRPr sz="1400" b="0" i="0" u="none" strike="noStrike" cap="none">
                  <a:solidFill>
                    <a:srgbClr val="000000"/>
                  </a:solidFill>
                  <a:latin typeface="Arial"/>
                  <a:ea typeface="Arial"/>
                  <a:cs typeface="Arial"/>
                  <a:sym typeface="Arial"/>
                </a:endParaRPr>
              </a:p>
            </p:txBody>
          </p:sp>
          <p:sp>
            <p:nvSpPr>
              <p:cNvPr id="564" name="Google Shape;564;p8"/>
              <p:cNvSpPr txBox="1"/>
              <p:nvPr/>
            </p:nvSpPr>
            <p:spPr>
              <a:xfrm>
                <a:off x="2712850" y="2310903"/>
                <a:ext cx="3984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16629B"/>
                    </a:solidFill>
                    <a:latin typeface="Arial"/>
                    <a:ea typeface="Arial"/>
                    <a:cs typeface="Arial"/>
                    <a:sym typeface="Arial"/>
                  </a:rPr>
                  <a:t>Idaho</a:t>
                </a:r>
                <a:endParaRPr sz="1400" b="0" i="0" u="none" strike="noStrike" cap="none">
                  <a:solidFill>
                    <a:srgbClr val="000000"/>
                  </a:solidFill>
                  <a:latin typeface="Arial"/>
                  <a:ea typeface="Arial"/>
                  <a:cs typeface="Arial"/>
                  <a:sym typeface="Arial"/>
                </a:endParaRPr>
              </a:p>
            </p:txBody>
          </p:sp>
          <p:sp>
            <p:nvSpPr>
              <p:cNvPr id="565" name="Google Shape;565;p8"/>
              <p:cNvSpPr txBox="1"/>
              <p:nvPr/>
            </p:nvSpPr>
            <p:spPr>
              <a:xfrm rot="-3130824">
                <a:off x="5929410" y="2813916"/>
                <a:ext cx="680553" cy="13855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16629B"/>
                    </a:solidFill>
                    <a:latin typeface="Arial"/>
                    <a:ea typeface="Arial"/>
                    <a:cs typeface="Arial"/>
                    <a:sym typeface="Arial"/>
                  </a:rPr>
                  <a:t>N. Carolina </a:t>
                </a:r>
                <a:endParaRPr sz="1400" b="0" i="0" u="none" strike="noStrike" cap="none">
                  <a:solidFill>
                    <a:srgbClr val="000000"/>
                  </a:solidFill>
                  <a:latin typeface="Arial"/>
                  <a:ea typeface="Arial"/>
                  <a:cs typeface="Arial"/>
                  <a:sym typeface="Arial"/>
                </a:endParaRPr>
              </a:p>
            </p:txBody>
          </p:sp>
          <p:cxnSp>
            <p:nvCxnSpPr>
              <p:cNvPr id="566" name="Google Shape;566;p8"/>
              <p:cNvCxnSpPr/>
              <p:nvPr/>
            </p:nvCxnSpPr>
            <p:spPr>
              <a:xfrm rot="10800000" flipH="1">
                <a:off x="3371060" y="2676485"/>
                <a:ext cx="431400" cy="111300"/>
              </a:xfrm>
              <a:prstGeom prst="straightConnector1">
                <a:avLst/>
              </a:prstGeom>
              <a:solidFill>
                <a:srgbClr val="0092D2"/>
              </a:solidFill>
              <a:ln w="15875" cap="flat" cmpd="sng">
                <a:solidFill>
                  <a:srgbClr val="16629B"/>
                </a:solidFill>
                <a:prstDash val="solid"/>
                <a:round/>
                <a:headEnd type="none" w="sm" len="sm"/>
                <a:tailEnd type="stealth" w="med" len="med"/>
              </a:ln>
            </p:spPr>
          </p:cxnSp>
          <p:cxnSp>
            <p:nvCxnSpPr>
              <p:cNvPr id="567" name="Google Shape;567;p8"/>
              <p:cNvCxnSpPr/>
              <p:nvPr/>
            </p:nvCxnSpPr>
            <p:spPr>
              <a:xfrm>
                <a:off x="3192700" y="2366841"/>
                <a:ext cx="748500" cy="26700"/>
              </a:xfrm>
              <a:prstGeom prst="straightConnector1">
                <a:avLst/>
              </a:prstGeom>
              <a:solidFill>
                <a:srgbClr val="0092D2"/>
              </a:solidFill>
              <a:ln w="15875" cap="flat" cmpd="sng">
                <a:solidFill>
                  <a:srgbClr val="16629B"/>
                </a:solidFill>
                <a:prstDash val="solid"/>
                <a:round/>
                <a:headEnd type="none" w="sm" len="sm"/>
                <a:tailEnd type="stealth" w="med" len="med"/>
              </a:ln>
            </p:spPr>
          </p:cxnSp>
          <p:sp>
            <p:nvSpPr>
              <p:cNvPr id="568" name="Google Shape;568;p8"/>
              <p:cNvSpPr txBox="1"/>
              <p:nvPr/>
            </p:nvSpPr>
            <p:spPr>
              <a:xfrm>
                <a:off x="2712849" y="2078620"/>
                <a:ext cx="6009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16629B"/>
                    </a:solidFill>
                    <a:latin typeface="Arial"/>
                    <a:ea typeface="Arial"/>
                    <a:cs typeface="Arial"/>
                    <a:sym typeface="Arial"/>
                  </a:rPr>
                  <a:t>Wash. St.</a:t>
                </a:r>
                <a:endParaRPr sz="1400" b="0" i="0" u="none" strike="noStrike" cap="none">
                  <a:solidFill>
                    <a:srgbClr val="000000"/>
                  </a:solidFill>
                  <a:latin typeface="Arial"/>
                  <a:ea typeface="Arial"/>
                  <a:cs typeface="Arial"/>
                  <a:sym typeface="Arial"/>
                </a:endParaRPr>
              </a:p>
            </p:txBody>
          </p:sp>
          <p:cxnSp>
            <p:nvCxnSpPr>
              <p:cNvPr id="569" name="Google Shape;569;p8"/>
              <p:cNvCxnSpPr>
                <a:stCxn id="568" idx="3"/>
              </p:cNvCxnSpPr>
              <p:nvPr/>
            </p:nvCxnSpPr>
            <p:spPr>
              <a:xfrm>
                <a:off x="3313749" y="2147920"/>
                <a:ext cx="506400" cy="69300"/>
              </a:xfrm>
              <a:prstGeom prst="straightConnector1">
                <a:avLst/>
              </a:prstGeom>
              <a:solidFill>
                <a:srgbClr val="0092D2"/>
              </a:solidFill>
              <a:ln w="15875" cap="flat" cmpd="sng">
                <a:solidFill>
                  <a:srgbClr val="16629B"/>
                </a:solidFill>
                <a:prstDash val="solid"/>
                <a:round/>
                <a:headEnd type="none" w="sm" len="sm"/>
                <a:tailEnd type="stealth" w="med" len="med"/>
              </a:ln>
            </p:spPr>
          </p:cxnSp>
          <p:cxnSp>
            <p:nvCxnSpPr>
              <p:cNvPr id="570" name="Google Shape;570;p8"/>
              <p:cNvCxnSpPr>
                <a:stCxn id="565" idx="0"/>
              </p:cNvCxnSpPr>
              <p:nvPr/>
            </p:nvCxnSpPr>
            <p:spPr>
              <a:xfrm rot="10800000">
                <a:off x="5874160" y="2790615"/>
                <a:ext cx="340800" cy="50100"/>
              </a:xfrm>
              <a:prstGeom prst="straightConnector1">
                <a:avLst/>
              </a:prstGeom>
              <a:solidFill>
                <a:srgbClr val="0092D2"/>
              </a:solidFill>
              <a:ln w="15875" cap="flat" cmpd="sng">
                <a:solidFill>
                  <a:srgbClr val="16629B"/>
                </a:solidFill>
                <a:prstDash val="solid"/>
                <a:round/>
                <a:headEnd type="none" w="sm" len="sm"/>
                <a:tailEnd type="stealth" w="med" len="med"/>
              </a:ln>
            </p:spPr>
          </p:cxnSp>
          <p:cxnSp>
            <p:nvCxnSpPr>
              <p:cNvPr id="571" name="Google Shape;571;p8"/>
              <p:cNvCxnSpPr>
                <a:stCxn id="572" idx="0"/>
              </p:cNvCxnSpPr>
              <p:nvPr/>
            </p:nvCxnSpPr>
            <p:spPr>
              <a:xfrm rot="10800000">
                <a:off x="4776531" y="2676390"/>
                <a:ext cx="495300" cy="465600"/>
              </a:xfrm>
              <a:prstGeom prst="straightConnector1">
                <a:avLst/>
              </a:prstGeom>
              <a:solidFill>
                <a:srgbClr val="0092D2"/>
              </a:solidFill>
              <a:ln w="15875" cap="flat" cmpd="sng">
                <a:solidFill>
                  <a:srgbClr val="16629B"/>
                </a:solidFill>
                <a:prstDash val="solid"/>
                <a:round/>
                <a:headEnd type="none" w="sm" len="sm"/>
                <a:tailEnd type="stealth" w="med" len="med"/>
              </a:ln>
            </p:spPr>
          </p:cxnSp>
          <p:sp>
            <p:nvSpPr>
              <p:cNvPr id="572" name="Google Shape;572;p8"/>
              <p:cNvSpPr txBox="1"/>
              <p:nvPr/>
            </p:nvSpPr>
            <p:spPr>
              <a:xfrm rot="-2217252">
                <a:off x="4885260" y="3128093"/>
                <a:ext cx="856321" cy="13836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16629B"/>
                    </a:solidFill>
                    <a:latin typeface="Arial"/>
                    <a:ea typeface="Arial"/>
                    <a:cs typeface="Arial"/>
                    <a:sym typeface="Arial"/>
                  </a:rPr>
                  <a:t>US Mid-West </a:t>
                </a:r>
                <a:endParaRPr sz="900" b="1" i="0" u="none" strike="noStrike" cap="none">
                  <a:solidFill>
                    <a:srgbClr val="16629B"/>
                  </a:solidFill>
                  <a:latin typeface="Arial"/>
                  <a:ea typeface="Arial"/>
                  <a:cs typeface="Arial"/>
                  <a:sym typeface="Arial"/>
                </a:endParaRPr>
              </a:p>
            </p:txBody>
          </p:sp>
          <p:cxnSp>
            <p:nvCxnSpPr>
              <p:cNvPr id="573" name="Google Shape;573;p8"/>
              <p:cNvCxnSpPr>
                <a:stCxn id="574" idx="3"/>
              </p:cNvCxnSpPr>
              <p:nvPr/>
            </p:nvCxnSpPr>
            <p:spPr>
              <a:xfrm>
                <a:off x="3313753" y="1915660"/>
                <a:ext cx="810600" cy="123300"/>
              </a:xfrm>
              <a:prstGeom prst="straightConnector1">
                <a:avLst/>
              </a:prstGeom>
              <a:solidFill>
                <a:srgbClr val="0092D2"/>
              </a:solidFill>
              <a:ln w="15875" cap="flat" cmpd="sng">
                <a:solidFill>
                  <a:srgbClr val="16629B"/>
                </a:solidFill>
                <a:prstDash val="solid"/>
                <a:round/>
                <a:headEnd type="none" w="sm" len="sm"/>
                <a:tailEnd type="stealth" w="med" len="med"/>
              </a:ln>
            </p:spPr>
          </p:cxnSp>
          <p:sp>
            <p:nvSpPr>
              <p:cNvPr id="574" name="Google Shape;574;p8"/>
              <p:cNvSpPr txBox="1"/>
              <p:nvPr/>
            </p:nvSpPr>
            <p:spPr>
              <a:xfrm>
                <a:off x="2408953" y="1846360"/>
                <a:ext cx="9048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16629B"/>
                    </a:solidFill>
                    <a:latin typeface="Arial"/>
                    <a:ea typeface="Arial"/>
                    <a:cs typeface="Arial"/>
                    <a:sym typeface="Arial"/>
                  </a:rPr>
                  <a:t>Lethbridge, AB</a:t>
                </a:r>
                <a:endParaRPr sz="900" b="1" i="0" u="none" strike="noStrike" cap="none">
                  <a:solidFill>
                    <a:srgbClr val="16629B"/>
                  </a:solidFill>
                  <a:latin typeface="Arial"/>
                  <a:ea typeface="Arial"/>
                  <a:cs typeface="Arial"/>
                  <a:sym typeface="Arial"/>
                </a:endParaRPr>
              </a:p>
            </p:txBody>
          </p:sp>
        </p:grpSp>
      </p:grpSp>
      <p:sp>
        <p:nvSpPr>
          <p:cNvPr id="575" name="Google Shape;575;p8"/>
          <p:cNvSpPr txBox="1"/>
          <p:nvPr/>
        </p:nvSpPr>
        <p:spPr>
          <a:xfrm>
            <a:off x="463575" y="4347025"/>
            <a:ext cx="8430600" cy="338700"/>
          </a:xfrm>
          <a:prstGeom prst="rect">
            <a:avLst/>
          </a:prstGeom>
          <a:solidFill>
            <a:srgbClr val="C3EC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a:t>Use s</a:t>
            </a:r>
            <a:r>
              <a:rPr lang="en-US" sz="1600" b="0" i="0" u="none" strike="noStrike" cap="none">
                <a:solidFill>
                  <a:srgbClr val="000000"/>
                </a:solidFill>
                <a:latin typeface="Arial"/>
                <a:ea typeface="Arial"/>
                <a:cs typeface="Arial"/>
                <a:sym typeface="Arial"/>
              </a:rPr>
              <a:t>atellite observations providing insights on the spatial distribution of ammonia hotspo</a:t>
            </a:r>
            <a:r>
              <a:rPr lang="en-US" sz="1600"/>
              <a:t>ts</a:t>
            </a:r>
            <a:r>
              <a:rPr lang="en-US" sz="16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76" name="Google Shape;576;p8"/>
          <p:cNvSpPr txBox="1"/>
          <p:nvPr/>
        </p:nvSpPr>
        <p:spPr>
          <a:xfrm>
            <a:off x="1963313" y="346700"/>
            <a:ext cx="5848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ECCC Cross-Track Infrared Sounder (CrIS) satellite observations</a:t>
            </a:r>
            <a:endParaRPr sz="1400" b="0" i="0" u="none" strike="noStrike" cap="none">
              <a:solidFill>
                <a:srgbClr val="000000"/>
              </a:solidFill>
              <a:latin typeface="Arial"/>
              <a:ea typeface="Arial"/>
              <a:cs typeface="Arial"/>
              <a:sym typeface="Arial"/>
            </a:endParaRPr>
          </a:p>
        </p:txBody>
      </p:sp>
      <p:sp>
        <p:nvSpPr>
          <p:cNvPr id="577" name="Google Shape;577;p8"/>
          <p:cNvSpPr txBox="1"/>
          <p:nvPr/>
        </p:nvSpPr>
        <p:spPr>
          <a:xfrm>
            <a:off x="1139525" y="4737160"/>
            <a:ext cx="74961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Dataset publicly available from ECCC:  </a:t>
            </a:r>
            <a:r>
              <a:rPr lang="en-US" sz="1100" b="0" i="0" u="none" strike="noStrike" cap="none" dirty="0">
                <a:solidFill>
                  <a:schemeClr val="dk1"/>
                </a:solidFill>
                <a:latin typeface="Arial"/>
                <a:ea typeface="Arial"/>
                <a:cs typeface="Arial"/>
                <a:sym typeface="Arial"/>
              </a:rPr>
              <a:t>https://hpfx.collab.science.gc.ca/~mas001/satellite_ext/cris/snpp/nh3/v1_6_4</a:t>
            </a:r>
            <a:r>
              <a:rPr lang="en-US" sz="1100" b="0" i="0" u="none" strike="noStrike" cap="none" dirty="0">
                <a:solidFill>
                  <a:srgbClr val="000000"/>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p:txBody>
      </p:sp>
      <p:sp>
        <p:nvSpPr>
          <p:cNvPr id="2" name="Slide Number Placeholder 3">
            <a:extLst>
              <a:ext uri="{FF2B5EF4-FFF2-40B4-BE49-F238E27FC236}">
                <a16:creationId xmlns:a16="http://schemas.microsoft.com/office/drawing/2014/main" id="{4178B34B-CECE-1A4D-FA20-1C9D1DE5C74C}"/>
              </a:ext>
            </a:extLst>
          </p:cNvPr>
          <p:cNvSpPr>
            <a:spLocks noGrp="1"/>
          </p:cNvSpPr>
          <p:nvPr>
            <p:ph type="sldNum" idx="12"/>
          </p:nvPr>
        </p:nvSpPr>
        <p:spPr>
          <a:xfrm>
            <a:off x="304800" y="4767263"/>
            <a:ext cx="982663" cy="273844"/>
          </a:xfrm>
        </p:spPr>
        <p:txBody>
          <a:bodyPr/>
          <a:lstStyle/>
          <a:p>
            <a:pPr marL="0" lvl="0" indent="0" algn="l" rtl="0">
              <a:spcBef>
                <a:spcPts val="0"/>
              </a:spcBef>
              <a:spcAft>
                <a:spcPts val="0"/>
              </a:spcAft>
              <a:buNone/>
            </a:pPr>
            <a:fld id="{00000000-1234-1234-1234-123412341234}" type="slidenum">
              <a:rPr lang="en-US" smtClean="0"/>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8" name="Google Shape;611;g13532fb9cdf_0_44"/>
          <p:cNvSpPr/>
          <p:nvPr/>
        </p:nvSpPr>
        <p:spPr>
          <a:xfrm>
            <a:off x="282221" y="4651131"/>
            <a:ext cx="8633100" cy="11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3" name="Google Shape;583;p2"/>
          <p:cNvSpPr txBox="1">
            <a:spLocks noGrp="1"/>
          </p:cNvSpPr>
          <p:nvPr>
            <p:ph type="title"/>
          </p:nvPr>
        </p:nvSpPr>
        <p:spPr>
          <a:xfrm>
            <a:off x="43200" y="103250"/>
            <a:ext cx="9057600" cy="338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sz="2000" b="1" dirty="0">
                <a:solidFill>
                  <a:srgbClr val="395B18"/>
                </a:solidFill>
                <a:latin typeface="Arial"/>
                <a:ea typeface="Arial"/>
                <a:cs typeface="Arial"/>
                <a:sym typeface="Arial"/>
              </a:rPr>
              <a:t>Spatiotemporal patterns of ammonia: Interannual variability (2013-2020)</a:t>
            </a:r>
            <a:endParaRPr sz="2000" b="1" dirty="0">
              <a:solidFill>
                <a:srgbClr val="395B18"/>
              </a:solidFill>
              <a:latin typeface="Arial"/>
              <a:ea typeface="Arial"/>
              <a:cs typeface="Arial"/>
              <a:sym typeface="Arial"/>
            </a:endParaRPr>
          </a:p>
        </p:txBody>
      </p:sp>
      <p:sp>
        <p:nvSpPr>
          <p:cNvPr id="584" name="Google Shape;584;p2"/>
          <p:cNvSpPr txBox="1"/>
          <p:nvPr/>
        </p:nvSpPr>
        <p:spPr>
          <a:xfrm>
            <a:off x="6353175" y="1079054"/>
            <a:ext cx="2812374" cy="2985392"/>
          </a:xfrm>
          <a:prstGeom prst="rect">
            <a:avLst/>
          </a:prstGeom>
          <a:solidFill>
            <a:schemeClr val="accent1">
              <a:lumMod val="20000"/>
              <a:lumOff val="80000"/>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rPr>
              <a:t>Interannual variability</a:t>
            </a:r>
            <a:r>
              <a:rPr lang="en-US" sz="1500" b="0" i="0" u="none" strike="noStrike" cap="none" dirty="0">
                <a:solidFill>
                  <a:srgbClr val="000000"/>
                </a:solidFill>
                <a:latin typeface="Arial"/>
                <a:ea typeface="Arial"/>
                <a:cs typeface="Arial"/>
                <a:sym typeface="Arial"/>
              </a:rPr>
              <a:t> of ammonia</a:t>
            </a:r>
            <a:endParaRPr sz="1500" dirty="0"/>
          </a:p>
          <a:p>
            <a:pPr marL="269875" marR="0" lvl="0" indent="-179388" algn="l" rtl="0">
              <a:lnSpc>
                <a:spcPct val="100000"/>
              </a:lnSpc>
              <a:spcBef>
                <a:spcPts val="0"/>
              </a:spcBef>
              <a:spcAft>
                <a:spcPts val="0"/>
              </a:spcAft>
              <a:buSzPts val="1400"/>
              <a:buChar char="●"/>
            </a:pPr>
            <a:r>
              <a:rPr lang="en-US" dirty="0"/>
              <a:t>General </a:t>
            </a:r>
            <a:r>
              <a:rPr lang="en-US" b="1" dirty="0"/>
              <a:t>overall increasing trend in NH</a:t>
            </a:r>
            <a:r>
              <a:rPr lang="en-US" b="1" baseline="-25000" dirty="0"/>
              <a:t>3</a:t>
            </a:r>
            <a:r>
              <a:rPr lang="en-US" dirty="0"/>
              <a:t> concentrations over this period</a:t>
            </a:r>
            <a:endParaRPr dirty="0"/>
          </a:p>
          <a:p>
            <a:pPr marL="45720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None/>
            </a:pPr>
            <a:r>
              <a:rPr lang="en-US" sz="1500" dirty="0"/>
              <a:t>Still see the </a:t>
            </a:r>
            <a:r>
              <a:rPr lang="en-US" sz="1500" b="1" dirty="0"/>
              <a:t>impact of l</a:t>
            </a:r>
            <a:r>
              <a:rPr lang="en-US" sz="1500" b="1" i="0" u="none" strike="noStrike" cap="none" dirty="0">
                <a:solidFill>
                  <a:srgbClr val="000000"/>
                </a:solidFill>
              </a:rPr>
              <a:t>arge wildfire</a:t>
            </a:r>
            <a:r>
              <a:rPr lang="en-US" sz="1500" b="0" i="0" u="none" strike="noStrike" cap="none" dirty="0">
                <a:solidFill>
                  <a:srgbClr val="000000"/>
                </a:solidFill>
                <a:latin typeface="Arial"/>
                <a:ea typeface="Arial"/>
                <a:cs typeface="Arial"/>
                <a:sym typeface="Arial"/>
              </a:rPr>
              <a:t> events</a:t>
            </a:r>
            <a:r>
              <a:rPr lang="en-US" sz="1500" dirty="0"/>
              <a:t> in the annual means at</a:t>
            </a:r>
            <a:r>
              <a:rPr lang="en-US" sz="1500" b="0" i="0" u="none" strike="noStrike" cap="none" dirty="0">
                <a:solidFill>
                  <a:srgbClr val="000000"/>
                </a:solidFill>
                <a:latin typeface="Arial"/>
                <a:ea typeface="Arial"/>
                <a:cs typeface="Arial"/>
                <a:sym typeface="Arial"/>
              </a:rPr>
              <a:t> </a:t>
            </a:r>
            <a:r>
              <a:rPr lang="en-US" sz="1500" dirty="0"/>
              <a:t>n</a:t>
            </a:r>
            <a:r>
              <a:rPr lang="en-US" sz="1500" b="0" i="0" u="none" strike="noStrike" cap="none" dirty="0">
                <a:solidFill>
                  <a:srgbClr val="000000"/>
                </a:solidFill>
                <a:latin typeface="Arial"/>
                <a:ea typeface="Arial"/>
                <a:cs typeface="Arial"/>
                <a:sym typeface="Arial"/>
              </a:rPr>
              <a:t>orthern non-agricultural latitudes</a:t>
            </a:r>
            <a:r>
              <a:rPr lang="en-US" sz="1500" dirty="0"/>
              <a:t> </a:t>
            </a:r>
            <a:endParaRPr sz="1300" dirty="0"/>
          </a:p>
          <a:p>
            <a:pPr marL="269875" marR="0" lvl="0" indent="-179388" algn="l" rtl="0">
              <a:lnSpc>
                <a:spcPct val="100000"/>
              </a:lnSpc>
              <a:spcBef>
                <a:spcPts val="0"/>
              </a:spcBef>
              <a:spcAft>
                <a:spcPts val="0"/>
              </a:spcAft>
              <a:buSzPts val="1400"/>
              <a:buChar char="●"/>
            </a:pPr>
            <a:r>
              <a:rPr lang="en-US" dirty="0"/>
              <a:t>e.g. Great Slave Lake, NWT in 2014</a:t>
            </a:r>
            <a:endParaRPr dirty="0"/>
          </a:p>
          <a:p>
            <a:pPr marL="457200" marR="0" lvl="0" indent="0" algn="l" rtl="0">
              <a:lnSpc>
                <a:spcPct val="100000"/>
              </a:lnSpc>
              <a:spcBef>
                <a:spcPts val="0"/>
              </a:spcBef>
              <a:spcAft>
                <a:spcPts val="0"/>
              </a:spcAft>
              <a:buNone/>
            </a:pPr>
            <a:endParaRPr dirty="0"/>
          </a:p>
        </p:txBody>
      </p:sp>
      <p:pic>
        <p:nvPicPr>
          <p:cNvPr id="2" name="north_america_yearly_820x820_fps_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905" y="543063"/>
            <a:ext cx="6248400" cy="3810000"/>
          </a:xfrm>
          <a:prstGeom prst="rect">
            <a:avLst/>
          </a:prstGeom>
        </p:spPr>
      </p:pic>
      <p:sp>
        <p:nvSpPr>
          <p:cNvPr id="585" name="Google Shape;585;p2"/>
          <p:cNvSpPr txBox="1"/>
          <p:nvPr/>
        </p:nvSpPr>
        <p:spPr>
          <a:xfrm>
            <a:off x="656949" y="4122231"/>
            <a:ext cx="1814457"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900" b="1" i="1" u="none" strike="noStrike" cap="none" dirty="0">
                <a:solidFill>
                  <a:srgbClr val="000000"/>
                </a:solidFill>
                <a:latin typeface="Arial"/>
                <a:ea typeface="Arial"/>
                <a:cs typeface="Arial"/>
                <a:sym typeface="Arial"/>
              </a:rPr>
              <a:t>(Click here to view movie)</a:t>
            </a:r>
            <a:endParaRPr dirty="0"/>
          </a:p>
        </p:txBody>
      </p:sp>
      <p:sp>
        <p:nvSpPr>
          <p:cNvPr id="586" name="Google Shape;586;p2"/>
          <p:cNvSpPr txBox="1"/>
          <p:nvPr/>
        </p:nvSpPr>
        <p:spPr>
          <a:xfrm>
            <a:off x="228855" y="462955"/>
            <a:ext cx="5848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ECCC Cross-Track Infrared Sounder (</a:t>
            </a:r>
            <a:r>
              <a:rPr lang="en-US" sz="1400" b="0" i="0" u="none" strike="noStrike" cap="none" dirty="0" err="1">
                <a:solidFill>
                  <a:srgbClr val="000000"/>
                </a:solidFill>
                <a:latin typeface="Arial"/>
                <a:ea typeface="Arial"/>
                <a:cs typeface="Arial"/>
                <a:sym typeface="Arial"/>
              </a:rPr>
              <a:t>CrIS</a:t>
            </a:r>
            <a:r>
              <a:rPr lang="en-US" sz="1400" b="0" i="0" u="none" strike="noStrike" cap="none" dirty="0">
                <a:solidFill>
                  <a:srgbClr val="000000"/>
                </a:solidFill>
                <a:latin typeface="Arial"/>
                <a:ea typeface="Arial"/>
                <a:cs typeface="Arial"/>
                <a:sym typeface="Arial"/>
              </a:rPr>
              <a:t>) NH</a:t>
            </a:r>
            <a:r>
              <a:rPr lang="en-US" sz="1400" b="0" i="0" u="none" strike="noStrike" cap="none" baseline="-25000" dirty="0">
                <a:solidFill>
                  <a:srgbClr val="000000"/>
                </a:solidFill>
                <a:latin typeface="Arial"/>
                <a:ea typeface="Arial"/>
                <a:cs typeface="Arial"/>
                <a:sym typeface="Arial"/>
              </a:rPr>
              <a:t>3</a:t>
            </a:r>
            <a:r>
              <a:rPr lang="en-US" sz="1400" b="0" i="0" u="none" strike="noStrike" cap="none" dirty="0">
                <a:solidFill>
                  <a:srgbClr val="000000"/>
                </a:solidFill>
                <a:latin typeface="Arial"/>
                <a:ea typeface="Arial"/>
                <a:cs typeface="Arial"/>
                <a:sym typeface="Arial"/>
              </a:rPr>
              <a:t> satellite observations</a:t>
            </a:r>
            <a:endParaRPr sz="1400" b="0" i="0" u="none" strike="noStrike" cap="none" dirty="0">
              <a:solidFill>
                <a:srgbClr val="000000"/>
              </a:solidFill>
              <a:latin typeface="Arial"/>
              <a:ea typeface="Arial"/>
              <a:cs typeface="Arial"/>
              <a:sym typeface="Arial"/>
            </a:endParaRPr>
          </a:p>
        </p:txBody>
      </p:sp>
      <p:sp>
        <p:nvSpPr>
          <p:cNvPr id="3" name="Slide Number Placeholder 3">
            <a:extLst>
              <a:ext uri="{FF2B5EF4-FFF2-40B4-BE49-F238E27FC236}">
                <a16:creationId xmlns:a16="http://schemas.microsoft.com/office/drawing/2014/main" id="{0460857D-52BA-AC36-BA76-DB4D917BABBD}"/>
              </a:ext>
            </a:extLst>
          </p:cNvPr>
          <p:cNvSpPr>
            <a:spLocks noGrp="1"/>
          </p:cNvSpPr>
          <p:nvPr>
            <p:ph type="sldNum" idx="12"/>
          </p:nvPr>
        </p:nvSpPr>
        <p:spPr>
          <a:xfrm>
            <a:off x="304800" y="4767263"/>
            <a:ext cx="982663" cy="273844"/>
          </a:xfrm>
        </p:spPr>
        <p:txBody>
          <a:bodyPr/>
          <a:lstStyle/>
          <a:p>
            <a:pPr marL="0" lvl="0" indent="0" algn="l" rtl="0">
              <a:spcBef>
                <a:spcPts val="0"/>
              </a:spcBef>
              <a:spcAft>
                <a:spcPts val="0"/>
              </a:spcAft>
              <a:buNone/>
            </a:pPr>
            <a:fld id="{00000000-1234-1234-1234-123412341234}" type="slidenum">
              <a:rPr lang="en-US" smtClean="0"/>
              <a:t>34</a:t>
            </a:fld>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8" name="Google Shape;611;g13532fb9cdf_0_44"/>
          <p:cNvSpPr/>
          <p:nvPr/>
        </p:nvSpPr>
        <p:spPr>
          <a:xfrm>
            <a:off x="282221" y="4651131"/>
            <a:ext cx="8633100" cy="11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2" name="Google Shape;592;p31"/>
          <p:cNvSpPr txBox="1">
            <a:spLocks noGrp="1"/>
          </p:cNvSpPr>
          <p:nvPr>
            <p:ph type="title"/>
          </p:nvPr>
        </p:nvSpPr>
        <p:spPr>
          <a:xfrm>
            <a:off x="43200" y="103250"/>
            <a:ext cx="9057600" cy="338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sz="2000" b="1">
                <a:solidFill>
                  <a:srgbClr val="395B18"/>
                </a:solidFill>
                <a:latin typeface="Arial"/>
                <a:ea typeface="Arial"/>
                <a:cs typeface="Arial"/>
                <a:sym typeface="Arial"/>
              </a:rPr>
              <a:t>Spatiotemporal patterns of ammonia: Monthly Variability</a:t>
            </a:r>
            <a:endParaRPr sz="2000" b="1">
              <a:solidFill>
                <a:srgbClr val="395B18"/>
              </a:solidFill>
              <a:latin typeface="Arial"/>
              <a:ea typeface="Arial"/>
              <a:cs typeface="Arial"/>
              <a:sym typeface="Arial"/>
            </a:endParaRPr>
          </a:p>
        </p:txBody>
      </p:sp>
      <p:sp>
        <p:nvSpPr>
          <p:cNvPr id="593" name="Google Shape;593;p31"/>
          <p:cNvSpPr txBox="1"/>
          <p:nvPr/>
        </p:nvSpPr>
        <p:spPr>
          <a:xfrm>
            <a:off x="6328229" y="872700"/>
            <a:ext cx="2772571" cy="3631723"/>
          </a:xfrm>
          <a:prstGeom prst="rect">
            <a:avLst/>
          </a:prstGeom>
          <a:solidFill>
            <a:srgbClr val="C3EC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dirty="0"/>
              <a:t>See the t</a:t>
            </a:r>
            <a:r>
              <a:rPr lang="en-US" sz="1600" b="0" i="0" u="none" strike="noStrike" cap="none" dirty="0">
                <a:solidFill>
                  <a:srgbClr val="000000"/>
                </a:solidFill>
                <a:latin typeface="Arial"/>
                <a:ea typeface="Arial"/>
                <a:cs typeface="Arial"/>
                <a:sym typeface="Arial"/>
              </a:rPr>
              <a:t>ypical </a:t>
            </a:r>
            <a:r>
              <a:rPr lang="en-US" sz="1600" dirty="0"/>
              <a:t>seasonal pattern of </a:t>
            </a:r>
            <a:r>
              <a:rPr lang="en-US" sz="1600" b="0" i="0" u="none" strike="noStrike" cap="none" dirty="0">
                <a:solidFill>
                  <a:srgbClr val="000000"/>
                </a:solidFill>
                <a:latin typeface="Arial"/>
                <a:ea typeface="Arial"/>
                <a:cs typeface="Arial"/>
                <a:sym typeface="Arial"/>
              </a:rPr>
              <a:t> ammonia</a:t>
            </a:r>
            <a:endParaRPr dirty="0"/>
          </a:p>
          <a:p>
            <a:pPr marL="285750" marR="0" lvl="0" indent="-273050" algn="l" rtl="0">
              <a:lnSpc>
                <a:spcPct val="100000"/>
              </a:lnSpc>
              <a:spcBef>
                <a:spcPts val="0"/>
              </a:spcBef>
              <a:spcAft>
                <a:spcPts val="0"/>
              </a:spcAft>
              <a:buClr>
                <a:srgbClr val="000000"/>
              </a:buClr>
              <a:buSzPts val="1400"/>
              <a:buFont typeface="Arial"/>
              <a:buChar char="•"/>
            </a:pPr>
            <a:r>
              <a:rPr lang="en-US" dirty="0"/>
              <a:t>L</a:t>
            </a:r>
            <a:r>
              <a:rPr lang="en-US" b="0" i="0" u="none" strike="noStrike" cap="none" dirty="0">
                <a:solidFill>
                  <a:srgbClr val="000000"/>
                </a:solidFill>
                <a:latin typeface="Arial"/>
                <a:ea typeface="Arial"/>
                <a:cs typeface="Arial"/>
                <a:sym typeface="Arial"/>
              </a:rPr>
              <a:t>ack of NH</a:t>
            </a:r>
            <a:r>
              <a:rPr lang="en-US" b="0" i="0" u="none" strike="noStrike" cap="none" baseline="-25000" dirty="0">
                <a:solidFill>
                  <a:srgbClr val="000000"/>
                </a:solidFill>
                <a:latin typeface="Arial"/>
                <a:ea typeface="Arial"/>
                <a:cs typeface="Arial"/>
                <a:sym typeface="Arial"/>
              </a:rPr>
              <a:t>3</a:t>
            </a:r>
            <a:r>
              <a:rPr lang="en-US" b="0" i="0" u="none" strike="noStrike" cap="none" dirty="0">
                <a:solidFill>
                  <a:srgbClr val="000000"/>
                </a:solidFill>
                <a:latin typeface="Arial"/>
                <a:ea typeface="Arial"/>
                <a:cs typeface="Arial"/>
                <a:sym typeface="Arial"/>
              </a:rPr>
              <a:t> in cold </a:t>
            </a:r>
            <a:r>
              <a:rPr lang="en-US" dirty="0"/>
              <a:t>season at</a:t>
            </a:r>
            <a:r>
              <a:rPr lang="en-US" b="0" i="0" u="none" strike="noStrike" cap="none" dirty="0">
                <a:solidFill>
                  <a:srgbClr val="000000"/>
                </a:solidFill>
                <a:latin typeface="Arial"/>
                <a:ea typeface="Arial"/>
                <a:cs typeface="Arial"/>
                <a:sym typeface="Arial"/>
              </a:rPr>
              <a:t> </a:t>
            </a:r>
            <a:r>
              <a:rPr lang="en-US" dirty="0"/>
              <a:t>n</a:t>
            </a:r>
            <a:r>
              <a:rPr lang="en-US" b="0" i="0" u="none" strike="noStrike" cap="none" dirty="0">
                <a:solidFill>
                  <a:srgbClr val="000000"/>
                </a:solidFill>
                <a:latin typeface="Arial"/>
                <a:ea typeface="Arial"/>
                <a:cs typeface="Arial"/>
                <a:sym typeface="Arial"/>
              </a:rPr>
              <a:t>orthern </a:t>
            </a:r>
            <a:r>
              <a:rPr lang="en-US" dirty="0"/>
              <a:t>l</a:t>
            </a:r>
            <a:r>
              <a:rPr lang="en-US" b="0" i="0" u="none" strike="noStrike" cap="none" dirty="0">
                <a:solidFill>
                  <a:srgbClr val="000000"/>
                </a:solidFill>
                <a:latin typeface="Arial"/>
                <a:ea typeface="Arial"/>
                <a:cs typeface="Arial"/>
                <a:sym typeface="Arial"/>
              </a:rPr>
              <a:t>atitudes</a:t>
            </a:r>
            <a:endParaRPr sz="1200" dirty="0"/>
          </a:p>
          <a:p>
            <a:pPr marL="285750" marR="0" lvl="0" indent="-273050" algn="l" rtl="0">
              <a:lnSpc>
                <a:spcPct val="100000"/>
              </a:lnSpc>
              <a:spcBef>
                <a:spcPts val="0"/>
              </a:spcBef>
              <a:spcAft>
                <a:spcPts val="0"/>
              </a:spcAft>
              <a:buClr>
                <a:srgbClr val="000000"/>
              </a:buClr>
              <a:buSzPts val="1400"/>
              <a:buFont typeface="Arial"/>
              <a:buChar char="•"/>
            </a:pPr>
            <a:r>
              <a:rPr lang="en-US" dirty="0"/>
              <a:t>General </a:t>
            </a:r>
            <a:r>
              <a:rPr lang="en-US" b="1" dirty="0"/>
              <a:t>springtime peak</a:t>
            </a:r>
            <a:r>
              <a:rPr lang="en-US" dirty="0"/>
              <a:t> at start of g</a:t>
            </a:r>
            <a:r>
              <a:rPr lang="en-US" b="0" i="0" u="none" strike="noStrike" cap="none" dirty="0">
                <a:solidFill>
                  <a:srgbClr val="000000"/>
                </a:solidFill>
                <a:latin typeface="Arial"/>
                <a:ea typeface="Arial"/>
                <a:cs typeface="Arial"/>
                <a:sym typeface="Arial"/>
              </a:rPr>
              <a:t>rowing season </a:t>
            </a:r>
            <a:r>
              <a:rPr lang="en-US" dirty="0"/>
              <a:t>from</a:t>
            </a:r>
            <a:r>
              <a:rPr lang="en-US" b="0" i="0" u="none" strike="noStrike" cap="none" dirty="0">
                <a:solidFill>
                  <a:srgbClr val="000000"/>
                </a:solidFill>
                <a:latin typeface="Arial"/>
                <a:ea typeface="Arial"/>
                <a:cs typeface="Arial"/>
                <a:sym typeface="Arial"/>
              </a:rPr>
              <a:t> fertilizer applications </a:t>
            </a:r>
            <a:endParaRPr b="0" i="0" u="none" strike="noStrike" cap="none" dirty="0">
              <a:solidFill>
                <a:srgbClr val="000000"/>
              </a:solidFill>
              <a:latin typeface="Arial"/>
              <a:ea typeface="Arial"/>
              <a:cs typeface="Arial"/>
              <a:sym typeface="Arial"/>
            </a:endParaRPr>
          </a:p>
          <a:p>
            <a:pPr marL="0" marR="0" lvl="1" indent="0" algn="l" rtl="0">
              <a:lnSpc>
                <a:spcPct val="100000"/>
              </a:lnSpc>
              <a:spcBef>
                <a:spcPts val="0"/>
              </a:spcBef>
              <a:spcAft>
                <a:spcPts val="0"/>
              </a:spcAft>
              <a:buNone/>
            </a:pP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600" b="0" i="0" u="none" strike="noStrike" cap="none" dirty="0">
                <a:solidFill>
                  <a:srgbClr val="000000"/>
                </a:solidFill>
                <a:latin typeface="Arial"/>
                <a:ea typeface="Arial"/>
                <a:cs typeface="Arial"/>
                <a:sym typeface="Arial"/>
              </a:rPr>
              <a:t>Large episodic </a:t>
            </a:r>
            <a:r>
              <a:rPr lang="en-US" sz="1600" b="1" i="0" u="none" strike="noStrike" cap="none" dirty="0">
                <a:solidFill>
                  <a:srgbClr val="000000"/>
                </a:solidFill>
              </a:rPr>
              <a:t>wildfire</a:t>
            </a:r>
            <a:r>
              <a:rPr lang="en-US" sz="1600" b="0" i="0" u="none" strike="noStrike" cap="none" dirty="0">
                <a:solidFill>
                  <a:srgbClr val="000000"/>
                </a:solidFill>
                <a:latin typeface="Arial"/>
                <a:ea typeface="Arial"/>
                <a:cs typeface="Arial"/>
                <a:sym typeface="Arial"/>
              </a:rPr>
              <a:t> events in non-</a:t>
            </a:r>
            <a:r>
              <a:rPr lang="en-US" sz="1600" dirty="0"/>
              <a:t>agricultural regions</a:t>
            </a:r>
            <a:r>
              <a:rPr lang="en-US" sz="1600" b="0" i="0" u="none" strike="noStrike" cap="none" dirty="0">
                <a:solidFill>
                  <a:srgbClr val="000000"/>
                </a:solidFill>
                <a:latin typeface="Arial"/>
                <a:ea typeface="Arial"/>
                <a:cs typeface="Arial"/>
                <a:sym typeface="Arial"/>
              </a:rPr>
              <a:t> (e.g. </a:t>
            </a:r>
            <a:r>
              <a:rPr lang="en-US" sz="1600" dirty="0"/>
              <a:t>n</a:t>
            </a:r>
            <a:r>
              <a:rPr lang="en-US" sz="1600" b="0" i="0" u="none" strike="noStrike" cap="none" dirty="0">
                <a:solidFill>
                  <a:srgbClr val="000000"/>
                </a:solidFill>
                <a:latin typeface="Arial"/>
                <a:ea typeface="Arial"/>
                <a:cs typeface="Arial"/>
                <a:sym typeface="Arial"/>
              </a:rPr>
              <a:t>orthern latitudes) </a:t>
            </a:r>
            <a:r>
              <a:rPr lang="en-US" dirty="0"/>
              <a:t>s</a:t>
            </a:r>
            <a:r>
              <a:rPr lang="en-US" sz="1600" b="0" i="0" u="none" strike="noStrike" cap="none" dirty="0">
                <a:solidFill>
                  <a:srgbClr val="000000"/>
                </a:solidFill>
                <a:latin typeface="Arial"/>
                <a:ea typeface="Arial"/>
                <a:cs typeface="Arial"/>
                <a:sym typeface="Arial"/>
              </a:rPr>
              <a:t>till impact a 9-year monthly average in the summer months (July and August)</a:t>
            </a:r>
            <a:endParaRPr sz="1600" b="0" i="0" u="none" strike="noStrike" cap="none" dirty="0">
              <a:solidFill>
                <a:srgbClr val="000000"/>
              </a:solidFill>
              <a:latin typeface="Arial"/>
              <a:ea typeface="Arial"/>
              <a:cs typeface="Arial"/>
              <a:sym typeface="Arial"/>
            </a:endParaRPr>
          </a:p>
        </p:txBody>
      </p:sp>
      <p:pic>
        <p:nvPicPr>
          <p:cNvPr id="2" name="north_america_monthly_820x820_fps_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905" y="547716"/>
            <a:ext cx="6248400" cy="3810000"/>
          </a:xfrm>
          <a:prstGeom prst="rect">
            <a:avLst/>
          </a:prstGeom>
        </p:spPr>
      </p:pic>
      <p:sp>
        <p:nvSpPr>
          <p:cNvPr id="595" name="Google Shape;595;p31"/>
          <p:cNvSpPr txBox="1"/>
          <p:nvPr/>
        </p:nvSpPr>
        <p:spPr>
          <a:xfrm>
            <a:off x="286912" y="467059"/>
            <a:ext cx="5848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ECCC Cross-Track Infrared Sounder (</a:t>
            </a:r>
            <a:r>
              <a:rPr lang="en-US" sz="1400" b="0" i="0" u="none" strike="noStrike" cap="none" dirty="0" err="1">
                <a:solidFill>
                  <a:srgbClr val="000000"/>
                </a:solidFill>
                <a:latin typeface="Arial"/>
                <a:ea typeface="Arial"/>
                <a:cs typeface="Arial"/>
                <a:sym typeface="Arial"/>
              </a:rPr>
              <a:t>CrIS</a:t>
            </a:r>
            <a:r>
              <a:rPr lang="en-US" sz="1400" b="0" i="0" u="none" strike="noStrike" cap="none" dirty="0">
                <a:solidFill>
                  <a:srgbClr val="000000"/>
                </a:solidFill>
                <a:latin typeface="Arial"/>
                <a:ea typeface="Arial"/>
                <a:cs typeface="Arial"/>
                <a:sym typeface="Arial"/>
              </a:rPr>
              <a:t>) NH</a:t>
            </a:r>
            <a:r>
              <a:rPr lang="en-US" sz="1400" b="0" i="0" u="none" strike="noStrike" cap="none" baseline="-25000" dirty="0">
                <a:solidFill>
                  <a:srgbClr val="000000"/>
                </a:solidFill>
                <a:latin typeface="Arial"/>
                <a:ea typeface="Arial"/>
                <a:cs typeface="Arial"/>
                <a:sym typeface="Arial"/>
              </a:rPr>
              <a:t>3</a:t>
            </a:r>
            <a:r>
              <a:rPr lang="en-US" sz="1400" b="0" i="0" u="none" strike="noStrike" cap="none" dirty="0">
                <a:solidFill>
                  <a:srgbClr val="000000"/>
                </a:solidFill>
                <a:latin typeface="Arial"/>
                <a:ea typeface="Arial"/>
                <a:cs typeface="Arial"/>
                <a:sym typeface="Arial"/>
              </a:rPr>
              <a:t> satellite observations</a:t>
            </a:r>
            <a:endParaRPr sz="1400" b="0" i="0" u="none" strike="noStrike" cap="none" dirty="0">
              <a:solidFill>
                <a:srgbClr val="000000"/>
              </a:solidFill>
              <a:latin typeface="Arial"/>
              <a:ea typeface="Arial"/>
              <a:cs typeface="Arial"/>
              <a:sym typeface="Arial"/>
            </a:endParaRPr>
          </a:p>
        </p:txBody>
      </p:sp>
      <p:sp>
        <p:nvSpPr>
          <p:cNvPr id="594" name="Google Shape;594;p31"/>
          <p:cNvSpPr txBox="1"/>
          <p:nvPr/>
        </p:nvSpPr>
        <p:spPr>
          <a:xfrm>
            <a:off x="707750" y="4207541"/>
            <a:ext cx="1814457"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900" b="1" i="1" u="none" strike="noStrike" cap="none" dirty="0">
                <a:solidFill>
                  <a:srgbClr val="000000"/>
                </a:solidFill>
                <a:latin typeface="Arial"/>
                <a:ea typeface="Arial"/>
                <a:cs typeface="Arial"/>
                <a:sym typeface="Arial"/>
              </a:rPr>
              <a:t>(Click here to view movie)</a:t>
            </a:r>
            <a:endParaRPr dirty="0"/>
          </a:p>
        </p:txBody>
      </p:sp>
      <p:sp>
        <p:nvSpPr>
          <p:cNvPr id="3" name="Slide Number Placeholder 3">
            <a:extLst>
              <a:ext uri="{FF2B5EF4-FFF2-40B4-BE49-F238E27FC236}">
                <a16:creationId xmlns:a16="http://schemas.microsoft.com/office/drawing/2014/main" id="{3FD40986-0756-567E-9922-6AB806D1F31E}"/>
              </a:ext>
            </a:extLst>
          </p:cNvPr>
          <p:cNvSpPr>
            <a:spLocks noGrp="1"/>
          </p:cNvSpPr>
          <p:nvPr>
            <p:ph type="sldNum" idx="12"/>
          </p:nvPr>
        </p:nvSpPr>
        <p:spPr>
          <a:xfrm>
            <a:off x="304800" y="4776055"/>
            <a:ext cx="982663" cy="273844"/>
          </a:xfrm>
        </p:spPr>
        <p:txBody>
          <a:bodyPr/>
          <a:lstStyle/>
          <a:p>
            <a:pPr marL="0" lvl="0" indent="0" algn="l" rtl="0">
              <a:spcBef>
                <a:spcPts val="0"/>
              </a:spcBef>
              <a:spcAft>
                <a:spcPts val="0"/>
              </a:spcAft>
              <a:buNone/>
            </a:pPr>
            <a:fld id="{00000000-1234-1234-1234-123412341234}" type="slidenum">
              <a:rPr lang="en-US" smtClean="0"/>
              <a:t>35</a:t>
            </a:fld>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9FADE11-E943-F625-A8E1-43EACD9923CA}"/>
              </a:ext>
            </a:extLst>
          </p:cNvPr>
          <p:cNvSpPr/>
          <p:nvPr/>
        </p:nvSpPr>
        <p:spPr>
          <a:xfrm>
            <a:off x="206734" y="4556097"/>
            <a:ext cx="8716895" cy="2445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32E8B59-C707-8BF7-A1F2-7F827451DD3B}"/>
              </a:ext>
            </a:extLst>
          </p:cNvPr>
          <p:cNvSpPr>
            <a:spLocks noGrp="1"/>
          </p:cNvSpPr>
          <p:nvPr>
            <p:ph type="title"/>
          </p:nvPr>
        </p:nvSpPr>
        <p:spPr>
          <a:xfrm>
            <a:off x="304641" y="102393"/>
            <a:ext cx="8716895" cy="351092"/>
          </a:xfrm>
        </p:spPr>
        <p:txBody>
          <a:bodyPr>
            <a:noAutofit/>
          </a:bodyPr>
          <a:lstStyle/>
          <a:p>
            <a:pPr algn="ctr"/>
            <a:r>
              <a:rPr lang="en-CA" sz="2100" dirty="0"/>
              <a:t>Satellite ammonia observations over animal feedlots </a:t>
            </a:r>
          </a:p>
        </p:txBody>
      </p:sp>
      <p:sp>
        <p:nvSpPr>
          <p:cNvPr id="4" name="Slide Number Placeholder 3">
            <a:extLst>
              <a:ext uri="{FF2B5EF4-FFF2-40B4-BE49-F238E27FC236}">
                <a16:creationId xmlns:a16="http://schemas.microsoft.com/office/drawing/2014/main" id="{B7415027-90D4-27E1-3A4D-E3AA524A22B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36</a:t>
            </a:fld>
            <a:endParaRPr lang="en-US"/>
          </a:p>
        </p:txBody>
      </p:sp>
      <p:pic>
        <p:nvPicPr>
          <p:cNvPr id="5" name="Picture 4">
            <a:extLst>
              <a:ext uri="{FF2B5EF4-FFF2-40B4-BE49-F238E27FC236}">
                <a16:creationId xmlns:a16="http://schemas.microsoft.com/office/drawing/2014/main" id="{2424A8B6-E434-0813-F66D-4811068FF2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1" r="15569"/>
          <a:stretch/>
        </p:blipFill>
        <p:spPr>
          <a:xfrm>
            <a:off x="938390" y="818975"/>
            <a:ext cx="2503712" cy="2065401"/>
          </a:xfrm>
          <a:prstGeom prst="rect">
            <a:avLst/>
          </a:prstGeom>
        </p:spPr>
      </p:pic>
      <p:grpSp>
        <p:nvGrpSpPr>
          <p:cNvPr id="6" name="Group 5">
            <a:extLst>
              <a:ext uri="{FF2B5EF4-FFF2-40B4-BE49-F238E27FC236}">
                <a16:creationId xmlns:a16="http://schemas.microsoft.com/office/drawing/2014/main" id="{3E3F3F96-B8D7-31C4-A8F6-AF71837444AC}"/>
              </a:ext>
            </a:extLst>
          </p:cNvPr>
          <p:cNvGrpSpPr/>
          <p:nvPr/>
        </p:nvGrpSpPr>
        <p:grpSpPr>
          <a:xfrm>
            <a:off x="1330463" y="1481619"/>
            <a:ext cx="3827563" cy="1755189"/>
            <a:chOff x="554748" y="2296392"/>
            <a:chExt cx="5103417" cy="2340252"/>
          </a:xfrm>
        </p:grpSpPr>
        <p:pic>
          <p:nvPicPr>
            <p:cNvPr id="7" name="Picture 6">
              <a:extLst>
                <a:ext uri="{FF2B5EF4-FFF2-40B4-BE49-F238E27FC236}">
                  <a16:creationId xmlns:a16="http://schemas.microsoft.com/office/drawing/2014/main" id="{03C2DA90-7988-1980-5AC3-BCB7FD342D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79" t="4498" r="15524" b="21853"/>
            <a:stretch/>
          </p:blipFill>
          <p:spPr>
            <a:xfrm>
              <a:off x="1911520" y="2296392"/>
              <a:ext cx="3746645" cy="2340252"/>
            </a:xfrm>
            <a:prstGeom prst="rect">
              <a:avLst/>
            </a:prstGeom>
          </p:spPr>
        </p:pic>
        <p:sp>
          <p:nvSpPr>
            <p:cNvPr id="8" name="Rectangle 7">
              <a:extLst>
                <a:ext uri="{FF2B5EF4-FFF2-40B4-BE49-F238E27FC236}">
                  <a16:creationId xmlns:a16="http://schemas.microsoft.com/office/drawing/2014/main" id="{4B171DC9-C6A3-F52A-4FD3-3F41E2E5A93A}"/>
                </a:ext>
              </a:extLst>
            </p:cNvPr>
            <p:cNvSpPr/>
            <p:nvPr/>
          </p:nvSpPr>
          <p:spPr bwMode="auto">
            <a:xfrm>
              <a:off x="554748" y="2822492"/>
              <a:ext cx="1207125" cy="1045325"/>
            </a:xfrm>
            <a:prstGeom prst="rect">
              <a:avLst/>
            </a:prstGeom>
            <a:noFill/>
            <a:ln w="9525" cap="flat" cmpd="sng" algn="ctr">
              <a:solidFill>
                <a:sysClr val="windowText" lastClr="000000"/>
              </a:solidFill>
              <a:prstDash val="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1" lang="en-US" sz="1013" b="0" i="0" u="none" strike="noStrike" kern="1200" cap="none" spc="0" normalizeH="0" baseline="0" noProof="0" dirty="0">
                <a:ln>
                  <a:noFill/>
                </a:ln>
                <a:solidFill>
                  <a:prstClr val="black"/>
                </a:solidFill>
                <a:effectLst/>
                <a:uLnTx/>
                <a:uFillTx/>
                <a:latin typeface="Franklin Gothic Book"/>
                <a:ea typeface="Arial Unicode MS" pitchFamily="34" charset="-128"/>
                <a:cs typeface="Arial Unicode MS" pitchFamily="34" charset="-128"/>
              </a:endParaRPr>
            </a:p>
          </p:txBody>
        </p:sp>
        <p:cxnSp>
          <p:nvCxnSpPr>
            <p:cNvPr id="9" name="Straight Connector 8">
              <a:extLst>
                <a:ext uri="{FF2B5EF4-FFF2-40B4-BE49-F238E27FC236}">
                  <a16:creationId xmlns:a16="http://schemas.microsoft.com/office/drawing/2014/main" id="{78D1017F-C92C-6190-A782-7F1D60F5ECB9}"/>
                </a:ext>
              </a:extLst>
            </p:cNvPr>
            <p:cNvCxnSpPr/>
            <p:nvPr/>
          </p:nvCxnSpPr>
          <p:spPr bwMode="auto">
            <a:xfrm flipV="1">
              <a:off x="554748" y="2296392"/>
              <a:ext cx="1348421" cy="526101"/>
            </a:xfrm>
            <a:prstGeom prst="line">
              <a:avLst/>
            </a:prstGeom>
            <a:solidFill>
              <a:srgbClr val="ED8000"/>
            </a:solidFill>
            <a:ln w="9525" cap="flat" cmpd="sng" algn="ctr">
              <a:solidFill>
                <a:sysClr val="windowText" lastClr="000000"/>
              </a:solidFill>
              <a:prstDash val="dash"/>
              <a:round/>
              <a:headEnd type="none" w="med" len="med"/>
              <a:tailEnd type="none" w="med" len="med"/>
            </a:ln>
            <a:effectLst/>
          </p:spPr>
        </p:cxnSp>
        <p:cxnSp>
          <p:nvCxnSpPr>
            <p:cNvPr id="10" name="Straight Connector 9">
              <a:extLst>
                <a:ext uri="{FF2B5EF4-FFF2-40B4-BE49-F238E27FC236}">
                  <a16:creationId xmlns:a16="http://schemas.microsoft.com/office/drawing/2014/main" id="{E9697527-6FC3-625B-1445-491FF33EEA19}"/>
                </a:ext>
              </a:extLst>
            </p:cNvPr>
            <p:cNvCxnSpPr/>
            <p:nvPr/>
          </p:nvCxnSpPr>
          <p:spPr bwMode="auto">
            <a:xfrm>
              <a:off x="1752974" y="2810582"/>
              <a:ext cx="150195" cy="11910"/>
            </a:xfrm>
            <a:prstGeom prst="line">
              <a:avLst/>
            </a:prstGeom>
            <a:solidFill>
              <a:srgbClr val="ED8000"/>
            </a:solidFill>
            <a:ln w="9525" cap="flat" cmpd="sng" algn="ctr">
              <a:solidFill>
                <a:sysClr val="windowText" lastClr="000000"/>
              </a:solidFill>
              <a:prstDash val="dash"/>
              <a:round/>
              <a:headEnd type="none" w="med" len="med"/>
              <a:tailEnd type="none" w="med" len="med"/>
            </a:ln>
            <a:effectLst/>
          </p:spPr>
        </p:cxnSp>
        <p:cxnSp>
          <p:nvCxnSpPr>
            <p:cNvPr id="11" name="Straight Connector 10">
              <a:extLst>
                <a:ext uri="{FF2B5EF4-FFF2-40B4-BE49-F238E27FC236}">
                  <a16:creationId xmlns:a16="http://schemas.microsoft.com/office/drawing/2014/main" id="{0F5F6224-DFF7-217F-0E9F-48B7E0E8DDA4}"/>
                </a:ext>
              </a:extLst>
            </p:cNvPr>
            <p:cNvCxnSpPr/>
            <p:nvPr/>
          </p:nvCxnSpPr>
          <p:spPr bwMode="auto">
            <a:xfrm>
              <a:off x="554748" y="3845736"/>
              <a:ext cx="1348421" cy="750667"/>
            </a:xfrm>
            <a:prstGeom prst="line">
              <a:avLst/>
            </a:prstGeom>
            <a:solidFill>
              <a:srgbClr val="ED8000"/>
            </a:solidFill>
            <a:ln w="9525" cap="flat" cmpd="sng" algn="ctr">
              <a:solidFill>
                <a:sysClr val="windowText" lastClr="000000"/>
              </a:solidFill>
              <a:prstDash val="dash"/>
              <a:round/>
              <a:headEnd type="none" w="med" len="med"/>
              <a:tailEnd type="none" w="med" len="med"/>
            </a:ln>
            <a:effectLst/>
          </p:spPr>
        </p:cxnSp>
        <p:cxnSp>
          <p:nvCxnSpPr>
            <p:cNvPr id="12" name="Straight Connector 11">
              <a:extLst>
                <a:ext uri="{FF2B5EF4-FFF2-40B4-BE49-F238E27FC236}">
                  <a16:creationId xmlns:a16="http://schemas.microsoft.com/office/drawing/2014/main" id="{B57B7FDD-29E9-9439-48EA-944575811F04}"/>
                </a:ext>
              </a:extLst>
            </p:cNvPr>
            <p:cNvCxnSpPr/>
            <p:nvPr/>
          </p:nvCxnSpPr>
          <p:spPr bwMode="auto">
            <a:xfrm>
              <a:off x="1733737" y="3882690"/>
              <a:ext cx="177783" cy="71845"/>
            </a:xfrm>
            <a:prstGeom prst="line">
              <a:avLst/>
            </a:prstGeom>
            <a:solidFill>
              <a:srgbClr val="ED8000"/>
            </a:solidFill>
            <a:ln w="9525" cap="flat" cmpd="sng" algn="ctr">
              <a:solidFill>
                <a:sysClr val="windowText" lastClr="000000"/>
              </a:solidFill>
              <a:prstDash val="dash"/>
              <a:round/>
              <a:headEnd type="none" w="med" len="med"/>
              <a:tailEnd type="none" w="med" len="med"/>
            </a:ln>
            <a:effectLst/>
          </p:spPr>
        </p:cxnSp>
      </p:grpSp>
      <p:sp>
        <p:nvSpPr>
          <p:cNvPr id="13" name="TextBox 12">
            <a:extLst>
              <a:ext uri="{FF2B5EF4-FFF2-40B4-BE49-F238E27FC236}">
                <a16:creationId xmlns:a16="http://schemas.microsoft.com/office/drawing/2014/main" id="{F183F8B4-0BB4-4E26-7C91-909239E34EEC}"/>
              </a:ext>
            </a:extLst>
          </p:cNvPr>
          <p:cNvSpPr txBox="1"/>
          <p:nvPr/>
        </p:nvSpPr>
        <p:spPr>
          <a:xfrm>
            <a:off x="4667437" y="548877"/>
            <a:ext cx="3097430" cy="738664"/>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400" dirty="0">
                <a:solidFill>
                  <a:prstClr val="black"/>
                </a:solidFill>
              </a:rPr>
              <a:t>Large number of concentrated animal feedlot operations (CAFO) of cattle near Lethbridge, AB, Canada. </a:t>
            </a:r>
          </a:p>
        </p:txBody>
      </p:sp>
      <p:grpSp>
        <p:nvGrpSpPr>
          <p:cNvPr id="14" name="Group 13">
            <a:extLst>
              <a:ext uri="{FF2B5EF4-FFF2-40B4-BE49-F238E27FC236}">
                <a16:creationId xmlns:a16="http://schemas.microsoft.com/office/drawing/2014/main" id="{3FFBF3F2-6263-A30E-5694-58721EF637D1}"/>
              </a:ext>
            </a:extLst>
          </p:cNvPr>
          <p:cNvGrpSpPr/>
          <p:nvPr/>
        </p:nvGrpSpPr>
        <p:grpSpPr>
          <a:xfrm>
            <a:off x="2831233" y="2242633"/>
            <a:ext cx="3726414" cy="1827086"/>
            <a:chOff x="2555776" y="3311077"/>
            <a:chExt cx="4968552" cy="2436114"/>
          </a:xfrm>
        </p:grpSpPr>
        <p:sp>
          <p:nvSpPr>
            <p:cNvPr id="15" name="Rectangle 14">
              <a:extLst>
                <a:ext uri="{FF2B5EF4-FFF2-40B4-BE49-F238E27FC236}">
                  <a16:creationId xmlns:a16="http://schemas.microsoft.com/office/drawing/2014/main" id="{5221BC7C-D3FE-FB15-9A3F-481F7C10EBE1}"/>
                </a:ext>
              </a:extLst>
            </p:cNvPr>
            <p:cNvSpPr/>
            <p:nvPr/>
          </p:nvSpPr>
          <p:spPr bwMode="auto">
            <a:xfrm>
              <a:off x="2555776" y="3778649"/>
              <a:ext cx="720080" cy="662382"/>
            </a:xfrm>
            <a:prstGeom prst="rect">
              <a:avLst/>
            </a:prstGeom>
            <a:noFill/>
            <a:ln w="9525" cap="flat" cmpd="sng" algn="ctr">
              <a:solidFill>
                <a:sysClr val="windowText" lastClr="000000"/>
              </a:solidFill>
              <a:prstDash val="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1" lang="en-US" sz="1013" b="0" i="0" u="none" strike="noStrike" kern="1200" cap="none" spc="0" normalizeH="0" baseline="0" noProof="0" dirty="0">
                <a:ln>
                  <a:noFill/>
                </a:ln>
                <a:solidFill>
                  <a:prstClr val="black"/>
                </a:solidFill>
                <a:effectLst/>
                <a:uLnTx/>
                <a:uFillTx/>
                <a:latin typeface="Franklin Gothic Book"/>
                <a:ea typeface="Arial Unicode MS" pitchFamily="34" charset="-128"/>
                <a:cs typeface="Arial Unicode MS" pitchFamily="34" charset="-128"/>
              </a:endParaRPr>
            </a:p>
          </p:txBody>
        </p:sp>
        <p:cxnSp>
          <p:nvCxnSpPr>
            <p:cNvPr id="16" name="Straight Connector 15">
              <a:extLst>
                <a:ext uri="{FF2B5EF4-FFF2-40B4-BE49-F238E27FC236}">
                  <a16:creationId xmlns:a16="http://schemas.microsoft.com/office/drawing/2014/main" id="{66537D74-4C22-135B-629C-2902FA06B6E9}"/>
                </a:ext>
              </a:extLst>
            </p:cNvPr>
            <p:cNvCxnSpPr/>
            <p:nvPr/>
          </p:nvCxnSpPr>
          <p:spPr bwMode="auto">
            <a:xfrm flipV="1">
              <a:off x="2555776" y="3311077"/>
              <a:ext cx="1112832" cy="448965"/>
            </a:xfrm>
            <a:prstGeom prst="line">
              <a:avLst/>
            </a:prstGeom>
            <a:solidFill>
              <a:srgbClr val="ED8000"/>
            </a:solidFill>
            <a:ln w="9525" cap="flat" cmpd="sng" algn="ctr">
              <a:solidFill>
                <a:sysClr val="windowText" lastClr="000000"/>
              </a:solidFill>
              <a:prstDash val="dash"/>
              <a:round/>
              <a:headEnd type="none" w="med" len="med"/>
              <a:tailEnd type="none" w="med" len="med"/>
            </a:ln>
            <a:effectLst/>
          </p:spPr>
        </p:cxnSp>
        <p:cxnSp>
          <p:nvCxnSpPr>
            <p:cNvPr id="17" name="Straight Connector 16">
              <a:extLst>
                <a:ext uri="{FF2B5EF4-FFF2-40B4-BE49-F238E27FC236}">
                  <a16:creationId xmlns:a16="http://schemas.microsoft.com/office/drawing/2014/main" id="{E248E588-FD05-3DD1-6814-F36B0397F9C2}"/>
                </a:ext>
              </a:extLst>
            </p:cNvPr>
            <p:cNvCxnSpPr/>
            <p:nvPr/>
          </p:nvCxnSpPr>
          <p:spPr bwMode="auto">
            <a:xfrm flipV="1">
              <a:off x="3342548" y="3741436"/>
              <a:ext cx="326060" cy="37214"/>
            </a:xfrm>
            <a:prstGeom prst="line">
              <a:avLst/>
            </a:prstGeom>
            <a:solidFill>
              <a:srgbClr val="ED8000"/>
            </a:solidFill>
            <a:ln w="9525" cap="flat" cmpd="sng" algn="ctr">
              <a:solidFill>
                <a:sysClr val="windowText" lastClr="000000"/>
              </a:solidFill>
              <a:prstDash val="dash"/>
              <a:round/>
              <a:headEnd type="none" w="med" len="med"/>
              <a:tailEnd type="none" w="med" len="med"/>
            </a:ln>
            <a:effectLst/>
          </p:spPr>
        </p:cxnSp>
        <p:cxnSp>
          <p:nvCxnSpPr>
            <p:cNvPr id="18" name="Straight Connector 17">
              <a:extLst>
                <a:ext uri="{FF2B5EF4-FFF2-40B4-BE49-F238E27FC236}">
                  <a16:creationId xmlns:a16="http://schemas.microsoft.com/office/drawing/2014/main" id="{E4D5BE42-27F0-C5CD-3BE4-E8035A112BE1}"/>
                </a:ext>
              </a:extLst>
            </p:cNvPr>
            <p:cNvCxnSpPr/>
            <p:nvPr/>
          </p:nvCxnSpPr>
          <p:spPr bwMode="auto">
            <a:xfrm>
              <a:off x="3342548" y="4441031"/>
              <a:ext cx="326060" cy="191295"/>
            </a:xfrm>
            <a:prstGeom prst="line">
              <a:avLst/>
            </a:prstGeom>
            <a:solidFill>
              <a:srgbClr val="ED8000"/>
            </a:solidFill>
            <a:ln w="9525" cap="flat" cmpd="sng" algn="ctr">
              <a:solidFill>
                <a:sysClr val="windowText" lastClr="000000"/>
              </a:solidFill>
              <a:prstDash val="dash"/>
              <a:round/>
              <a:headEnd type="none" w="med" len="med"/>
              <a:tailEnd type="none" w="med" len="med"/>
            </a:ln>
            <a:effectLst/>
          </p:spPr>
        </p:cxnSp>
        <p:cxnSp>
          <p:nvCxnSpPr>
            <p:cNvPr id="19" name="Straight Connector 18">
              <a:extLst>
                <a:ext uri="{FF2B5EF4-FFF2-40B4-BE49-F238E27FC236}">
                  <a16:creationId xmlns:a16="http://schemas.microsoft.com/office/drawing/2014/main" id="{3C3E8635-01BF-3CE7-A4A5-0373585E34B1}"/>
                </a:ext>
              </a:extLst>
            </p:cNvPr>
            <p:cNvCxnSpPr/>
            <p:nvPr/>
          </p:nvCxnSpPr>
          <p:spPr bwMode="auto">
            <a:xfrm>
              <a:off x="2555776" y="4441031"/>
              <a:ext cx="1112832" cy="1250156"/>
            </a:xfrm>
            <a:prstGeom prst="line">
              <a:avLst/>
            </a:prstGeom>
            <a:solidFill>
              <a:srgbClr val="ED8000"/>
            </a:solidFill>
            <a:ln w="9525" cap="flat" cmpd="sng" algn="ctr">
              <a:solidFill>
                <a:sysClr val="windowText" lastClr="000000"/>
              </a:solidFill>
              <a:prstDash val="dash"/>
              <a:round/>
              <a:headEnd type="none" w="med" len="med"/>
              <a:tailEnd type="none" w="med" len="med"/>
            </a:ln>
            <a:effectLst/>
          </p:spPr>
        </p:cxnSp>
        <p:pic>
          <p:nvPicPr>
            <p:cNvPr id="20" name="Picture 19">
              <a:extLst>
                <a:ext uri="{FF2B5EF4-FFF2-40B4-BE49-F238E27FC236}">
                  <a16:creationId xmlns:a16="http://schemas.microsoft.com/office/drawing/2014/main" id="{18A3286C-BC38-8383-472F-77DD4611C3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8608" y="3311077"/>
              <a:ext cx="3855720" cy="2436114"/>
            </a:xfrm>
            <a:prstGeom prst="rect">
              <a:avLst/>
            </a:prstGeom>
          </p:spPr>
        </p:pic>
      </p:grpSp>
      <p:grpSp>
        <p:nvGrpSpPr>
          <p:cNvPr id="21" name="Group 20">
            <a:extLst>
              <a:ext uri="{FF2B5EF4-FFF2-40B4-BE49-F238E27FC236}">
                <a16:creationId xmlns:a16="http://schemas.microsoft.com/office/drawing/2014/main" id="{DEAA9288-2BA4-00C4-9DED-FA198DA6FDB4}"/>
              </a:ext>
            </a:extLst>
          </p:cNvPr>
          <p:cNvGrpSpPr/>
          <p:nvPr/>
        </p:nvGrpSpPr>
        <p:grpSpPr>
          <a:xfrm>
            <a:off x="4181383" y="2760771"/>
            <a:ext cx="3583484" cy="2135221"/>
            <a:chOff x="4355976" y="4001926"/>
            <a:chExt cx="4777978" cy="2846961"/>
          </a:xfrm>
        </p:grpSpPr>
        <p:cxnSp>
          <p:nvCxnSpPr>
            <p:cNvPr id="22" name="Straight Connector 8">
              <a:extLst>
                <a:ext uri="{FF2B5EF4-FFF2-40B4-BE49-F238E27FC236}">
                  <a16:creationId xmlns:a16="http://schemas.microsoft.com/office/drawing/2014/main" id="{C9BC0D8F-F6E3-70F8-E492-F0867E35AF79}"/>
                </a:ext>
              </a:extLst>
            </p:cNvPr>
            <p:cNvCxnSpPr>
              <a:cxnSpLocks noChangeShapeType="1"/>
            </p:cNvCxnSpPr>
            <p:nvPr/>
          </p:nvCxnSpPr>
          <p:spPr bwMode="auto">
            <a:xfrm>
              <a:off x="4376758" y="4221069"/>
              <a:ext cx="4659738" cy="174422"/>
            </a:xfrm>
            <a:prstGeom prst="line">
              <a:avLst/>
            </a:prstGeom>
            <a:noFill/>
            <a:ln w="9525" algn="ctr">
              <a:solidFill>
                <a:sysClr val="windowText" lastClr="000000"/>
              </a:solidFill>
              <a:prstDash val="dash"/>
              <a:round/>
              <a:headEnd/>
              <a:tailEnd/>
            </a:ln>
            <a:extLst>
              <a:ext uri="{909E8E84-426E-40DD-AFC4-6F175D3DCCD1}">
                <a14:hiddenFill xmlns:a14="http://schemas.microsoft.com/office/drawing/2010/main">
                  <a:noFill/>
                </a14:hiddenFill>
              </a:ext>
            </a:extLst>
          </p:spPr>
        </p:cxnSp>
        <p:cxnSp>
          <p:nvCxnSpPr>
            <p:cNvPr id="23" name="Straight Connector 13">
              <a:extLst>
                <a:ext uri="{FF2B5EF4-FFF2-40B4-BE49-F238E27FC236}">
                  <a16:creationId xmlns:a16="http://schemas.microsoft.com/office/drawing/2014/main" id="{14FFD6FB-334D-DFB7-CE31-1635ADB7DB28}"/>
                </a:ext>
              </a:extLst>
            </p:cNvPr>
            <p:cNvCxnSpPr>
              <a:cxnSpLocks noChangeShapeType="1"/>
            </p:cNvCxnSpPr>
            <p:nvPr/>
          </p:nvCxnSpPr>
          <p:spPr bwMode="auto">
            <a:xfrm>
              <a:off x="4376758" y="4221069"/>
              <a:ext cx="1672080" cy="219962"/>
            </a:xfrm>
            <a:prstGeom prst="line">
              <a:avLst/>
            </a:prstGeom>
            <a:noFill/>
            <a:ln w="9525" algn="ctr">
              <a:solidFill>
                <a:sysClr val="windowText" lastClr="000000"/>
              </a:solidFill>
              <a:prstDash val="dash"/>
              <a:round/>
              <a:headEnd/>
              <a:tailEnd/>
            </a:ln>
            <a:extLst>
              <a:ext uri="{909E8E84-426E-40DD-AFC4-6F175D3DCCD1}">
                <a14:hiddenFill xmlns:a14="http://schemas.microsoft.com/office/drawing/2010/main">
                  <a:noFill/>
                </a14:hiddenFill>
              </a:ext>
            </a:extLst>
          </p:spPr>
        </p:cxnSp>
        <p:cxnSp>
          <p:nvCxnSpPr>
            <p:cNvPr id="24" name="Straight Connector 10">
              <a:extLst>
                <a:ext uri="{FF2B5EF4-FFF2-40B4-BE49-F238E27FC236}">
                  <a16:creationId xmlns:a16="http://schemas.microsoft.com/office/drawing/2014/main" id="{F827D806-1170-237D-8489-E82F5B9CCE19}"/>
                </a:ext>
              </a:extLst>
            </p:cNvPr>
            <p:cNvCxnSpPr>
              <a:cxnSpLocks noChangeShapeType="1"/>
            </p:cNvCxnSpPr>
            <p:nvPr/>
          </p:nvCxnSpPr>
          <p:spPr bwMode="auto">
            <a:xfrm>
              <a:off x="4355976" y="4221069"/>
              <a:ext cx="1651612" cy="2483348"/>
            </a:xfrm>
            <a:prstGeom prst="line">
              <a:avLst/>
            </a:prstGeom>
            <a:noFill/>
            <a:ln w="9525" algn="ctr">
              <a:solidFill>
                <a:sysClr val="windowText" lastClr="000000"/>
              </a:solidFill>
              <a:prstDash val="dash"/>
              <a:round/>
              <a:headEnd/>
              <a:tailEnd/>
            </a:ln>
            <a:extLst>
              <a:ext uri="{909E8E84-426E-40DD-AFC4-6F175D3DCCD1}">
                <a14:hiddenFill xmlns:a14="http://schemas.microsoft.com/office/drawing/2010/main">
                  <a:noFill/>
                </a14:hiddenFill>
              </a:ext>
            </a:extLst>
          </p:spPr>
        </p:cxnSp>
        <p:cxnSp>
          <p:nvCxnSpPr>
            <p:cNvPr id="25" name="Straight Connector 10">
              <a:extLst>
                <a:ext uri="{FF2B5EF4-FFF2-40B4-BE49-F238E27FC236}">
                  <a16:creationId xmlns:a16="http://schemas.microsoft.com/office/drawing/2014/main" id="{75E0C95B-E57F-9700-AD10-D01B25222D60}"/>
                </a:ext>
              </a:extLst>
            </p:cNvPr>
            <p:cNvCxnSpPr>
              <a:cxnSpLocks noChangeShapeType="1"/>
            </p:cNvCxnSpPr>
            <p:nvPr/>
          </p:nvCxnSpPr>
          <p:spPr bwMode="auto">
            <a:xfrm>
              <a:off x="4376758" y="4221069"/>
              <a:ext cx="1692862" cy="1172200"/>
            </a:xfrm>
            <a:prstGeom prst="line">
              <a:avLst/>
            </a:prstGeom>
            <a:noFill/>
            <a:ln w="9525" algn="ctr">
              <a:solidFill>
                <a:sysClr val="windowText" lastClr="000000"/>
              </a:solidFill>
              <a:prstDash val="dash"/>
              <a:round/>
              <a:headEnd/>
              <a:tailEnd/>
            </a:ln>
            <a:extLst>
              <a:ext uri="{909E8E84-426E-40DD-AFC4-6F175D3DCCD1}">
                <a14:hiddenFill xmlns:a14="http://schemas.microsoft.com/office/drawing/2010/main">
                  <a:noFill/>
                </a14:hiddenFill>
              </a:ext>
            </a:extLst>
          </p:spPr>
        </p:cxnSp>
        <p:cxnSp>
          <p:nvCxnSpPr>
            <p:cNvPr id="26" name="Straight Arrow Connector 25">
              <a:extLst>
                <a:ext uri="{FF2B5EF4-FFF2-40B4-BE49-F238E27FC236}">
                  <a16:creationId xmlns:a16="http://schemas.microsoft.com/office/drawing/2014/main" id="{D0F04AB0-AAF7-C084-FE9A-340593902232}"/>
                </a:ext>
              </a:extLst>
            </p:cNvPr>
            <p:cNvCxnSpPr/>
            <p:nvPr/>
          </p:nvCxnSpPr>
          <p:spPr bwMode="auto">
            <a:xfrm>
              <a:off x="6526974" y="4322718"/>
              <a:ext cx="2088232" cy="0"/>
            </a:xfrm>
            <a:prstGeom prst="straightConnector1">
              <a:avLst/>
            </a:prstGeom>
            <a:solidFill>
              <a:srgbClr val="ED8000"/>
            </a:solidFill>
            <a:ln w="25400" cap="flat" cmpd="sng" algn="ctr">
              <a:solidFill>
                <a:sysClr val="windowText" lastClr="000000"/>
              </a:solidFill>
              <a:prstDash val="solid"/>
              <a:round/>
              <a:headEnd type="arrow" w="med" len="med"/>
              <a:tailEnd type="arrow"/>
            </a:ln>
            <a:effectLst/>
          </p:spPr>
        </p:cxnSp>
        <p:sp>
          <p:nvSpPr>
            <p:cNvPr id="27" name="TextBox 26">
              <a:extLst>
                <a:ext uri="{FF2B5EF4-FFF2-40B4-BE49-F238E27FC236}">
                  <a16:creationId xmlns:a16="http://schemas.microsoft.com/office/drawing/2014/main" id="{FD4F8222-3FE2-E655-B265-FC3566DD6A9E}"/>
                </a:ext>
              </a:extLst>
            </p:cNvPr>
            <p:cNvSpPr txBox="1"/>
            <p:nvPr/>
          </p:nvSpPr>
          <p:spPr>
            <a:xfrm>
              <a:off x="7560332" y="4001926"/>
              <a:ext cx="878651" cy="348813"/>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ea typeface="+mn-ea"/>
                  <a:cs typeface="+mn-cs"/>
                </a:rPr>
                <a:t>0.8 km</a:t>
              </a:r>
            </a:p>
          </p:txBody>
        </p:sp>
        <p:pic>
          <p:nvPicPr>
            <p:cNvPr id="28" name="Picture 27">
              <a:extLst>
                <a:ext uri="{FF2B5EF4-FFF2-40B4-BE49-F238E27FC236}">
                  <a16:creationId xmlns:a16="http://schemas.microsoft.com/office/drawing/2014/main" id="{EB8C6FEF-A3AF-617C-A698-02536B30FD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59" r="15327"/>
            <a:stretch/>
          </p:blipFill>
          <p:spPr>
            <a:xfrm>
              <a:off x="6048838" y="4412773"/>
              <a:ext cx="3085116" cy="2436114"/>
            </a:xfrm>
            <a:prstGeom prst="rect">
              <a:avLst/>
            </a:prstGeom>
          </p:spPr>
        </p:pic>
      </p:grpSp>
    </p:spTree>
    <p:extLst>
      <p:ext uri="{BB962C8B-B14F-4D97-AF65-F5344CB8AC3E}">
        <p14:creationId xmlns:p14="http://schemas.microsoft.com/office/powerpoint/2010/main" val="238637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5" name="Rectangle 4"/>
          <p:cNvSpPr/>
          <p:nvPr/>
        </p:nvSpPr>
        <p:spPr>
          <a:xfrm>
            <a:off x="304724" y="4579495"/>
            <a:ext cx="8614424" cy="187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55" name="Google Shape;1055;p6"/>
          <p:cNvSpPr txBox="1">
            <a:spLocks noGrp="1"/>
          </p:cNvSpPr>
          <p:nvPr>
            <p:ph type="title"/>
          </p:nvPr>
        </p:nvSpPr>
        <p:spPr>
          <a:xfrm>
            <a:off x="244439" y="-12431"/>
            <a:ext cx="8534700" cy="379313"/>
          </a:xfrm>
          <a:prstGeom prst="rect">
            <a:avLst/>
          </a:prstGeom>
          <a:noFill/>
          <a:ln>
            <a:noFill/>
          </a:ln>
        </p:spPr>
        <p:txBody>
          <a:bodyPr spcFirstLastPara="1" wrap="square" lIns="91425" tIns="45700" rIns="91425" bIns="45700" anchor="b" anchorCtr="0">
            <a:noAutofit/>
          </a:bodyPr>
          <a:lstStyle/>
          <a:p>
            <a:pPr lvl="0" algn="ctr"/>
            <a:r>
              <a:rPr lang="en-US" sz="2000" b="1" dirty="0">
                <a:solidFill>
                  <a:srgbClr val="395B18"/>
                </a:solidFill>
                <a:latin typeface="Arial"/>
                <a:ea typeface="Arial"/>
                <a:cs typeface="Arial"/>
                <a:sym typeface="Arial"/>
              </a:rPr>
              <a:t>ECCC satellite ammonia (NH</a:t>
            </a:r>
            <a:r>
              <a:rPr lang="en-US" sz="2000" b="1" baseline="-25000" dirty="0">
                <a:solidFill>
                  <a:srgbClr val="395B18"/>
                </a:solidFill>
                <a:latin typeface="Arial"/>
                <a:ea typeface="Arial"/>
                <a:cs typeface="Arial"/>
                <a:sym typeface="Arial"/>
              </a:rPr>
              <a:t>3</a:t>
            </a:r>
            <a:r>
              <a:rPr lang="en-US" sz="2000" b="1" dirty="0">
                <a:solidFill>
                  <a:srgbClr val="395B18"/>
                </a:solidFill>
                <a:latin typeface="Arial"/>
                <a:ea typeface="Arial"/>
                <a:cs typeface="Arial"/>
                <a:sym typeface="Arial"/>
              </a:rPr>
              <a:t>) applications</a:t>
            </a:r>
          </a:p>
        </p:txBody>
      </p:sp>
      <p:sp>
        <p:nvSpPr>
          <p:cNvPr id="1057" name="Google Shape;1057;p6"/>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fld id="{00000000-1234-1234-1234-123412341234}" type="slidenum">
              <a:rPr lang="en-US"/>
              <a:t>37</a:t>
            </a:fld>
            <a:endParaRPr/>
          </a:p>
        </p:txBody>
      </p:sp>
      <p:grpSp>
        <p:nvGrpSpPr>
          <p:cNvPr id="3" name="Group 2">
            <a:extLst>
              <a:ext uri="{FF2B5EF4-FFF2-40B4-BE49-F238E27FC236}">
                <a16:creationId xmlns:a16="http://schemas.microsoft.com/office/drawing/2014/main" id="{5EF7C1FC-D648-422E-4269-E0F65FFB96BD}"/>
              </a:ext>
            </a:extLst>
          </p:cNvPr>
          <p:cNvGrpSpPr/>
          <p:nvPr/>
        </p:nvGrpSpPr>
        <p:grpSpPr>
          <a:xfrm>
            <a:off x="6658991" y="360306"/>
            <a:ext cx="2331105" cy="2593018"/>
            <a:chOff x="6658991" y="360306"/>
            <a:chExt cx="2331105" cy="2593018"/>
          </a:xfrm>
        </p:grpSpPr>
        <p:sp>
          <p:nvSpPr>
            <p:cNvPr id="11" name="TextBox 10"/>
            <p:cNvSpPr txBox="1"/>
            <p:nvPr/>
          </p:nvSpPr>
          <p:spPr>
            <a:xfrm>
              <a:off x="6658991" y="360306"/>
              <a:ext cx="2331105" cy="2593018"/>
            </a:xfrm>
            <a:prstGeom prst="rect">
              <a:avLst/>
            </a:prstGeom>
            <a:noFill/>
            <a:ln w="22225">
              <a:solidFill>
                <a:srgbClr val="C00000"/>
              </a:solidFill>
            </a:ln>
          </p:spPr>
          <p:txBody>
            <a:bodyPr wrap="square" rtlCol="0">
              <a:spAutoFit/>
            </a:bodyPr>
            <a:lstStyle/>
            <a:p>
              <a:pPr algn="ctr"/>
              <a:r>
                <a:rPr lang="en-US" sz="1200" dirty="0">
                  <a:solidFill>
                    <a:srgbClr val="FF0000"/>
                  </a:solidFill>
                </a:rPr>
                <a:t>Air Quality Model Evaluations</a:t>
              </a:r>
            </a:p>
            <a:p>
              <a:pPr algn="ctr"/>
              <a:endParaRPr lang="en-US" sz="1050" dirty="0">
                <a:solidFill>
                  <a:srgbClr val="FF0000"/>
                </a:solidFill>
              </a:endParaRPr>
            </a:p>
            <a:p>
              <a:endParaRPr lang="en-US" sz="2500" dirty="0"/>
            </a:p>
            <a:p>
              <a:endParaRPr lang="en-US" dirty="0"/>
            </a:p>
            <a:p>
              <a:endParaRPr lang="en-US" sz="1000" dirty="0"/>
            </a:p>
            <a:p>
              <a:endParaRPr lang="en-US" dirty="0"/>
            </a:p>
            <a:p>
              <a:endParaRPr lang="en-US" dirty="0"/>
            </a:p>
            <a:p>
              <a:endParaRPr lang="en-US" dirty="0"/>
            </a:p>
            <a:p>
              <a:endParaRPr lang="en-US" dirty="0"/>
            </a:p>
            <a:p>
              <a:endParaRPr lang="en-US" dirty="0"/>
            </a:p>
            <a:p>
              <a:endParaRPr lang="en-US" dirty="0"/>
            </a:p>
            <a:p>
              <a:pPr algn="ctr"/>
              <a:r>
                <a:rPr lang="en-US" sz="800" i="1" dirty="0"/>
                <a:t>Shephard, Dammers, et al., AMT, 2020</a:t>
              </a:r>
              <a:endParaRPr lang="en-CA" sz="800" i="1" dirty="0"/>
            </a:p>
          </p:txBody>
        </p:sp>
        <p:grpSp>
          <p:nvGrpSpPr>
            <p:cNvPr id="81" name="Group 80"/>
            <p:cNvGrpSpPr>
              <a:grpSpLocks noChangeAspect="1"/>
            </p:cNvGrpSpPr>
            <p:nvPr/>
          </p:nvGrpSpPr>
          <p:grpSpPr>
            <a:xfrm>
              <a:off x="6744723" y="557765"/>
              <a:ext cx="2010315" cy="2158679"/>
              <a:chOff x="4676351" y="444466"/>
              <a:chExt cx="3667551" cy="3938215"/>
            </a:xfrm>
          </p:grpSpPr>
          <p:pic>
            <p:nvPicPr>
              <p:cNvPr id="82" name="Google Shape;1132;p17"/>
              <p:cNvPicPr preferRelativeResize="0"/>
              <p:nvPr/>
            </p:nvPicPr>
            <p:blipFill rotWithShape="1">
              <a:blip r:embed="rId3">
                <a:alphaModFix/>
              </a:blip>
              <a:srcRect/>
              <a:stretch/>
            </p:blipFill>
            <p:spPr>
              <a:xfrm>
                <a:off x="5475882" y="602167"/>
                <a:ext cx="2868020" cy="3429882"/>
              </a:xfrm>
              <a:prstGeom prst="rect">
                <a:avLst/>
              </a:prstGeom>
              <a:noFill/>
              <a:ln>
                <a:noFill/>
              </a:ln>
            </p:spPr>
          </p:pic>
          <p:sp>
            <p:nvSpPr>
              <p:cNvPr id="83" name="Google Shape;1133;p17"/>
              <p:cNvSpPr txBox="1"/>
              <p:nvPr/>
            </p:nvSpPr>
            <p:spPr>
              <a:xfrm rot="16200000">
                <a:off x="4472176" y="928281"/>
                <a:ext cx="1360603" cy="3929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800" b="1" i="0" u="none" strike="noStrike" cap="none" dirty="0">
                    <a:solidFill>
                      <a:schemeClr val="tx1"/>
                    </a:solidFill>
                    <a:sym typeface="Arial"/>
                  </a:rPr>
                  <a:t>Emissions</a:t>
                </a:r>
                <a:r>
                  <a:rPr lang="en-US" sz="800" b="0" i="0" u="none" strike="noStrike" cap="none" dirty="0">
                    <a:solidFill>
                      <a:schemeClr val="tx1"/>
                    </a:solidFill>
                    <a:latin typeface="Century Gothic"/>
                    <a:ea typeface="Century Gothic"/>
                    <a:cs typeface="Century Gothic"/>
                    <a:sym typeface="Century Gothic"/>
                  </a:rPr>
                  <a:t> </a:t>
                </a:r>
                <a:endParaRPr sz="800" b="0" i="0" u="none" strike="noStrike" cap="none" dirty="0">
                  <a:solidFill>
                    <a:schemeClr val="tx1"/>
                  </a:solidFill>
                  <a:latin typeface="Century Gothic"/>
                  <a:ea typeface="Century Gothic"/>
                  <a:cs typeface="Century Gothic"/>
                  <a:sym typeface="Century Gothic"/>
                </a:endParaRPr>
              </a:p>
            </p:txBody>
          </p:sp>
          <p:sp>
            <p:nvSpPr>
              <p:cNvPr id="84" name="Google Shape;1134;p17"/>
              <p:cNvSpPr txBox="1"/>
              <p:nvPr/>
            </p:nvSpPr>
            <p:spPr>
              <a:xfrm rot="16200000">
                <a:off x="4548353" y="1920695"/>
                <a:ext cx="1173033" cy="917038"/>
              </a:xfrm>
              <a:prstGeom prst="rect">
                <a:avLst/>
              </a:prstGeom>
              <a:noFill/>
              <a:ln>
                <a:noFill/>
              </a:ln>
            </p:spPr>
            <p:txBody>
              <a:bodyPr spcFirstLastPara="1" wrap="square" lIns="91425" tIns="45700" rIns="91425" bIns="45700" anchor="t" anchorCtr="0">
                <a:spAutoFit/>
              </a:bodyPr>
              <a:lstStyle/>
              <a:p>
                <a:pPr marL="0" marR="0" lvl="0" indent="0" algn="ctr" rtl="0">
                  <a:lnSpc>
                    <a:spcPts val="800"/>
                  </a:lnSpc>
                  <a:spcBef>
                    <a:spcPts val="0"/>
                  </a:spcBef>
                  <a:spcAft>
                    <a:spcPts val="0"/>
                  </a:spcAft>
                  <a:buClr>
                    <a:srgbClr val="000000"/>
                  </a:buClr>
                  <a:buSzPts val="1200"/>
                  <a:buFont typeface="Arial"/>
                  <a:buNone/>
                </a:pPr>
                <a:r>
                  <a:rPr lang="en-US" sz="800" b="1" i="0" u="none" strike="noStrike" cap="none" dirty="0">
                    <a:solidFill>
                      <a:schemeClr val="tx1"/>
                    </a:solidFill>
                    <a:sym typeface="Arial"/>
                  </a:rPr>
                  <a:t>GEM-MACH </a:t>
                </a:r>
                <a:endParaRPr sz="800" b="0" i="0" u="none" strike="noStrike" cap="none" dirty="0">
                  <a:solidFill>
                    <a:schemeClr val="tx1"/>
                  </a:solidFill>
                  <a:sym typeface="Arial"/>
                </a:endParaRPr>
              </a:p>
              <a:p>
                <a:pPr marL="0" marR="0" lvl="0" indent="0" algn="ctr" rtl="0">
                  <a:lnSpc>
                    <a:spcPts val="800"/>
                  </a:lnSpc>
                  <a:spcBef>
                    <a:spcPts val="0"/>
                  </a:spcBef>
                  <a:spcAft>
                    <a:spcPts val="0"/>
                  </a:spcAft>
                  <a:buClr>
                    <a:srgbClr val="000000"/>
                  </a:buClr>
                  <a:buSzPts val="1200"/>
                  <a:buFont typeface="Arial"/>
                  <a:buNone/>
                </a:pPr>
                <a:r>
                  <a:rPr lang="en-US" sz="800" b="1" i="0" u="none" strike="noStrike" cap="none" dirty="0">
                    <a:solidFill>
                      <a:schemeClr val="tx1"/>
                    </a:solidFill>
                    <a:sym typeface="Arial"/>
                  </a:rPr>
                  <a:t>Surface NH3</a:t>
                </a:r>
                <a:r>
                  <a:rPr lang="en-US" sz="800" b="0" i="0" u="none" strike="noStrike" cap="none" dirty="0">
                    <a:solidFill>
                      <a:schemeClr val="tx1"/>
                    </a:solidFill>
                    <a:latin typeface="Century Gothic"/>
                    <a:ea typeface="Century Gothic"/>
                    <a:cs typeface="Century Gothic"/>
                    <a:sym typeface="Century Gothic"/>
                  </a:rPr>
                  <a:t> </a:t>
                </a:r>
                <a:endParaRPr sz="800" b="0" i="0" u="none" strike="noStrike" cap="none" dirty="0">
                  <a:solidFill>
                    <a:schemeClr val="tx1"/>
                  </a:solidFill>
                  <a:latin typeface="Century Gothic"/>
                  <a:ea typeface="Century Gothic"/>
                  <a:cs typeface="Century Gothic"/>
                  <a:sym typeface="Century Gothic"/>
                </a:endParaRPr>
              </a:p>
            </p:txBody>
          </p:sp>
          <p:sp>
            <p:nvSpPr>
              <p:cNvPr id="85" name="Google Shape;1135;p17"/>
              <p:cNvSpPr txBox="1"/>
              <p:nvPr/>
            </p:nvSpPr>
            <p:spPr>
              <a:xfrm rot="16200000">
                <a:off x="4537552" y="3056100"/>
                <a:ext cx="1217969" cy="729872"/>
              </a:xfrm>
              <a:prstGeom prst="rect">
                <a:avLst/>
              </a:prstGeom>
              <a:noFill/>
              <a:ln>
                <a:noFill/>
              </a:ln>
            </p:spPr>
            <p:txBody>
              <a:bodyPr spcFirstLastPara="1" wrap="square" lIns="91425" tIns="45700" rIns="91425" bIns="45700" anchor="t" anchorCtr="0">
                <a:spAutoFit/>
              </a:bodyPr>
              <a:lstStyle/>
              <a:p>
                <a:pPr marL="0" marR="0" lvl="0" indent="0" algn="ctr" rtl="0">
                  <a:lnSpc>
                    <a:spcPts val="800"/>
                  </a:lnSpc>
                  <a:spcBef>
                    <a:spcPts val="0"/>
                  </a:spcBef>
                  <a:spcAft>
                    <a:spcPts val="0"/>
                  </a:spcAft>
                  <a:buClr>
                    <a:srgbClr val="000000"/>
                  </a:buClr>
                  <a:buSzPts val="1200"/>
                  <a:buFont typeface="Arial"/>
                  <a:buNone/>
                </a:pPr>
                <a:r>
                  <a:rPr lang="en-US" sz="800" b="1" i="0" u="none" strike="noStrike" cap="none" dirty="0">
                    <a:solidFill>
                      <a:schemeClr val="tx1"/>
                    </a:solidFill>
                    <a:latin typeface="Arial"/>
                    <a:ea typeface="Arial"/>
                    <a:cs typeface="Arial"/>
                    <a:sym typeface="Arial"/>
                  </a:rPr>
                  <a:t>Satellite </a:t>
                </a:r>
                <a:endParaRPr sz="800" b="0" i="0" u="none" strike="noStrike" cap="none" dirty="0">
                  <a:solidFill>
                    <a:schemeClr val="tx1"/>
                  </a:solidFill>
                  <a:latin typeface="Arial"/>
                  <a:ea typeface="Arial"/>
                  <a:cs typeface="Arial"/>
                  <a:sym typeface="Arial"/>
                </a:endParaRPr>
              </a:p>
              <a:p>
                <a:pPr marL="0" marR="0" lvl="0" indent="0" algn="ctr" rtl="0">
                  <a:lnSpc>
                    <a:spcPts val="800"/>
                  </a:lnSpc>
                  <a:spcBef>
                    <a:spcPts val="0"/>
                  </a:spcBef>
                  <a:spcAft>
                    <a:spcPts val="0"/>
                  </a:spcAft>
                  <a:buClr>
                    <a:srgbClr val="000000"/>
                  </a:buClr>
                  <a:buSzPts val="1200"/>
                  <a:buFont typeface="Arial"/>
                  <a:buNone/>
                </a:pPr>
                <a:r>
                  <a:rPr lang="en-US" sz="800" b="1" i="0" u="none" strike="noStrike" cap="none" dirty="0">
                    <a:solidFill>
                      <a:schemeClr val="tx1"/>
                    </a:solidFill>
                    <a:latin typeface="Arial"/>
                    <a:ea typeface="Arial"/>
                    <a:cs typeface="Arial"/>
                    <a:sym typeface="Arial"/>
                  </a:rPr>
                  <a:t>Surface NH3</a:t>
                </a:r>
                <a:r>
                  <a:rPr lang="en-US" sz="1200" b="0" i="0" u="none" strike="noStrike" cap="none" dirty="0">
                    <a:solidFill>
                      <a:schemeClr val="tx1"/>
                    </a:solidFill>
                    <a:latin typeface="Century Gothic"/>
                    <a:ea typeface="Century Gothic"/>
                    <a:cs typeface="Century Gothic"/>
                    <a:sym typeface="Century Gothic"/>
                  </a:rPr>
                  <a:t> </a:t>
                </a:r>
                <a:endParaRPr sz="1200" b="0" i="0" u="none" strike="noStrike" cap="none" dirty="0">
                  <a:solidFill>
                    <a:schemeClr val="tx1"/>
                  </a:solidFill>
                  <a:latin typeface="Century Gothic"/>
                  <a:ea typeface="Century Gothic"/>
                  <a:cs typeface="Century Gothic"/>
                  <a:sym typeface="Century Gothic"/>
                </a:endParaRPr>
              </a:p>
            </p:txBody>
          </p:sp>
          <p:sp>
            <p:nvSpPr>
              <p:cNvPr id="86" name="Google Shape;1136;p17"/>
              <p:cNvSpPr txBox="1"/>
              <p:nvPr/>
            </p:nvSpPr>
            <p:spPr>
              <a:xfrm>
                <a:off x="5974018" y="3989707"/>
                <a:ext cx="2062296" cy="3929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800" b="1" i="0" u="none" strike="noStrike" cap="none" dirty="0">
                    <a:solidFill>
                      <a:schemeClr val="tx1"/>
                    </a:solidFill>
                    <a:latin typeface="Arial"/>
                    <a:ea typeface="Arial"/>
                    <a:cs typeface="Arial"/>
                    <a:sym typeface="Arial"/>
                  </a:rPr>
                  <a:t>July &amp; August </a:t>
                </a:r>
                <a:r>
                  <a:rPr lang="en-US" sz="800" b="1" i="0" u="none" strike="noStrike" cap="none" dirty="0">
                    <a:solidFill>
                      <a:schemeClr val="tx1"/>
                    </a:solidFill>
                    <a:sym typeface="Arial"/>
                  </a:rPr>
                  <a:t>2016</a:t>
                </a:r>
                <a:r>
                  <a:rPr lang="en-US" sz="800" b="0" i="0" u="none" strike="noStrike" cap="none" dirty="0">
                    <a:solidFill>
                      <a:schemeClr val="tx1"/>
                    </a:solidFill>
                    <a:latin typeface="Century Gothic"/>
                    <a:ea typeface="Century Gothic"/>
                    <a:cs typeface="Century Gothic"/>
                    <a:sym typeface="Century Gothic"/>
                  </a:rPr>
                  <a:t> </a:t>
                </a:r>
                <a:endParaRPr sz="800" b="0" i="0" u="none" strike="noStrike" cap="none" dirty="0">
                  <a:solidFill>
                    <a:schemeClr val="tx1"/>
                  </a:solidFill>
                  <a:latin typeface="Century Gothic"/>
                  <a:ea typeface="Century Gothic"/>
                  <a:cs typeface="Century Gothic"/>
                  <a:sym typeface="Century Gothic"/>
                </a:endParaRPr>
              </a:p>
            </p:txBody>
          </p:sp>
        </p:grpSp>
      </p:grpSp>
      <p:grpSp>
        <p:nvGrpSpPr>
          <p:cNvPr id="16" name="Group 15">
            <a:extLst>
              <a:ext uri="{FF2B5EF4-FFF2-40B4-BE49-F238E27FC236}">
                <a16:creationId xmlns:a16="http://schemas.microsoft.com/office/drawing/2014/main" id="{A38E1DC9-E234-66E4-75F6-B6A73C70CDD9}"/>
              </a:ext>
            </a:extLst>
          </p:cNvPr>
          <p:cNvGrpSpPr/>
          <p:nvPr/>
        </p:nvGrpSpPr>
        <p:grpSpPr>
          <a:xfrm>
            <a:off x="5417337" y="3012224"/>
            <a:ext cx="3607679" cy="2092881"/>
            <a:chOff x="5417337" y="3012224"/>
            <a:chExt cx="3607679" cy="2092881"/>
          </a:xfrm>
        </p:grpSpPr>
        <p:sp>
          <p:nvSpPr>
            <p:cNvPr id="8" name="TextBox 7"/>
            <p:cNvSpPr txBox="1"/>
            <p:nvPr/>
          </p:nvSpPr>
          <p:spPr>
            <a:xfrm>
              <a:off x="5417337" y="3012224"/>
              <a:ext cx="3607679" cy="2092881"/>
            </a:xfrm>
            <a:prstGeom prst="rect">
              <a:avLst/>
            </a:prstGeom>
            <a:noFill/>
            <a:ln w="22225">
              <a:solidFill>
                <a:srgbClr val="C00000"/>
              </a:solidFill>
            </a:ln>
          </p:spPr>
          <p:txBody>
            <a:bodyPr wrap="square" rtlCol="0">
              <a:spAutoFit/>
            </a:bodyPr>
            <a:lstStyle/>
            <a:p>
              <a:pPr algn="ctr"/>
              <a:r>
                <a:rPr lang="en-US" sz="1200" dirty="0">
                  <a:solidFill>
                    <a:srgbClr val="FF0000"/>
                  </a:solidFill>
                </a:rPr>
                <a:t>Chemical Data Assimilation</a:t>
              </a:r>
            </a:p>
            <a:p>
              <a:endParaRPr lang="en-US" dirty="0"/>
            </a:p>
            <a:p>
              <a:endParaRPr lang="en-US" dirty="0"/>
            </a:p>
            <a:p>
              <a:endParaRPr lang="en-US" dirty="0"/>
            </a:p>
            <a:p>
              <a:endParaRPr lang="en-US" sz="3000" dirty="0"/>
            </a:p>
            <a:p>
              <a:endParaRPr lang="en-US" sz="1200" dirty="0"/>
            </a:p>
            <a:p>
              <a:endParaRPr lang="en-US" sz="1200" dirty="0"/>
            </a:p>
            <a:p>
              <a:endParaRPr lang="en-US" dirty="0"/>
            </a:p>
            <a:p>
              <a:pPr algn="ctr"/>
              <a:r>
                <a:rPr lang="en-US" sz="800" i="1" dirty="0"/>
                <a:t>Sitwell, Shephard, Rochon et al., ACP, 2022 </a:t>
              </a:r>
              <a:endParaRPr lang="en-CA" sz="800" i="1" dirty="0"/>
            </a:p>
          </p:txBody>
        </p:sp>
        <p:sp>
          <p:nvSpPr>
            <p:cNvPr id="127" name="Google Shape;590;p53"/>
            <p:cNvSpPr txBox="1">
              <a:spLocks noChangeAspect="1"/>
            </p:cNvSpPr>
            <p:nvPr/>
          </p:nvSpPr>
          <p:spPr>
            <a:xfrm>
              <a:off x="5605493" y="3306285"/>
              <a:ext cx="3209819"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000" b="1" i="0" u="none" strike="noStrike" cap="none" dirty="0">
                  <a:solidFill>
                    <a:schemeClr val="dk1"/>
                  </a:solidFill>
                  <a:latin typeface="Arial"/>
                  <a:ea typeface="Arial"/>
                  <a:cs typeface="Arial"/>
                  <a:sym typeface="Arial"/>
                </a:rPr>
                <a:t>GEM-MACH NH</a:t>
              </a:r>
              <a:r>
                <a:rPr lang="en-US" sz="1000" b="1" i="0" u="none" strike="noStrike" cap="none" baseline="-25000" dirty="0">
                  <a:solidFill>
                    <a:schemeClr val="dk1"/>
                  </a:solidFill>
                  <a:latin typeface="Arial"/>
                  <a:ea typeface="Arial"/>
                  <a:cs typeface="Arial"/>
                  <a:sym typeface="Arial"/>
                </a:rPr>
                <a:t>3</a:t>
              </a:r>
              <a:r>
                <a:rPr lang="en-US" sz="1000" b="1" i="0" u="none" strike="noStrike" cap="none" dirty="0">
                  <a:solidFill>
                    <a:schemeClr val="dk1"/>
                  </a:solidFill>
                  <a:latin typeface="Arial"/>
                  <a:ea typeface="Arial"/>
                  <a:cs typeface="Arial"/>
                  <a:sym typeface="Arial"/>
                </a:rPr>
                <a:t> Inversions </a:t>
              </a:r>
              <a:endParaRPr sz="10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000" b="1" i="0" u="none" strike="noStrike" cap="none" dirty="0">
                  <a:solidFill>
                    <a:schemeClr val="dk1"/>
                  </a:solidFill>
                  <a:latin typeface="Arial"/>
                  <a:ea typeface="Arial"/>
                  <a:cs typeface="Arial"/>
                  <a:sym typeface="Arial"/>
                </a:rPr>
                <a:t>   Original          New Inversion     Differences</a:t>
              </a:r>
              <a:endParaRPr sz="1000" b="1" i="0" u="none" strike="noStrike" cap="none" dirty="0">
                <a:solidFill>
                  <a:schemeClr val="dk1"/>
                </a:solidFill>
                <a:latin typeface="Arial"/>
                <a:ea typeface="Arial"/>
                <a:cs typeface="Arial"/>
                <a:sym typeface="Arial"/>
              </a:endParaRPr>
            </a:p>
          </p:txBody>
        </p:sp>
        <p:pic>
          <p:nvPicPr>
            <p:cNvPr id="128" name="Google Shape;594;p53"/>
            <p:cNvPicPr preferRelativeResize="0">
              <a:picLocks noChangeAspect="1"/>
            </p:cNvPicPr>
            <p:nvPr/>
          </p:nvPicPr>
          <p:blipFill rotWithShape="1">
            <a:blip r:embed="rId4">
              <a:alphaModFix/>
            </a:blip>
            <a:srcRect/>
            <a:stretch/>
          </p:blipFill>
          <p:spPr>
            <a:xfrm>
              <a:off x="5547041" y="3679837"/>
              <a:ext cx="3209808" cy="1207165"/>
            </a:xfrm>
            <a:prstGeom prst="rect">
              <a:avLst/>
            </a:prstGeom>
            <a:noFill/>
            <a:ln>
              <a:noFill/>
            </a:ln>
          </p:spPr>
        </p:pic>
      </p:grpSp>
      <p:grpSp>
        <p:nvGrpSpPr>
          <p:cNvPr id="49" name="Group 48">
            <a:extLst>
              <a:ext uri="{FF2B5EF4-FFF2-40B4-BE49-F238E27FC236}">
                <a16:creationId xmlns:a16="http://schemas.microsoft.com/office/drawing/2014/main" id="{6A0C690D-9816-C0C5-DAF3-1E6A0BECEB1B}"/>
              </a:ext>
            </a:extLst>
          </p:cNvPr>
          <p:cNvGrpSpPr/>
          <p:nvPr/>
        </p:nvGrpSpPr>
        <p:grpSpPr>
          <a:xfrm>
            <a:off x="3333784" y="3212790"/>
            <a:ext cx="2123187" cy="1930583"/>
            <a:chOff x="3370750" y="3212121"/>
            <a:chExt cx="2123187" cy="1930583"/>
          </a:xfrm>
        </p:grpSpPr>
        <p:grpSp>
          <p:nvGrpSpPr>
            <p:cNvPr id="22" name="Group 21">
              <a:extLst>
                <a:ext uri="{FF2B5EF4-FFF2-40B4-BE49-F238E27FC236}">
                  <a16:creationId xmlns:a16="http://schemas.microsoft.com/office/drawing/2014/main" id="{6FCEBEF0-9141-B8D2-C4D1-57C2419E0AB8}"/>
                </a:ext>
              </a:extLst>
            </p:cNvPr>
            <p:cNvGrpSpPr/>
            <p:nvPr/>
          </p:nvGrpSpPr>
          <p:grpSpPr>
            <a:xfrm>
              <a:off x="3425453" y="3212121"/>
              <a:ext cx="2068484" cy="1741550"/>
              <a:chOff x="3373911" y="3227218"/>
              <a:chExt cx="2068484" cy="1741550"/>
            </a:xfrm>
          </p:grpSpPr>
          <p:grpSp>
            <p:nvGrpSpPr>
              <p:cNvPr id="23" name="Group 22"/>
              <p:cNvGrpSpPr/>
              <p:nvPr/>
            </p:nvGrpSpPr>
            <p:grpSpPr>
              <a:xfrm>
                <a:off x="3471126" y="3447654"/>
                <a:ext cx="1971269" cy="1457921"/>
                <a:chOff x="187691" y="776638"/>
                <a:chExt cx="3991983" cy="2949249"/>
              </a:xfrm>
            </p:grpSpPr>
            <p:grpSp>
              <p:nvGrpSpPr>
                <p:cNvPr id="26" name="Google Shape;795;g1c987f7130f_0_146"/>
                <p:cNvGrpSpPr/>
                <p:nvPr/>
              </p:nvGrpSpPr>
              <p:grpSpPr>
                <a:xfrm>
                  <a:off x="215400" y="1899600"/>
                  <a:ext cx="3964274" cy="1826287"/>
                  <a:chOff x="215400" y="1899600"/>
                  <a:chExt cx="3964274" cy="1826287"/>
                </a:xfrm>
              </p:grpSpPr>
              <p:pic>
                <p:nvPicPr>
                  <p:cNvPr id="41" name="Google Shape;796;g1c987f7130f_0_146"/>
                  <p:cNvPicPr preferRelativeResize="0"/>
                  <p:nvPr/>
                </p:nvPicPr>
                <p:blipFill rotWithShape="1">
                  <a:blip r:embed="rId5">
                    <a:alphaModFix/>
                  </a:blip>
                  <a:srcRect l="5455" t="10394"/>
                  <a:stretch/>
                </p:blipFill>
                <p:spPr>
                  <a:xfrm>
                    <a:off x="215400" y="2149575"/>
                    <a:ext cx="3733624" cy="1474225"/>
                  </a:xfrm>
                  <a:prstGeom prst="rect">
                    <a:avLst/>
                  </a:prstGeom>
                  <a:noFill/>
                  <a:ln>
                    <a:noFill/>
                  </a:ln>
                </p:spPr>
              </p:pic>
              <p:sp>
                <p:nvSpPr>
                  <p:cNvPr id="42" name="Google Shape;797;g1c987f7130f_0_146"/>
                  <p:cNvSpPr txBox="1"/>
                  <p:nvPr/>
                </p:nvSpPr>
                <p:spPr>
                  <a:xfrm>
                    <a:off x="538097" y="3422072"/>
                    <a:ext cx="1077950" cy="2495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600" b="1" i="0" u="none" strike="noStrike" cap="none" dirty="0">
                        <a:solidFill>
                          <a:srgbClr val="AF5715"/>
                        </a:solidFill>
                        <a:latin typeface="Calibri"/>
                        <a:ea typeface="Calibri"/>
                        <a:cs typeface="Calibri"/>
                        <a:sym typeface="Calibri"/>
                      </a:rPr>
                      <a:t>Satellites</a:t>
                    </a:r>
                    <a:endParaRPr sz="600" b="1" i="0" u="none" strike="noStrike" cap="none" dirty="0">
                      <a:solidFill>
                        <a:srgbClr val="AF5715"/>
                      </a:solidFill>
                      <a:latin typeface="Calibri"/>
                      <a:ea typeface="Calibri"/>
                      <a:cs typeface="Calibri"/>
                      <a:sym typeface="Calibri"/>
                    </a:endParaRPr>
                  </a:p>
                </p:txBody>
              </p:sp>
              <p:sp>
                <p:nvSpPr>
                  <p:cNvPr id="43" name="Google Shape;798;g1c987f7130f_0_146"/>
                  <p:cNvSpPr txBox="1"/>
                  <p:nvPr/>
                </p:nvSpPr>
                <p:spPr>
                  <a:xfrm>
                    <a:off x="1709285" y="3451046"/>
                    <a:ext cx="1308315" cy="2748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600" b="1" dirty="0">
                        <a:solidFill>
                          <a:srgbClr val="AF5715"/>
                        </a:solidFill>
                        <a:latin typeface="Calibri"/>
                        <a:ea typeface="Calibri"/>
                        <a:cs typeface="Calibri"/>
                        <a:sym typeface="Calibri"/>
                      </a:rPr>
                      <a:t>Fire </a:t>
                    </a:r>
                    <a:r>
                      <a:rPr lang="en-US" sz="600" b="1" i="0" u="none" strike="noStrike" cap="none" dirty="0">
                        <a:solidFill>
                          <a:srgbClr val="AF5715"/>
                        </a:solidFill>
                        <a:latin typeface="Calibri"/>
                        <a:ea typeface="Calibri"/>
                        <a:cs typeface="Calibri"/>
                        <a:sym typeface="Calibri"/>
                      </a:rPr>
                      <a:t>Models</a:t>
                    </a:r>
                    <a:endParaRPr sz="600" b="1" i="0" u="none" strike="noStrike" cap="none" dirty="0">
                      <a:solidFill>
                        <a:srgbClr val="AF5715"/>
                      </a:solidFill>
                      <a:latin typeface="Calibri"/>
                      <a:ea typeface="Calibri"/>
                      <a:cs typeface="Calibri"/>
                      <a:sym typeface="Calibri"/>
                    </a:endParaRPr>
                  </a:p>
                </p:txBody>
              </p:sp>
              <p:sp>
                <p:nvSpPr>
                  <p:cNvPr id="44" name="Google Shape;799;g1c987f7130f_0_146"/>
                  <p:cNvSpPr txBox="1"/>
                  <p:nvPr/>
                </p:nvSpPr>
                <p:spPr>
                  <a:xfrm>
                    <a:off x="2786962" y="3433036"/>
                    <a:ext cx="1392712" cy="2614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600" b="1" i="0" u="none" strike="noStrike" cap="none" dirty="0">
                        <a:solidFill>
                          <a:srgbClr val="C00000"/>
                        </a:solidFill>
                        <a:latin typeface="Calibri"/>
                        <a:ea typeface="Calibri"/>
                        <a:cs typeface="Calibri"/>
                        <a:sym typeface="Calibri"/>
                      </a:rPr>
                      <a:t>Anthropogenic</a:t>
                    </a:r>
                    <a:endParaRPr sz="600" b="1" i="0" u="none" strike="noStrike" cap="none" dirty="0">
                      <a:solidFill>
                        <a:srgbClr val="C00000"/>
                      </a:solidFill>
                      <a:latin typeface="Calibri"/>
                      <a:ea typeface="Calibri"/>
                      <a:cs typeface="Calibri"/>
                      <a:sym typeface="Calibri"/>
                    </a:endParaRPr>
                  </a:p>
                </p:txBody>
              </p:sp>
              <p:sp>
                <p:nvSpPr>
                  <p:cNvPr id="45" name="Google Shape;800;g1c987f7130f_0_146"/>
                  <p:cNvSpPr txBox="1"/>
                  <p:nvPr/>
                </p:nvSpPr>
                <p:spPr>
                  <a:xfrm>
                    <a:off x="290026" y="1899600"/>
                    <a:ext cx="3417702" cy="23261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500" b="1" i="0" u="none" strike="noStrike" cap="none" dirty="0">
                        <a:solidFill>
                          <a:schemeClr val="dk1"/>
                        </a:solidFill>
                        <a:latin typeface="Calibri"/>
                        <a:ea typeface="Calibri"/>
                        <a:cs typeface="Calibri"/>
                        <a:sym typeface="Calibri"/>
                      </a:rPr>
                      <a:t>Total NH</a:t>
                    </a:r>
                    <a:r>
                      <a:rPr lang="en-US" sz="500" b="1" i="0" u="none" strike="noStrike" cap="none" baseline="-25000" dirty="0">
                        <a:solidFill>
                          <a:schemeClr val="dk1"/>
                        </a:solidFill>
                        <a:latin typeface="Calibri"/>
                        <a:ea typeface="Calibri"/>
                        <a:cs typeface="Calibri"/>
                        <a:sym typeface="Calibri"/>
                      </a:rPr>
                      <a:t>3 </a:t>
                    </a:r>
                    <a:r>
                      <a:rPr lang="en-US" sz="500" b="1" i="0" u="none" strike="noStrike" cap="none" dirty="0">
                        <a:solidFill>
                          <a:schemeClr val="dk1"/>
                        </a:solidFill>
                        <a:latin typeface="Calibri"/>
                        <a:ea typeface="Calibri"/>
                        <a:cs typeface="Calibri"/>
                        <a:sym typeface="Calibri"/>
                      </a:rPr>
                      <a:t>Emissions Fort McMurray, A</a:t>
                    </a:r>
                    <a:r>
                      <a:rPr lang="en-US" sz="500" b="1" dirty="0">
                        <a:solidFill>
                          <a:schemeClr val="dk1"/>
                        </a:solidFill>
                        <a:latin typeface="Calibri"/>
                        <a:ea typeface="Calibri"/>
                        <a:cs typeface="Calibri"/>
                        <a:sym typeface="Calibri"/>
                      </a:rPr>
                      <a:t>lberta</a:t>
                    </a:r>
                    <a:r>
                      <a:rPr lang="en-US" sz="500" b="1" i="0" u="none" strike="noStrike" cap="none" dirty="0">
                        <a:solidFill>
                          <a:schemeClr val="dk1"/>
                        </a:solidFill>
                        <a:latin typeface="Calibri"/>
                        <a:ea typeface="Calibri"/>
                        <a:cs typeface="Calibri"/>
                        <a:sym typeface="Calibri"/>
                      </a:rPr>
                      <a:t> 2016</a:t>
                    </a:r>
                    <a:endParaRPr sz="500" b="1" i="0" u="none" strike="noStrike" cap="none" dirty="0">
                      <a:solidFill>
                        <a:schemeClr val="dk1"/>
                      </a:solidFill>
                      <a:latin typeface="Calibri"/>
                      <a:ea typeface="Calibri"/>
                      <a:cs typeface="Calibri"/>
                      <a:sym typeface="Calibri"/>
                    </a:endParaRPr>
                  </a:p>
                </p:txBody>
              </p:sp>
            </p:grpSp>
            <p:pic>
              <p:nvPicPr>
                <p:cNvPr id="27" name="Google Shape;801;g1c987f7130f_0_146"/>
                <p:cNvPicPr preferRelativeResize="0"/>
                <p:nvPr/>
              </p:nvPicPr>
              <p:blipFill rotWithShape="1">
                <a:blip r:embed="rId6">
                  <a:alphaModFix/>
                </a:blip>
                <a:srcRect/>
                <a:stretch/>
              </p:blipFill>
              <p:spPr>
                <a:xfrm>
                  <a:off x="1249661" y="2247890"/>
                  <a:ext cx="1498429" cy="278725"/>
                </a:xfrm>
                <a:prstGeom prst="rect">
                  <a:avLst/>
                </a:prstGeom>
                <a:noFill/>
                <a:ln>
                  <a:noFill/>
                </a:ln>
              </p:spPr>
            </p:pic>
            <p:grpSp>
              <p:nvGrpSpPr>
                <p:cNvPr id="28" name="Google Shape;802;g1c987f7130f_0_146"/>
                <p:cNvGrpSpPr/>
                <p:nvPr/>
              </p:nvGrpSpPr>
              <p:grpSpPr>
                <a:xfrm>
                  <a:off x="321958" y="923203"/>
                  <a:ext cx="1730980" cy="982392"/>
                  <a:chOff x="1185960" y="3345709"/>
                  <a:chExt cx="2844198" cy="2315324"/>
                </a:xfrm>
              </p:grpSpPr>
              <p:pic>
                <p:nvPicPr>
                  <p:cNvPr id="38" name="Google Shape;803;g1c987f7130f_0_146"/>
                  <p:cNvPicPr preferRelativeResize="0"/>
                  <p:nvPr/>
                </p:nvPicPr>
                <p:blipFill rotWithShape="1">
                  <a:blip r:embed="rId7">
                    <a:alphaModFix/>
                  </a:blip>
                  <a:srcRect l="20684" r="9316" b="29047"/>
                  <a:stretch/>
                </p:blipFill>
                <p:spPr>
                  <a:xfrm>
                    <a:off x="1300118" y="3445267"/>
                    <a:ext cx="2620763" cy="2202136"/>
                  </a:xfrm>
                  <a:prstGeom prst="rect">
                    <a:avLst/>
                  </a:prstGeom>
                  <a:noFill/>
                  <a:ln>
                    <a:noFill/>
                  </a:ln>
                </p:spPr>
              </p:pic>
              <p:sp>
                <p:nvSpPr>
                  <p:cNvPr id="39" name="Google Shape;804;g1c987f7130f_0_146"/>
                  <p:cNvSpPr txBox="1"/>
                  <p:nvPr/>
                </p:nvSpPr>
                <p:spPr>
                  <a:xfrm>
                    <a:off x="1185960" y="3345709"/>
                    <a:ext cx="2193556" cy="60086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500" b="1" i="0" u="none" strike="noStrike" cap="none" dirty="0">
                        <a:solidFill>
                          <a:schemeClr val="bg1"/>
                        </a:solidFill>
                      </a:rPr>
                      <a:t>May 16 2016</a:t>
                    </a:r>
                    <a:endParaRPr sz="500" i="0" u="none" strike="noStrike" cap="none" dirty="0">
                      <a:solidFill>
                        <a:schemeClr val="bg1"/>
                      </a:solidFill>
                    </a:endParaRPr>
                  </a:p>
                </p:txBody>
              </p:sp>
              <p:sp>
                <p:nvSpPr>
                  <p:cNvPr id="40" name="Google Shape;805;g1c987f7130f_0_146"/>
                  <p:cNvSpPr txBox="1"/>
                  <p:nvPr/>
                </p:nvSpPr>
                <p:spPr>
                  <a:xfrm>
                    <a:off x="2257158" y="5263233"/>
                    <a:ext cx="1773000" cy="39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300" b="1" i="0" u="none" strike="noStrike" cap="none" dirty="0">
                        <a:solidFill>
                          <a:schemeClr val="lt1"/>
                        </a:solidFill>
                        <a:latin typeface="Calibri"/>
                        <a:ea typeface="Calibri"/>
                        <a:cs typeface="Calibri"/>
                        <a:sym typeface="Calibri"/>
                      </a:rPr>
                      <a:t>EOSDIS Worldview</a:t>
                    </a:r>
                    <a:endParaRPr sz="300" b="0" i="0" u="none" strike="noStrike" cap="none" dirty="0">
                      <a:solidFill>
                        <a:srgbClr val="000000"/>
                      </a:solidFill>
                      <a:sym typeface="Arial"/>
                    </a:endParaRPr>
                  </a:p>
                </p:txBody>
              </p:sp>
            </p:grpSp>
            <p:sp>
              <p:nvSpPr>
                <p:cNvPr id="29" name="Google Shape;806;g1c987f7130f_0_146"/>
                <p:cNvSpPr/>
                <p:nvPr/>
              </p:nvSpPr>
              <p:spPr>
                <a:xfrm>
                  <a:off x="3693963" y="1928595"/>
                  <a:ext cx="126019" cy="5433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nvGrpSpPr>
                <p:cNvPr id="30" name="Google Shape;807;g1c987f7130f_0_146"/>
                <p:cNvGrpSpPr/>
                <p:nvPr/>
              </p:nvGrpSpPr>
              <p:grpSpPr>
                <a:xfrm>
                  <a:off x="2200825" y="812627"/>
                  <a:ext cx="1661500" cy="1273283"/>
                  <a:chOff x="2200825" y="709675"/>
                  <a:chExt cx="1661500" cy="1273283"/>
                </a:xfrm>
              </p:grpSpPr>
              <p:grpSp>
                <p:nvGrpSpPr>
                  <p:cNvPr id="32" name="Google Shape;808;g1c987f7130f_0_146"/>
                  <p:cNvGrpSpPr/>
                  <p:nvPr/>
                </p:nvGrpSpPr>
                <p:grpSpPr>
                  <a:xfrm>
                    <a:off x="2200825" y="709675"/>
                    <a:ext cx="1661500" cy="1273283"/>
                    <a:chOff x="3345788" y="4195711"/>
                    <a:chExt cx="2566388" cy="1889952"/>
                  </a:xfrm>
                </p:grpSpPr>
                <p:grpSp>
                  <p:nvGrpSpPr>
                    <p:cNvPr id="34" name="Google Shape;809;g1c987f7130f_0_146"/>
                    <p:cNvGrpSpPr/>
                    <p:nvPr/>
                  </p:nvGrpSpPr>
                  <p:grpSpPr>
                    <a:xfrm>
                      <a:off x="3345788" y="4195711"/>
                      <a:ext cx="2566388" cy="1889952"/>
                      <a:chOff x="3345788" y="4211736"/>
                      <a:chExt cx="2566388" cy="1889952"/>
                    </a:xfrm>
                  </p:grpSpPr>
                  <p:pic>
                    <p:nvPicPr>
                      <p:cNvPr id="36" name="Google Shape;810;g1c987f7130f_0_146"/>
                      <p:cNvPicPr preferRelativeResize="0"/>
                      <p:nvPr/>
                    </p:nvPicPr>
                    <p:blipFill rotWithShape="1">
                      <a:blip r:embed="rId8">
                        <a:alphaModFix/>
                      </a:blip>
                      <a:srcRect l="9870" t="49038" r="49641" b="6152"/>
                      <a:stretch/>
                    </p:blipFill>
                    <p:spPr>
                      <a:xfrm>
                        <a:off x="3345788" y="4211736"/>
                        <a:ext cx="2566388" cy="1661839"/>
                      </a:xfrm>
                      <a:prstGeom prst="rect">
                        <a:avLst/>
                      </a:prstGeom>
                      <a:noFill/>
                      <a:ln>
                        <a:noFill/>
                      </a:ln>
                    </p:spPr>
                  </p:pic>
                  <p:sp>
                    <p:nvSpPr>
                      <p:cNvPr id="37" name="Google Shape;811;g1c987f7130f_0_146"/>
                      <p:cNvSpPr/>
                      <p:nvPr/>
                    </p:nvSpPr>
                    <p:spPr>
                      <a:xfrm>
                        <a:off x="5580112" y="6021288"/>
                        <a:ext cx="144000" cy="804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35" name="Google Shape;812;g1c987f7130f_0_146"/>
                    <p:cNvSpPr/>
                    <p:nvPr/>
                  </p:nvSpPr>
                  <p:spPr>
                    <a:xfrm rot="2015445">
                      <a:off x="3776416" y="4758620"/>
                      <a:ext cx="1008030" cy="414195"/>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33" name="Google Shape;813;g1c987f7130f_0_146"/>
                  <p:cNvSpPr txBox="1"/>
                  <p:nvPr/>
                </p:nvSpPr>
                <p:spPr>
                  <a:xfrm>
                    <a:off x="2491951" y="729765"/>
                    <a:ext cx="1326120" cy="124520"/>
                  </a:xfrm>
                  <a:prstGeom prst="rect">
                    <a:avLst/>
                  </a:prstGeom>
                  <a:noFill/>
                  <a:ln>
                    <a:noFill/>
                  </a:ln>
                </p:spPr>
                <p:txBody>
                  <a:bodyPr spcFirstLastPara="1" wrap="square" lIns="0" tIns="0" rIns="0" bIns="0" anchor="b" anchorCtr="0">
                    <a:spAutoFit/>
                  </a:bodyPr>
                  <a:lstStyle/>
                  <a:p>
                    <a:pPr marL="0" lvl="0" indent="0" algn="l" rtl="0">
                      <a:spcBef>
                        <a:spcPts val="0"/>
                      </a:spcBef>
                      <a:spcAft>
                        <a:spcPts val="0"/>
                      </a:spcAft>
                      <a:buNone/>
                    </a:pPr>
                    <a:r>
                      <a:rPr lang="en-US" sz="400" b="1" dirty="0"/>
                      <a:t>CrIS Satellite</a:t>
                    </a:r>
                    <a:endParaRPr sz="400" b="1" dirty="0"/>
                  </a:p>
                </p:txBody>
              </p:sp>
            </p:grpSp>
            <p:sp>
              <p:nvSpPr>
                <p:cNvPr id="31" name="Google Shape;821;g1c987f7130f_0_146"/>
                <p:cNvSpPr/>
                <p:nvPr/>
              </p:nvSpPr>
              <p:spPr>
                <a:xfrm>
                  <a:off x="187691" y="776638"/>
                  <a:ext cx="2271957" cy="190372"/>
                </a:xfrm>
                <a:prstGeom prst="rect">
                  <a:avLst/>
                </a:prstGeom>
                <a:solidFill>
                  <a:schemeClr val="lt1"/>
                </a:solidFill>
                <a:ln>
                  <a:noFill/>
                </a:ln>
              </p:spPr>
              <p:txBody>
                <a:bodyPr spcFirstLastPara="1" wrap="square" lIns="0" tIns="0" rIns="91425"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500" b="1" dirty="0">
                      <a:solidFill>
                        <a:schemeClr val="dk1"/>
                      </a:solidFill>
                      <a:highlight>
                        <a:schemeClr val="lt1"/>
                      </a:highlight>
                    </a:rPr>
                    <a:t>Fort McMurray, Alberta, May 2016</a:t>
                  </a:r>
                  <a:endParaRPr sz="500" b="1" i="0" u="none" strike="noStrike" cap="none" dirty="0">
                    <a:solidFill>
                      <a:schemeClr val="dk1"/>
                    </a:solidFill>
                  </a:endParaRPr>
                </a:p>
              </p:txBody>
            </p:sp>
          </p:grpSp>
          <p:sp>
            <p:nvSpPr>
              <p:cNvPr id="24" name="TextBox 23"/>
              <p:cNvSpPr txBox="1"/>
              <p:nvPr/>
            </p:nvSpPr>
            <p:spPr>
              <a:xfrm>
                <a:off x="3716813" y="3227218"/>
                <a:ext cx="1515781" cy="246221"/>
              </a:xfrm>
              <a:prstGeom prst="rect">
                <a:avLst/>
              </a:prstGeom>
              <a:noFill/>
            </p:spPr>
            <p:txBody>
              <a:bodyPr wrap="square" rtlCol="0">
                <a:spAutoFit/>
              </a:bodyPr>
              <a:lstStyle/>
              <a:p>
                <a:r>
                  <a:rPr lang="en-US" sz="1000" b="1" dirty="0"/>
                  <a:t>Wildfire Emissions</a:t>
                </a:r>
                <a:endParaRPr lang="en-CA" sz="1000" b="1" dirty="0"/>
              </a:p>
            </p:txBody>
          </p:sp>
          <p:cxnSp>
            <p:nvCxnSpPr>
              <p:cNvPr id="25" name="Straight Connector 24"/>
              <p:cNvCxnSpPr/>
              <p:nvPr/>
            </p:nvCxnSpPr>
            <p:spPr>
              <a:xfrm>
                <a:off x="3373911" y="3266763"/>
                <a:ext cx="1" cy="170200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CB002CC2-3F4E-82BA-1091-68D2E29A7A8C}"/>
                </a:ext>
              </a:extLst>
            </p:cNvPr>
            <p:cNvSpPr txBox="1"/>
            <p:nvPr/>
          </p:nvSpPr>
          <p:spPr>
            <a:xfrm>
              <a:off x="3370750" y="4927260"/>
              <a:ext cx="2098103" cy="215444"/>
            </a:xfrm>
            <a:prstGeom prst="rect">
              <a:avLst/>
            </a:prstGeom>
            <a:noFill/>
          </p:spPr>
          <p:txBody>
            <a:bodyPr wrap="square">
              <a:spAutoFit/>
            </a:bodyPr>
            <a:lstStyle/>
            <a:p>
              <a:r>
                <a:rPr lang="en-US" sz="800" i="1" dirty="0"/>
                <a:t>Adams, McLinden, Shephard, ACP, 2019</a:t>
              </a:r>
              <a:endParaRPr lang="en-CA" sz="800" dirty="0"/>
            </a:p>
          </p:txBody>
        </p:sp>
      </p:grpSp>
      <p:grpSp>
        <p:nvGrpSpPr>
          <p:cNvPr id="50" name="Group 49">
            <a:extLst>
              <a:ext uri="{FF2B5EF4-FFF2-40B4-BE49-F238E27FC236}">
                <a16:creationId xmlns:a16="http://schemas.microsoft.com/office/drawing/2014/main" id="{3328B5DB-07C2-B66E-49BA-E89AA89DB461}"/>
              </a:ext>
            </a:extLst>
          </p:cNvPr>
          <p:cNvGrpSpPr/>
          <p:nvPr/>
        </p:nvGrpSpPr>
        <p:grpSpPr>
          <a:xfrm>
            <a:off x="91278" y="3012224"/>
            <a:ext cx="5285461" cy="2092881"/>
            <a:chOff x="110328" y="3012224"/>
            <a:chExt cx="5285461" cy="2092881"/>
          </a:xfrm>
        </p:grpSpPr>
        <p:grpSp>
          <p:nvGrpSpPr>
            <p:cNvPr id="46" name="Group 45">
              <a:extLst>
                <a:ext uri="{FF2B5EF4-FFF2-40B4-BE49-F238E27FC236}">
                  <a16:creationId xmlns:a16="http://schemas.microsoft.com/office/drawing/2014/main" id="{D61239EC-46C5-285C-B286-5EE28191BA7A}"/>
                </a:ext>
              </a:extLst>
            </p:cNvPr>
            <p:cNvGrpSpPr/>
            <p:nvPr/>
          </p:nvGrpSpPr>
          <p:grpSpPr>
            <a:xfrm>
              <a:off x="110328" y="3012224"/>
              <a:ext cx="5285461" cy="2092881"/>
              <a:chOff x="-739495" y="3163832"/>
              <a:chExt cx="5285461" cy="2092881"/>
            </a:xfrm>
          </p:grpSpPr>
          <p:sp>
            <p:nvSpPr>
              <p:cNvPr id="9" name="TextBox 8"/>
              <p:cNvSpPr txBox="1"/>
              <p:nvPr/>
            </p:nvSpPr>
            <p:spPr>
              <a:xfrm>
                <a:off x="-739495" y="3163832"/>
                <a:ext cx="5285461" cy="2092881"/>
              </a:xfrm>
              <a:prstGeom prst="rect">
                <a:avLst/>
              </a:prstGeom>
              <a:noFill/>
              <a:ln w="22225">
                <a:solidFill>
                  <a:srgbClr val="C00000"/>
                </a:solidFill>
              </a:ln>
            </p:spPr>
            <p:txBody>
              <a:bodyPr wrap="square" rtlCol="0">
                <a:spAutoFit/>
              </a:bodyPr>
              <a:lstStyle/>
              <a:p>
                <a:pPr algn="ctr"/>
                <a:r>
                  <a:rPr lang="en-US" sz="1200" dirty="0">
                    <a:solidFill>
                      <a:srgbClr val="FF0000"/>
                    </a:solidFill>
                  </a:rPr>
                  <a:t>Satellite-derived NH</a:t>
                </a:r>
                <a:r>
                  <a:rPr lang="en-US" sz="1200" baseline="-25000" dirty="0">
                    <a:solidFill>
                      <a:srgbClr val="FF0000"/>
                    </a:solidFill>
                  </a:rPr>
                  <a:t>3</a:t>
                </a:r>
                <a:r>
                  <a:rPr lang="en-US" sz="1200" dirty="0">
                    <a:solidFill>
                      <a:srgbClr val="FF0000"/>
                    </a:solidFill>
                  </a:rPr>
                  <a:t> Emissions</a:t>
                </a:r>
              </a:p>
              <a:p>
                <a:pPr algn="ctr"/>
                <a:endParaRPr lang="en-US" sz="1200" dirty="0">
                  <a:solidFill>
                    <a:srgbClr val="FF0000"/>
                  </a:solidFill>
                </a:endParaRPr>
              </a:p>
              <a:p>
                <a:endParaRPr lang="en-US" dirty="0"/>
              </a:p>
              <a:p>
                <a:endParaRPr lang="en-US" dirty="0"/>
              </a:p>
              <a:p>
                <a:endParaRPr lang="en-US" dirty="0"/>
              </a:p>
              <a:p>
                <a:endParaRPr lang="en-US" dirty="0"/>
              </a:p>
              <a:p>
                <a:endParaRPr lang="en-US" dirty="0"/>
              </a:p>
              <a:p>
                <a:endParaRPr lang="en-US" dirty="0"/>
              </a:p>
              <a:p>
                <a:endParaRPr lang="en-US" dirty="0"/>
              </a:p>
              <a:p>
                <a:r>
                  <a:rPr lang="en-US" sz="800" i="1" dirty="0"/>
                  <a:t>           Dammers, Shephard, Griffin, et al., in preparation, 2024</a:t>
                </a:r>
                <a:endParaRPr lang="en-CA" sz="800" i="1" dirty="0"/>
              </a:p>
            </p:txBody>
          </p:sp>
          <p:grpSp>
            <p:nvGrpSpPr>
              <p:cNvPr id="13" name="Group 12">
                <a:extLst>
                  <a:ext uri="{FF2B5EF4-FFF2-40B4-BE49-F238E27FC236}">
                    <a16:creationId xmlns:a16="http://schemas.microsoft.com/office/drawing/2014/main" id="{853E3490-A86D-90EC-1387-F28313B8D4EE}"/>
                  </a:ext>
                </a:extLst>
              </p:cNvPr>
              <p:cNvGrpSpPr/>
              <p:nvPr/>
            </p:nvGrpSpPr>
            <p:grpSpPr>
              <a:xfrm>
                <a:off x="-711109" y="3687610"/>
                <a:ext cx="3187231" cy="1348292"/>
                <a:chOff x="-6116100" y="1211484"/>
                <a:chExt cx="6532483" cy="2653414"/>
              </a:xfrm>
            </p:grpSpPr>
            <p:pic>
              <p:nvPicPr>
                <p:cNvPr id="14" name="Google Shape;762;g1bf704483a8_0_35">
                  <a:extLst>
                    <a:ext uri="{FF2B5EF4-FFF2-40B4-BE49-F238E27FC236}">
                      <a16:creationId xmlns:a16="http://schemas.microsoft.com/office/drawing/2014/main" id="{480B7147-3C43-0394-A386-7C6D3B7605CA}"/>
                    </a:ext>
                  </a:extLst>
                </p:cNvPr>
                <p:cNvPicPr preferRelativeResize="0"/>
                <p:nvPr/>
              </p:nvPicPr>
              <p:blipFill rotWithShape="1">
                <a:blip r:embed="rId9">
                  <a:alphaModFix/>
                </a:blip>
                <a:srcRect l="23239" t="7065" r="10530" b="6136"/>
                <a:stretch/>
              </p:blipFill>
              <p:spPr>
                <a:xfrm>
                  <a:off x="-6116100" y="1287302"/>
                  <a:ext cx="3455271" cy="2577596"/>
                </a:xfrm>
                <a:prstGeom prst="rect">
                  <a:avLst/>
                </a:prstGeom>
                <a:noFill/>
                <a:ln>
                  <a:noFill/>
                </a:ln>
              </p:spPr>
            </p:pic>
            <p:pic>
              <p:nvPicPr>
                <p:cNvPr id="15" name="Google Shape;763;g1bf704483a8_0_35">
                  <a:extLst>
                    <a:ext uri="{FF2B5EF4-FFF2-40B4-BE49-F238E27FC236}">
                      <a16:creationId xmlns:a16="http://schemas.microsoft.com/office/drawing/2014/main" id="{73E54CF1-4603-A970-E1F3-7EAFE8625E36}"/>
                    </a:ext>
                  </a:extLst>
                </p:cNvPr>
                <p:cNvPicPr preferRelativeResize="0"/>
                <p:nvPr/>
              </p:nvPicPr>
              <p:blipFill rotWithShape="1">
                <a:blip r:embed="rId10">
                  <a:alphaModFix/>
                </a:blip>
                <a:srcRect l="12579" t="6751" b="4642"/>
                <a:stretch/>
              </p:blipFill>
              <p:spPr>
                <a:xfrm>
                  <a:off x="-2802262" y="1211484"/>
                  <a:ext cx="3218645" cy="2628409"/>
                </a:xfrm>
                <a:prstGeom prst="rect">
                  <a:avLst/>
                </a:prstGeom>
                <a:noFill/>
                <a:ln>
                  <a:noFill/>
                </a:ln>
              </p:spPr>
            </p:pic>
          </p:grpSp>
          <p:sp>
            <p:nvSpPr>
              <p:cNvPr id="19" name="Google Shape;764;g1bf704483a8_0_35">
                <a:extLst>
                  <a:ext uri="{FF2B5EF4-FFF2-40B4-BE49-F238E27FC236}">
                    <a16:creationId xmlns:a16="http://schemas.microsoft.com/office/drawing/2014/main" id="{5BDBA22D-8A1C-296C-F8B7-497AC62BFADF}"/>
                  </a:ext>
                </a:extLst>
              </p:cNvPr>
              <p:cNvSpPr txBox="1"/>
              <p:nvPr/>
            </p:nvSpPr>
            <p:spPr>
              <a:xfrm>
                <a:off x="-647041" y="3523810"/>
                <a:ext cx="1441036" cy="2616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980000"/>
                  </a:buClr>
                  <a:buSzPts val="1300"/>
                  <a:buFont typeface="Calibri"/>
                  <a:buNone/>
                </a:pPr>
                <a:r>
                  <a:rPr lang="en-US" sz="800" b="1" i="0" u="none" strike="noStrike" cap="none" dirty="0">
                    <a:solidFill>
                      <a:srgbClr val="980000"/>
                    </a:solidFill>
                    <a:latin typeface="Calibri"/>
                    <a:ea typeface="Calibri"/>
                    <a:cs typeface="Calibri"/>
                    <a:sym typeface="Calibri"/>
                  </a:rPr>
                  <a:t>Satellite-derived (“Top-down”)</a:t>
                </a:r>
                <a:r>
                  <a:rPr lang="en-US" sz="800" b="0" i="0" u="none" strike="noStrike" cap="none" dirty="0">
                    <a:solidFill>
                      <a:schemeClr val="dk1"/>
                    </a:solidFill>
                    <a:latin typeface="Calibri"/>
                    <a:ea typeface="Calibri"/>
                    <a:cs typeface="Calibri"/>
                    <a:sym typeface="Calibri"/>
                  </a:rPr>
                  <a:t> </a:t>
                </a:r>
                <a:endParaRPr sz="800" b="0" i="0" u="none" strike="noStrike" cap="none" dirty="0">
                  <a:solidFill>
                    <a:schemeClr val="dk1"/>
                  </a:solidFill>
                  <a:latin typeface="Calibri"/>
                  <a:ea typeface="Calibri"/>
                  <a:cs typeface="Calibri"/>
                  <a:sym typeface="Calibri"/>
                </a:endParaRPr>
              </a:p>
            </p:txBody>
          </p:sp>
          <p:sp>
            <p:nvSpPr>
              <p:cNvPr id="20" name="Google Shape;765;g1bf704483a8_0_35">
                <a:extLst>
                  <a:ext uri="{FF2B5EF4-FFF2-40B4-BE49-F238E27FC236}">
                    <a16:creationId xmlns:a16="http://schemas.microsoft.com/office/drawing/2014/main" id="{8C036A30-1E77-D0C6-BD96-1164E0CE915F}"/>
                  </a:ext>
                </a:extLst>
              </p:cNvPr>
              <p:cNvSpPr txBox="1"/>
              <p:nvPr/>
            </p:nvSpPr>
            <p:spPr>
              <a:xfrm>
                <a:off x="790004" y="3515003"/>
                <a:ext cx="1723230" cy="2616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980000"/>
                  </a:buClr>
                  <a:buSzPts val="1300"/>
                  <a:buFont typeface="Calibri"/>
                  <a:buNone/>
                </a:pPr>
                <a:r>
                  <a:rPr lang="en-US" sz="800" b="1" i="0" u="none" strike="noStrike" cap="none" dirty="0">
                    <a:solidFill>
                      <a:srgbClr val="980000"/>
                    </a:solidFill>
                    <a:latin typeface="Calibri"/>
                    <a:ea typeface="Calibri"/>
                    <a:cs typeface="Calibri"/>
                    <a:sym typeface="Calibri"/>
                  </a:rPr>
                  <a:t>Traditional Inventory (“Bottom-up”)</a:t>
                </a:r>
                <a:r>
                  <a:rPr lang="en-US" sz="800" b="0" i="0" u="none" strike="noStrike" cap="none" dirty="0">
                    <a:solidFill>
                      <a:schemeClr val="dk1"/>
                    </a:solidFill>
                    <a:latin typeface="Calibri"/>
                    <a:ea typeface="Calibri"/>
                    <a:cs typeface="Calibri"/>
                    <a:sym typeface="Calibri"/>
                  </a:rPr>
                  <a:t> </a:t>
                </a:r>
                <a:endParaRPr sz="800" b="0" i="0" u="none" strike="noStrike" cap="none" dirty="0">
                  <a:solidFill>
                    <a:schemeClr val="dk1"/>
                  </a:solidFill>
                  <a:latin typeface="Calibri"/>
                  <a:ea typeface="Calibri"/>
                  <a:cs typeface="Calibri"/>
                  <a:sym typeface="Calibri"/>
                </a:endParaRPr>
              </a:p>
            </p:txBody>
          </p:sp>
        </p:grpSp>
        <p:sp>
          <p:nvSpPr>
            <p:cNvPr id="93" name="TextBox 92"/>
            <p:cNvSpPr txBox="1"/>
            <p:nvPr/>
          </p:nvSpPr>
          <p:spPr>
            <a:xfrm>
              <a:off x="171581" y="3212790"/>
              <a:ext cx="3052089" cy="246221"/>
            </a:xfrm>
            <a:prstGeom prst="rect">
              <a:avLst/>
            </a:prstGeom>
            <a:noFill/>
          </p:spPr>
          <p:txBody>
            <a:bodyPr wrap="square" rtlCol="0">
              <a:spAutoFit/>
            </a:bodyPr>
            <a:lstStyle/>
            <a:p>
              <a:r>
                <a:rPr lang="en-US" sz="1000" b="1" dirty="0"/>
                <a:t>County-level Annual Anthropogenic Emissions</a:t>
              </a:r>
              <a:endParaRPr lang="en-CA" sz="1000" b="1" dirty="0"/>
            </a:p>
          </p:txBody>
        </p:sp>
      </p:grpSp>
      <p:grpSp>
        <p:nvGrpSpPr>
          <p:cNvPr id="52" name="Group 51">
            <a:extLst>
              <a:ext uri="{FF2B5EF4-FFF2-40B4-BE49-F238E27FC236}">
                <a16:creationId xmlns:a16="http://schemas.microsoft.com/office/drawing/2014/main" id="{D61FEE3F-207D-6394-7A1B-CC3781692CAD}"/>
              </a:ext>
            </a:extLst>
          </p:cNvPr>
          <p:cNvGrpSpPr/>
          <p:nvPr/>
        </p:nvGrpSpPr>
        <p:grpSpPr>
          <a:xfrm>
            <a:off x="3840217" y="344805"/>
            <a:ext cx="2739557" cy="2616101"/>
            <a:chOff x="3840217" y="344805"/>
            <a:chExt cx="2739557" cy="2616101"/>
          </a:xfrm>
        </p:grpSpPr>
        <p:grpSp>
          <p:nvGrpSpPr>
            <p:cNvPr id="18" name="Group 17">
              <a:extLst>
                <a:ext uri="{FF2B5EF4-FFF2-40B4-BE49-F238E27FC236}">
                  <a16:creationId xmlns:a16="http://schemas.microsoft.com/office/drawing/2014/main" id="{FFEF6A2B-B8F0-6A42-5F4F-FD09C32168EB}"/>
                </a:ext>
              </a:extLst>
            </p:cNvPr>
            <p:cNvGrpSpPr/>
            <p:nvPr/>
          </p:nvGrpSpPr>
          <p:grpSpPr>
            <a:xfrm>
              <a:off x="3840217" y="344805"/>
              <a:ext cx="2739557" cy="2616101"/>
              <a:chOff x="4489279" y="364651"/>
              <a:chExt cx="2739557" cy="2616101"/>
            </a:xfrm>
          </p:grpSpPr>
          <p:sp>
            <p:nvSpPr>
              <p:cNvPr id="10" name="TextBox 9"/>
              <p:cNvSpPr txBox="1"/>
              <p:nvPr/>
            </p:nvSpPr>
            <p:spPr>
              <a:xfrm>
                <a:off x="4489279" y="364651"/>
                <a:ext cx="2739557" cy="2616101"/>
              </a:xfrm>
              <a:prstGeom prst="rect">
                <a:avLst/>
              </a:prstGeom>
              <a:noFill/>
              <a:ln w="22225">
                <a:solidFill>
                  <a:srgbClr val="C00000"/>
                </a:solidFill>
              </a:ln>
            </p:spPr>
            <p:txBody>
              <a:bodyPr wrap="square" rtlCol="0">
                <a:spAutoFit/>
              </a:bodyPr>
              <a:lstStyle/>
              <a:p>
                <a:pPr algn="ctr"/>
                <a:r>
                  <a:rPr lang="en-US" sz="1200" dirty="0">
                    <a:solidFill>
                      <a:srgbClr val="FF0000"/>
                    </a:solidFill>
                  </a:rPr>
                  <a:t>Satellite-derived Dry Deposition</a:t>
                </a:r>
              </a:p>
              <a:p>
                <a:endParaRPr lang="en-US" dirty="0"/>
              </a:p>
              <a:p>
                <a:endParaRPr lang="en-US" dirty="0"/>
              </a:p>
              <a:p>
                <a:endParaRPr lang="en-US" dirty="0"/>
              </a:p>
              <a:p>
                <a:endParaRPr lang="en-US" dirty="0"/>
              </a:p>
              <a:p>
                <a:endParaRPr lang="en-US" dirty="0"/>
              </a:p>
              <a:p>
                <a:endParaRPr lang="en-US" sz="1500" dirty="0"/>
              </a:p>
              <a:p>
                <a:endParaRPr lang="en-US" dirty="0"/>
              </a:p>
              <a:p>
                <a:endParaRPr lang="en-US" dirty="0"/>
              </a:p>
              <a:p>
                <a:endParaRPr lang="en-US" sz="3200" dirty="0"/>
              </a:p>
              <a:p>
                <a:pPr algn="ctr"/>
                <a:r>
                  <a:rPr lang="en-US" sz="800" i="1" dirty="0"/>
                  <a:t>Kharol, Shephard, McLinden, et al., GRL, 2019</a:t>
                </a:r>
                <a:endParaRPr lang="en-CA" sz="800" i="1" dirty="0"/>
              </a:p>
            </p:txBody>
          </p:sp>
          <p:grpSp>
            <p:nvGrpSpPr>
              <p:cNvPr id="89" name="Google Shape;112;p13"/>
              <p:cNvGrpSpPr>
                <a:grpSpLocks noChangeAspect="1"/>
              </p:cNvGrpSpPr>
              <p:nvPr/>
            </p:nvGrpSpPr>
            <p:grpSpPr>
              <a:xfrm>
                <a:off x="4530680" y="574967"/>
                <a:ext cx="2592771" cy="1145856"/>
                <a:chOff x="4821421" y="1942882"/>
                <a:chExt cx="5029203" cy="2222618"/>
              </a:xfrm>
            </p:grpSpPr>
            <p:pic>
              <p:nvPicPr>
                <p:cNvPr id="90" name="Google Shape;113;p13"/>
                <p:cNvPicPr preferRelativeResize="0"/>
                <p:nvPr/>
              </p:nvPicPr>
              <p:blipFill rotWithShape="1">
                <a:blip r:embed="rId11">
                  <a:alphaModFix/>
                </a:blip>
                <a:srcRect r="51916" b="72288"/>
                <a:stretch/>
              </p:blipFill>
              <p:spPr>
                <a:xfrm>
                  <a:off x="4821421" y="1942882"/>
                  <a:ext cx="5029203" cy="2076034"/>
                </a:xfrm>
                <a:prstGeom prst="rect">
                  <a:avLst/>
                </a:prstGeom>
                <a:noFill/>
                <a:ln>
                  <a:noFill/>
                </a:ln>
              </p:spPr>
            </p:pic>
            <p:sp>
              <p:nvSpPr>
                <p:cNvPr id="91" name="Google Shape;114;p13"/>
                <p:cNvSpPr/>
                <p:nvPr/>
              </p:nvSpPr>
              <p:spPr>
                <a:xfrm>
                  <a:off x="5808599" y="4016399"/>
                  <a:ext cx="4001997" cy="14910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 name="Group 50">
              <a:extLst>
                <a:ext uri="{FF2B5EF4-FFF2-40B4-BE49-F238E27FC236}">
                  <a16:creationId xmlns:a16="http://schemas.microsoft.com/office/drawing/2014/main" id="{E7A2128E-4B9C-1846-1949-763AADAD2955}"/>
                </a:ext>
              </a:extLst>
            </p:cNvPr>
            <p:cNvGrpSpPr/>
            <p:nvPr/>
          </p:nvGrpSpPr>
          <p:grpSpPr>
            <a:xfrm>
              <a:off x="4218995" y="1706287"/>
              <a:ext cx="2340864" cy="1090734"/>
              <a:chOff x="4218995" y="1687237"/>
              <a:chExt cx="2340864" cy="1090734"/>
            </a:xfrm>
          </p:grpSpPr>
          <p:pic>
            <p:nvPicPr>
              <p:cNvPr id="1028" name="Picture 4">
                <a:extLst>
                  <a:ext uri="{FF2B5EF4-FFF2-40B4-BE49-F238E27FC236}">
                    <a16:creationId xmlns:a16="http://schemas.microsoft.com/office/drawing/2014/main" id="{BB1D5C29-76FD-2264-31A4-C2FD704705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18995" y="1774417"/>
                <a:ext cx="2340864" cy="10035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0B1AA67-DBCD-6A1B-D4E1-4EB46BA0E5CD}"/>
                  </a:ext>
                </a:extLst>
              </p:cNvPr>
              <p:cNvSpPr txBox="1">
                <a:spLocks noChangeAspect="1"/>
              </p:cNvSpPr>
              <p:nvPr/>
            </p:nvSpPr>
            <p:spPr>
              <a:xfrm>
                <a:off x="4287885" y="1687237"/>
                <a:ext cx="2063202" cy="184666"/>
              </a:xfrm>
              <a:prstGeom prst="rect">
                <a:avLst/>
              </a:prstGeom>
              <a:solidFill>
                <a:srgbClr val="002060"/>
              </a:solidFill>
            </p:spPr>
            <p:txBody>
              <a:bodyPr wrap="square">
                <a:spAutoFit/>
              </a:bodyPr>
              <a:lstStyle/>
              <a:p>
                <a:pPr algn="ctr" rtl="0">
                  <a:spcBef>
                    <a:spcPts val="0"/>
                  </a:spcBef>
                  <a:spcAft>
                    <a:spcPts val="0"/>
                  </a:spcAft>
                </a:pPr>
                <a:r>
                  <a:rPr lang="es-ES" sz="600" b="1" i="0" u="none" strike="noStrike" dirty="0">
                    <a:solidFill>
                      <a:srgbClr val="FFFFFF"/>
                    </a:solidFill>
                    <a:effectLst/>
                    <a:latin typeface="Arial" panose="020B0604020202020204" pitchFamily="34" charset="0"/>
                  </a:rPr>
                  <a:t>Ratio: NO</a:t>
                </a:r>
                <a:r>
                  <a:rPr lang="es-ES" sz="600" b="1" i="0" u="none" strike="noStrike" baseline="-25000" dirty="0">
                    <a:solidFill>
                      <a:srgbClr val="FFFFFF"/>
                    </a:solidFill>
                    <a:effectLst/>
                    <a:latin typeface="Arial" panose="020B0604020202020204" pitchFamily="34" charset="0"/>
                  </a:rPr>
                  <a:t>2</a:t>
                </a:r>
                <a:r>
                  <a:rPr lang="es-ES" sz="600" b="1" i="0" u="none" strike="noStrike" dirty="0">
                    <a:solidFill>
                      <a:srgbClr val="FFFFFF"/>
                    </a:solidFill>
                    <a:effectLst/>
                    <a:latin typeface="Arial" panose="020B0604020202020204" pitchFamily="34" charset="0"/>
                  </a:rPr>
                  <a:t> / (NH</a:t>
                </a:r>
                <a:r>
                  <a:rPr lang="es-ES" sz="600" b="1" i="0" u="none" strike="noStrike" baseline="-25000" dirty="0">
                    <a:solidFill>
                      <a:srgbClr val="FFFFFF"/>
                    </a:solidFill>
                    <a:effectLst/>
                    <a:latin typeface="Arial" panose="020B0604020202020204" pitchFamily="34" charset="0"/>
                  </a:rPr>
                  <a:t>3</a:t>
                </a:r>
                <a:r>
                  <a:rPr lang="es-ES" sz="600" b="1" i="0" u="none" strike="noStrike" dirty="0">
                    <a:solidFill>
                      <a:srgbClr val="FFFFFF"/>
                    </a:solidFill>
                    <a:effectLst/>
                    <a:latin typeface="Arial" panose="020B0604020202020204" pitchFamily="34" charset="0"/>
                  </a:rPr>
                  <a:t> + NO</a:t>
                </a:r>
                <a:r>
                  <a:rPr lang="es-ES" sz="600" b="1" i="0" u="none" strike="noStrike" baseline="-25000" dirty="0">
                    <a:solidFill>
                      <a:srgbClr val="FFFFFF"/>
                    </a:solidFill>
                    <a:effectLst/>
                    <a:latin typeface="Arial" panose="020B0604020202020204" pitchFamily="34" charset="0"/>
                  </a:rPr>
                  <a:t>2</a:t>
                </a:r>
                <a:r>
                  <a:rPr lang="es-ES" sz="600" b="1" i="0" u="none" strike="noStrike" dirty="0">
                    <a:solidFill>
                      <a:srgbClr val="FFFFFF"/>
                    </a:solidFill>
                    <a:effectLst/>
                    <a:latin typeface="Arial" panose="020B0604020202020204" pitchFamily="34" charset="0"/>
                  </a:rPr>
                  <a:t>) </a:t>
                </a:r>
                <a:r>
                  <a:rPr lang="es-ES" sz="600" b="1" i="0" u="none" strike="noStrike" dirty="0" err="1">
                    <a:solidFill>
                      <a:srgbClr val="FFFFFF"/>
                    </a:solidFill>
                    <a:effectLst/>
                    <a:latin typeface="Arial" panose="020B0604020202020204" pitchFamily="34" charset="0"/>
                  </a:rPr>
                  <a:t>Dry</a:t>
                </a:r>
                <a:r>
                  <a:rPr lang="es-ES" sz="600" b="1" i="0" u="none" strike="noStrike" dirty="0">
                    <a:solidFill>
                      <a:srgbClr val="FFFFFF"/>
                    </a:solidFill>
                    <a:effectLst/>
                    <a:latin typeface="Arial" panose="020B0604020202020204" pitchFamily="34" charset="0"/>
                  </a:rPr>
                  <a:t> </a:t>
                </a:r>
                <a:r>
                  <a:rPr lang="es-ES" sz="600" b="1" i="0" u="none" strike="noStrike" dirty="0" err="1">
                    <a:solidFill>
                      <a:srgbClr val="FFFFFF"/>
                    </a:solidFill>
                    <a:effectLst/>
                    <a:latin typeface="Arial" panose="020B0604020202020204" pitchFamily="34" charset="0"/>
                  </a:rPr>
                  <a:t>Deposition</a:t>
                </a:r>
                <a:r>
                  <a:rPr lang="es-ES" sz="600" b="1" i="0" u="none" strike="noStrike" dirty="0">
                    <a:solidFill>
                      <a:srgbClr val="FFFFFF"/>
                    </a:solidFill>
                    <a:effectLst/>
                    <a:latin typeface="Arial" panose="020B0604020202020204" pitchFamily="34" charset="0"/>
                  </a:rPr>
                  <a:t> Flux</a:t>
                </a:r>
                <a:endParaRPr lang="es-ES" sz="600" b="0" dirty="0">
                  <a:effectLst/>
                </a:endParaRPr>
              </a:p>
            </p:txBody>
          </p:sp>
        </p:grpSp>
      </p:grpSp>
      <p:grpSp>
        <p:nvGrpSpPr>
          <p:cNvPr id="57" name="Group 56">
            <a:extLst>
              <a:ext uri="{FF2B5EF4-FFF2-40B4-BE49-F238E27FC236}">
                <a16:creationId xmlns:a16="http://schemas.microsoft.com/office/drawing/2014/main" id="{919EAE4A-991B-9E80-B219-AEDBFD7FC245}"/>
              </a:ext>
            </a:extLst>
          </p:cNvPr>
          <p:cNvGrpSpPr/>
          <p:nvPr/>
        </p:nvGrpSpPr>
        <p:grpSpPr>
          <a:xfrm>
            <a:off x="79133" y="360306"/>
            <a:ext cx="3591572" cy="2616101"/>
            <a:chOff x="79133" y="360306"/>
            <a:chExt cx="3591572" cy="2616101"/>
          </a:xfrm>
        </p:grpSpPr>
        <p:grpSp>
          <p:nvGrpSpPr>
            <p:cNvPr id="2" name="Group 1">
              <a:extLst>
                <a:ext uri="{FF2B5EF4-FFF2-40B4-BE49-F238E27FC236}">
                  <a16:creationId xmlns:a16="http://schemas.microsoft.com/office/drawing/2014/main" id="{61C5787B-ED66-4D01-304D-FC07B32B7204}"/>
                </a:ext>
              </a:extLst>
            </p:cNvPr>
            <p:cNvGrpSpPr/>
            <p:nvPr/>
          </p:nvGrpSpPr>
          <p:grpSpPr>
            <a:xfrm>
              <a:off x="79133" y="360306"/>
              <a:ext cx="3591572" cy="2616101"/>
              <a:chOff x="79133" y="360306"/>
              <a:chExt cx="3591572" cy="2616101"/>
            </a:xfrm>
          </p:grpSpPr>
          <p:sp>
            <p:nvSpPr>
              <p:cNvPr id="4" name="TextBox 3"/>
              <p:cNvSpPr txBox="1"/>
              <p:nvPr/>
            </p:nvSpPr>
            <p:spPr>
              <a:xfrm>
                <a:off x="79133" y="360306"/>
                <a:ext cx="3591572" cy="2616101"/>
              </a:xfrm>
              <a:prstGeom prst="rect">
                <a:avLst/>
              </a:prstGeom>
              <a:noFill/>
              <a:ln w="22225">
                <a:solidFill>
                  <a:srgbClr val="C00000"/>
                </a:solidFill>
              </a:ln>
            </p:spPr>
            <p:txBody>
              <a:bodyPr wrap="square" rtlCol="0">
                <a:spAutoFit/>
              </a:bodyPr>
              <a:lstStyle/>
              <a:p>
                <a:pPr algn="ctr"/>
                <a:r>
                  <a:rPr lang="en-US" sz="1200" dirty="0">
                    <a:solidFill>
                      <a:srgbClr val="FF0000"/>
                    </a:solidFill>
                  </a:rPr>
                  <a:t>Mapping and Monitoring</a:t>
                </a:r>
              </a:p>
              <a:p>
                <a:pPr algn="ctr"/>
                <a:endParaRPr lang="en-US" sz="1200" dirty="0">
                  <a:solidFill>
                    <a:srgbClr val="FF0000"/>
                  </a:solidFill>
                </a:endParaRPr>
              </a:p>
              <a:p>
                <a:pPr algn="ctr"/>
                <a:endParaRPr lang="en-US" sz="1200" dirty="0">
                  <a:solidFill>
                    <a:srgbClr val="FF0000"/>
                  </a:solidFill>
                </a:endParaRPr>
              </a:p>
              <a:p>
                <a:pPr algn="ctr"/>
                <a:endParaRPr lang="en-US" sz="800" dirty="0">
                  <a:solidFill>
                    <a:srgbClr val="FF0000"/>
                  </a:solidFill>
                </a:endParaRPr>
              </a:p>
              <a:p>
                <a:pPr algn="ctr"/>
                <a:endParaRPr lang="en-US" dirty="0">
                  <a:solidFill>
                    <a:srgbClr val="FF0000"/>
                  </a:solidFill>
                </a:endParaRPr>
              </a:p>
              <a:p>
                <a:pPr algn="ctr"/>
                <a:endParaRPr lang="en-US" dirty="0">
                  <a:solidFill>
                    <a:srgbClr val="FF0000"/>
                  </a:solidFill>
                </a:endParaRPr>
              </a:p>
              <a:p>
                <a:endParaRPr lang="en-US" dirty="0"/>
              </a:p>
              <a:p>
                <a:endParaRPr lang="en-US" dirty="0"/>
              </a:p>
              <a:p>
                <a:endParaRPr lang="en-US" dirty="0"/>
              </a:p>
              <a:p>
                <a:endParaRPr lang="en-US" dirty="0"/>
              </a:p>
              <a:p>
                <a:endParaRPr lang="en-US" dirty="0"/>
              </a:p>
              <a:p>
                <a:endParaRPr lang="en-US" dirty="0"/>
              </a:p>
              <a:p>
                <a:r>
                  <a:rPr lang="en-US" sz="800" i="1" dirty="0"/>
                  <a:t>Shephard, et al., AMT, 2020;  Kharol, Shephard, et al., preparation, 2024</a:t>
                </a:r>
                <a:endParaRPr lang="en-CA" sz="800" i="1" dirty="0"/>
              </a:p>
            </p:txBody>
          </p:sp>
          <p:grpSp>
            <p:nvGrpSpPr>
              <p:cNvPr id="12" name="Group 11"/>
              <p:cNvGrpSpPr/>
              <p:nvPr/>
            </p:nvGrpSpPr>
            <p:grpSpPr>
              <a:xfrm>
                <a:off x="121578" y="600881"/>
                <a:ext cx="3534659" cy="2196117"/>
                <a:chOff x="176613" y="591278"/>
                <a:chExt cx="3534659" cy="2196117"/>
              </a:xfrm>
            </p:grpSpPr>
            <p:grpSp>
              <p:nvGrpSpPr>
                <p:cNvPr id="65" name="Group 64"/>
                <p:cNvGrpSpPr>
                  <a:grpSpLocks noChangeAspect="1"/>
                </p:cNvGrpSpPr>
                <p:nvPr/>
              </p:nvGrpSpPr>
              <p:grpSpPr>
                <a:xfrm>
                  <a:off x="176613" y="739619"/>
                  <a:ext cx="2837864" cy="2047776"/>
                  <a:chOff x="2645605" y="523040"/>
                  <a:chExt cx="3399311" cy="2452906"/>
                </a:xfrm>
              </p:grpSpPr>
              <p:pic>
                <p:nvPicPr>
                  <p:cNvPr id="66" name="Google Shape;623;g13532fb9cdf_0_44"/>
                  <p:cNvPicPr preferRelativeResize="0"/>
                  <p:nvPr/>
                </p:nvPicPr>
                <p:blipFill rotWithShape="1">
                  <a:blip r:embed="rId13">
                    <a:alphaModFix/>
                  </a:blip>
                  <a:srcRect l="11800" t="5792" r="7044" b="6069"/>
                  <a:stretch/>
                </p:blipFill>
                <p:spPr>
                  <a:xfrm>
                    <a:off x="2645605" y="523040"/>
                    <a:ext cx="3399311" cy="2452906"/>
                  </a:xfrm>
                  <a:prstGeom prst="rect">
                    <a:avLst/>
                  </a:prstGeom>
                  <a:noFill/>
                  <a:ln>
                    <a:noFill/>
                  </a:ln>
                </p:spPr>
              </p:pic>
              <p:grpSp>
                <p:nvGrpSpPr>
                  <p:cNvPr id="67" name="Google Shape;624;g13532fb9cdf_0_44"/>
                  <p:cNvGrpSpPr/>
                  <p:nvPr/>
                </p:nvGrpSpPr>
                <p:grpSpPr>
                  <a:xfrm>
                    <a:off x="5165475" y="1744824"/>
                    <a:ext cx="816781" cy="429814"/>
                    <a:chOff x="5165475" y="1744824"/>
                    <a:chExt cx="816781" cy="429814"/>
                  </a:xfrm>
                </p:grpSpPr>
                <p:sp>
                  <p:nvSpPr>
                    <p:cNvPr id="70" name="Google Shape;625;g13532fb9cdf_0_44"/>
                    <p:cNvSpPr txBox="1"/>
                    <p:nvPr/>
                  </p:nvSpPr>
                  <p:spPr>
                    <a:xfrm>
                      <a:off x="5222587" y="1744824"/>
                      <a:ext cx="759669" cy="4298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800" b="1" i="0" u="none" strike="noStrike" cap="none" dirty="0">
                          <a:solidFill>
                            <a:srgbClr val="000000"/>
                          </a:solidFill>
                          <a:latin typeface="Arial"/>
                          <a:ea typeface="Arial"/>
                          <a:cs typeface="Arial"/>
                          <a:sym typeface="Arial"/>
                        </a:rPr>
                        <a:t>Surface Site</a:t>
                      </a:r>
                      <a:endParaRPr sz="800" b="1" i="0" u="none" strike="noStrike" cap="none" dirty="0">
                        <a:solidFill>
                          <a:srgbClr val="000000"/>
                        </a:solidFill>
                        <a:latin typeface="Arial"/>
                        <a:ea typeface="Arial"/>
                        <a:cs typeface="Arial"/>
                        <a:sym typeface="Arial"/>
                      </a:endParaRPr>
                    </a:p>
                  </p:txBody>
                </p:sp>
                <p:sp>
                  <p:nvSpPr>
                    <p:cNvPr id="71" name="Google Shape;626;g13532fb9cdf_0_44"/>
                    <p:cNvSpPr/>
                    <p:nvPr/>
                  </p:nvSpPr>
                  <p:spPr>
                    <a:xfrm flipH="1">
                      <a:off x="5165475" y="1871425"/>
                      <a:ext cx="112500" cy="116100"/>
                    </a:xfrm>
                    <a:prstGeom prst="ellipse">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69" name="Google Shape;646;g13532fb9cdf_0_44"/>
                  <p:cNvSpPr txBox="1"/>
                  <p:nvPr/>
                </p:nvSpPr>
                <p:spPr>
                  <a:xfrm>
                    <a:off x="4921375" y="2338125"/>
                    <a:ext cx="982800" cy="229200"/>
                  </a:xfrm>
                  <a:prstGeom prst="rect">
                    <a:avLst/>
                  </a:prstGeom>
                  <a:noFill/>
                  <a:ln>
                    <a:noFill/>
                  </a:ln>
                </p:spPr>
                <p:txBody>
                  <a:bodyPr spcFirstLastPara="1" wrap="square" lIns="0" tIns="0" rIns="0" bIns="0" anchor="t" anchorCtr="0">
                    <a:noAutofit/>
                  </a:bodyPr>
                  <a:lstStyle/>
                  <a:p>
                    <a:pPr marL="0" marR="0" lvl="0" indent="0" algn="ctr" rtl="0">
                      <a:lnSpc>
                        <a:spcPct val="150000"/>
                      </a:lnSpc>
                      <a:spcBef>
                        <a:spcPts val="0"/>
                      </a:spcBef>
                      <a:spcAft>
                        <a:spcPts val="0"/>
                      </a:spcAft>
                      <a:buClr>
                        <a:srgbClr val="000000"/>
                      </a:buClr>
                      <a:buSzPts val="1000"/>
                      <a:buFont typeface="Arial"/>
                      <a:buNone/>
                    </a:pPr>
                    <a:r>
                      <a:rPr lang="en-US" sz="800" b="1" dirty="0">
                        <a:solidFill>
                          <a:schemeClr val="dk1"/>
                        </a:solidFill>
                      </a:rPr>
                      <a:t>(2012-2021)</a:t>
                    </a:r>
                    <a:endParaRPr sz="800" b="1" i="0" u="none" strike="noStrike" cap="none" dirty="0">
                      <a:solidFill>
                        <a:schemeClr val="dk1"/>
                      </a:solidFill>
                    </a:endParaRPr>
                  </a:p>
                </p:txBody>
              </p:sp>
            </p:grpSp>
            <p:grpSp>
              <p:nvGrpSpPr>
                <p:cNvPr id="72" name="Google Shape;601;g13532fb9cdf_0_44"/>
                <p:cNvGrpSpPr>
                  <a:grpSpLocks noChangeAspect="1"/>
                </p:cNvGrpSpPr>
                <p:nvPr/>
              </p:nvGrpSpPr>
              <p:grpSpPr>
                <a:xfrm>
                  <a:off x="1763407" y="847729"/>
                  <a:ext cx="1947865" cy="649540"/>
                  <a:chOff x="5929884" y="490425"/>
                  <a:chExt cx="3182111" cy="1058650"/>
                </a:xfrm>
              </p:grpSpPr>
              <p:grpSp>
                <p:nvGrpSpPr>
                  <p:cNvPr id="73" name="Google Shape;602;g13532fb9cdf_0_44"/>
                  <p:cNvGrpSpPr/>
                  <p:nvPr/>
                </p:nvGrpSpPr>
                <p:grpSpPr>
                  <a:xfrm>
                    <a:off x="5929884" y="490425"/>
                    <a:ext cx="3182111" cy="1058650"/>
                    <a:chOff x="5929884" y="490425"/>
                    <a:chExt cx="3182111" cy="1058650"/>
                  </a:xfrm>
                </p:grpSpPr>
                <p:pic>
                  <p:nvPicPr>
                    <p:cNvPr id="79" name="Google Shape;603;g13532fb9cdf_0_44"/>
                    <p:cNvPicPr preferRelativeResize="0"/>
                    <p:nvPr/>
                  </p:nvPicPr>
                  <p:blipFill>
                    <a:blip r:embed="rId14">
                      <a:alphaModFix/>
                    </a:blip>
                    <a:stretch>
                      <a:fillRect/>
                    </a:stretch>
                  </p:blipFill>
                  <p:spPr>
                    <a:xfrm>
                      <a:off x="5929884" y="491490"/>
                      <a:ext cx="3182111" cy="1057585"/>
                    </a:xfrm>
                    <a:prstGeom prst="rect">
                      <a:avLst/>
                    </a:prstGeom>
                    <a:noFill/>
                    <a:ln>
                      <a:noFill/>
                    </a:ln>
                  </p:spPr>
                </p:pic>
                <p:sp>
                  <p:nvSpPr>
                    <p:cNvPr id="80" name="Google Shape;604;g13532fb9cdf_0_44"/>
                    <p:cNvSpPr txBox="1"/>
                    <p:nvPr/>
                  </p:nvSpPr>
                  <p:spPr>
                    <a:xfrm>
                      <a:off x="7055949" y="490425"/>
                      <a:ext cx="276300" cy="77100"/>
                    </a:xfrm>
                    <a:prstGeom prst="rect">
                      <a:avLst/>
                    </a:prstGeom>
                    <a:solidFill>
                      <a:schemeClr val="lt1"/>
                    </a:solidFill>
                    <a:ln>
                      <a:noFill/>
                    </a:ln>
                  </p:spPr>
                  <p:txBody>
                    <a:bodyPr spcFirstLastPara="1" wrap="square" lIns="0" tIns="0" rIns="0" bIns="0" anchor="t" anchorCtr="0">
                      <a:noAutofit/>
                    </a:bodyPr>
                    <a:lstStyle/>
                    <a:p>
                      <a:pPr marL="0" lvl="0" indent="0" algn="l" rtl="0">
                        <a:spcBef>
                          <a:spcPts val="0"/>
                        </a:spcBef>
                        <a:spcAft>
                          <a:spcPts val="0"/>
                        </a:spcAft>
                        <a:buNone/>
                      </a:pPr>
                      <a:r>
                        <a:rPr lang="en-US" sz="300" b="1" dirty="0" err="1">
                          <a:latin typeface="Times New Roman"/>
                          <a:ea typeface="Times New Roman"/>
                          <a:cs typeface="Times New Roman"/>
                          <a:sym typeface="Times New Roman"/>
                        </a:rPr>
                        <a:t>CAPMoN</a:t>
                      </a:r>
                      <a:endParaRPr sz="300" b="1" dirty="0">
                        <a:latin typeface="Times New Roman"/>
                        <a:ea typeface="Times New Roman"/>
                        <a:cs typeface="Times New Roman"/>
                        <a:sym typeface="Times New Roman"/>
                      </a:endParaRPr>
                    </a:p>
                  </p:txBody>
                </p:sp>
              </p:grpSp>
              <p:cxnSp>
                <p:nvCxnSpPr>
                  <p:cNvPr id="74" name="Google Shape;605;g13532fb9cdf_0_44"/>
                  <p:cNvCxnSpPr/>
                  <p:nvPr/>
                </p:nvCxnSpPr>
                <p:spPr>
                  <a:xfrm flipH="1">
                    <a:off x="7662192" y="1013809"/>
                    <a:ext cx="135600" cy="172800"/>
                  </a:xfrm>
                  <a:prstGeom prst="straightConnector1">
                    <a:avLst/>
                  </a:prstGeom>
                  <a:solidFill>
                    <a:schemeClr val="accent1"/>
                  </a:solidFill>
                  <a:ln w="9525" cap="flat" cmpd="sng">
                    <a:solidFill>
                      <a:schemeClr val="dk1"/>
                    </a:solidFill>
                    <a:prstDash val="solid"/>
                    <a:round/>
                    <a:headEnd type="none" w="sm" len="sm"/>
                    <a:tailEnd type="stealth" w="med" len="med"/>
                  </a:ln>
                </p:spPr>
              </p:cxnSp>
              <p:sp>
                <p:nvSpPr>
                  <p:cNvPr id="75" name="Google Shape;606;g13532fb9cdf_0_44"/>
                  <p:cNvSpPr txBox="1"/>
                  <p:nvPr/>
                </p:nvSpPr>
                <p:spPr>
                  <a:xfrm>
                    <a:off x="7545367" y="812947"/>
                    <a:ext cx="713004" cy="200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600" b="1" i="0" u="none" strike="noStrike" cap="none" dirty="0">
                        <a:solidFill>
                          <a:schemeClr val="dk1"/>
                        </a:solidFill>
                        <a:latin typeface="Calibri"/>
                        <a:ea typeface="Calibri"/>
                        <a:cs typeface="Calibri"/>
                        <a:sym typeface="Calibri"/>
                      </a:rPr>
                      <a:t>Ground</a:t>
                    </a:r>
                    <a:endParaRPr sz="600" b="0" i="0" u="none" strike="noStrike" cap="none" dirty="0">
                      <a:solidFill>
                        <a:srgbClr val="000000"/>
                      </a:solidFill>
                      <a:sym typeface="Arial"/>
                    </a:endParaRPr>
                  </a:p>
                </p:txBody>
              </p:sp>
              <p:cxnSp>
                <p:nvCxnSpPr>
                  <p:cNvPr id="76" name="Google Shape;607;g13532fb9cdf_0_44"/>
                  <p:cNvCxnSpPr/>
                  <p:nvPr/>
                </p:nvCxnSpPr>
                <p:spPr>
                  <a:xfrm>
                    <a:off x="6824325" y="952038"/>
                    <a:ext cx="116700" cy="136500"/>
                  </a:xfrm>
                  <a:prstGeom prst="straightConnector1">
                    <a:avLst/>
                  </a:prstGeom>
                  <a:solidFill>
                    <a:schemeClr val="accent1"/>
                  </a:solidFill>
                  <a:ln w="9525" cap="flat" cmpd="sng">
                    <a:solidFill>
                      <a:schemeClr val="dk1"/>
                    </a:solidFill>
                    <a:prstDash val="solid"/>
                    <a:round/>
                    <a:headEnd type="none" w="sm" len="sm"/>
                    <a:tailEnd type="stealth" w="med" len="med"/>
                  </a:ln>
                </p:spPr>
              </p:cxnSp>
              <p:sp>
                <p:nvSpPr>
                  <p:cNvPr id="77" name="Google Shape;608;g13532fb9cdf_0_44"/>
                  <p:cNvSpPr txBox="1"/>
                  <p:nvPr/>
                </p:nvSpPr>
                <p:spPr>
                  <a:xfrm>
                    <a:off x="6352450" y="735940"/>
                    <a:ext cx="732338" cy="2778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600" b="1" i="0" u="none" strike="noStrike" cap="none" dirty="0">
                        <a:solidFill>
                          <a:schemeClr val="dk1"/>
                        </a:solidFill>
                        <a:latin typeface="Calibri"/>
                        <a:ea typeface="Calibri"/>
                        <a:cs typeface="Calibri"/>
                        <a:sym typeface="Calibri"/>
                      </a:rPr>
                      <a:t>Satellite</a:t>
                    </a:r>
                    <a:endParaRPr sz="600" b="0" i="0" u="none" strike="noStrike" cap="none" dirty="0">
                      <a:solidFill>
                        <a:srgbClr val="000000"/>
                      </a:solidFill>
                      <a:sym typeface="Arial"/>
                    </a:endParaRPr>
                  </a:p>
                </p:txBody>
              </p:sp>
              <p:sp>
                <p:nvSpPr>
                  <p:cNvPr id="78" name="Google Shape;609;g13532fb9cdf_0_44"/>
                  <p:cNvSpPr txBox="1"/>
                  <p:nvPr/>
                </p:nvSpPr>
                <p:spPr>
                  <a:xfrm>
                    <a:off x="6795943" y="598321"/>
                    <a:ext cx="2003700" cy="18479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600" b="1" i="0" u="none" strike="noStrike" cap="none" dirty="0" err="1">
                        <a:solidFill>
                          <a:srgbClr val="C00000"/>
                        </a:solidFill>
                        <a:latin typeface="Calibri"/>
                        <a:ea typeface="Calibri"/>
                        <a:cs typeface="Calibri"/>
                        <a:sym typeface="Calibri"/>
                      </a:rPr>
                      <a:t>Longwoods</a:t>
                    </a:r>
                    <a:r>
                      <a:rPr lang="en-US" sz="600" b="1" i="0" u="none" strike="noStrike" cap="none" dirty="0">
                        <a:solidFill>
                          <a:srgbClr val="C00000"/>
                        </a:solidFill>
                        <a:latin typeface="Calibri"/>
                        <a:ea typeface="Calibri"/>
                        <a:cs typeface="Calibri"/>
                        <a:sym typeface="Calibri"/>
                      </a:rPr>
                      <a:t>, Ontario, Cana</a:t>
                    </a:r>
                    <a:r>
                      <a:rPr lang="en-US" sz="600" b="1" dirty="0">
                        <a:solidFill>
                          <a:srgbClr val="C00000"/>
                        </a:solidFill>
                        <a:latin typeface="Calibri"/>
                        <a:ea typeface="Calibri"/>
                        <a:cs typeface="Calibri"/>
                        <a:sym typeface="Calibri"/>
                      </a:rPr>
                      <a:t>da</a:t>
                    </a:r>
                    <a:endParaRPr sz="600" b="1" i="0" u="none" strike="noStrike" cap="none" dirty="0">
                      <a:solidFill>
                        <a:srgbClr val="C00000"/>
                      </a:solidFill>
                      <a:latin typeface="Calibri"/>
                      <a:ea typeface="Calibri"/>
                      <a:cs typeface="Calibri"/>
                      <a:sym typeface="Calibri"/>
                    </a:endParaRPr>
                  </a:p>
                </p:txBody>
              </p:sp>
            </p:grpSp>
            <p:sp>
              <p:nvSpPr>
                <p:cNvPr id="6" name="TextBox 5"/>
                <p:cNvSpPr txBox="1"/>
                <p:nvPr/>
              </p:nvSpPr>
              <p:spPr>
                <a:xfrm>
                  <a:off x="594116" y="591278"/>
                  <a:ext cx="2462806" cy="215444"/>
                </a:xfrm>
                <a:prstGeom prst="rect">
                  <a:avLst/>
                </a:prstGeom>
                <a:noFill/>
              </p:spPr>
              <p:txBody>
                <a:bodyPr wrap="square" rtlCol="0">
                  <a:spAutoFit/>
                </a:bodyPr>
                <a:lstStyle/>
                <a:p>
                  <a:r>
                    <a:rPr lang="en-US" sz="800" b="1" dirty="0"/>
                    <a:t>Satellite and Surface Observations</a:t>
                  </a:r>
                  <a:endParaRPr lang="en-CA" sz="800" b="1" dirty="0"/>
                </a:p>
              </p:txBody>
            </p:sp>
          </p:grpSp>
        </p:grpSp>
        <p:cxnSp>
          <p:nvCxnSpPr>
            <p:cNvPr id="54" name="Straight Arrow Connector 53">
              <a:extLst>
                <a:ext uri="{FF2B5EF4-FFF2-40B4-BE49-F238E27FC236}">
                  <a16:creationId xmlns:a16="http://schemas.microsoft.com/office/drawing/2014/main" id="{F091090D-F470-E537-0669-32CFB8FEFA7E}"/>
                </a:ext>
              </a:extLst>
            </p:cNvPr>
            <p:cNvCxnSpPr>
              <a:cxnSpLocks/>
            </p:cNvCxnSpPr>
            <p:nvPr/>
          </p:nvCxnSpPr>
          <p:spPr>
            <a:xfrm flipH="1">
              <a:off x="1967037" y="1506872"/>
              <a:ext cx="137988" cy="194105"/>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76979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2">
          <a:extLst>
            <a:ext uri="{FF2B5EF4-FFF2-40B4-BE49-F238E27FC236}">
              <a16:creationId xmlns:a16="http://schemas.microsoft.com/office/drawing/2014/main" id="{0F6A5B46-989E-5AC9-5E08-3D9C36788CA0}"/>
            </a:ext>
          </a:extLst>
        </p:cNvPr>
        <p:cNvGrpSpPr/>
        <p:nvPr/>
      </p:nvGrpSpPr>
      <p:grpSpPr>
        <a:xfrm>
          <a:off x="0" y="0"/>
          <a:ext cx="0" cy="0"/>
          <a:chOff x="0" y="0"/>
          <a:chExt cx="0" cy="0"/>
        </a:xfrm>
      </p:grpSpPr>
      <p:sp>
        <p:nvSpPr>
          <p:cNvPr id="554" name="Google Shape;554;p30">
            <a:extLst>
              <a:ext uri="{FF2B5EF4-FFF2-40B4-BE49-F238E27FC236}">
                <a16:creationId xmlns:a16="http://schemas.microsoft.com/office/drawing/2014/main" id="{4E16718B-C934-483C-FBE9-96D2CA14DD15}"/>
              </a:ext>
            </a:extLst>
          </p:cNvPr>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fld id="{00000000-1234-1234-1234-123412341234}" type="slidenum">
              <a:rPr lang="en-US"/>
              <a:t>38</a:t>
            </a:fld>
            <a:endParaRPr/>
          </a:p>
        </p:txBody>
      </p:sp>
      <p:sp>
        <p:nvSpPr>
          <p:cNvPr id="4" name="Google Shape;1058;p6">
            <a:extLst>
              <a:ext uri="{FF2B5EF4-FFF2-40B4-BE49-F238E27FC236}">
                <a16:creationId xmlns:a16="http://schemas.microsoft.com/office/drawing/2014/main" id="{3AFE9AC9-E5C6-CEF3-E45F-B3BFDF655854}"/>
              </a:ext>
            </a:extLst>
          </p:cNvPr>
          <p:cNvSpPr txBox="1"/>
          <p:nvPr/>
        </p:nvSpPr>
        <p:spPr>
          <a:xfrm>
            <a:off x="1360557" y="3037642"/>
            <a:ext cx="6422886" cy="1600438"/>
          </a:xfrm>
          <a:prstGeom prst="rect">
            <a:avLst/>
          </a:prstGeom>
          <a:solidFill>
            <a:schemeClr val="lt1"/>
          </a:solidFill>
          <a:ln>
            <a:noFill/>
          </a:ln>
        </p:spPr>
        <p:txBody>
          <a:bodyPr spcFirstLastPara="1" wrap="square" lIns="0" tIns="0" rIns="91425" bIns="0" anchor="t" anchorCtr="0">
            <a:spAutoFit/>
          </a:bodyPr>
          <a:lstStyle/>
          <a:p>
            <a:pPr marL="0" lvl="0" indent="0" algn="ctr" rtl="0">
              <a:spcBef>
                <a:spcPts val="0"/>
              </a:spcBef>
              <a:spcAft>
                <a:spcPts val="0"/>
              </a:spcAft>
              <a:buNone/>
            </a:pPr>
            <a:r>
              <a:rPr lang="en-US" sz="4400" dirty="0">
                <a:solidFill>
                  <a:srgbClr val="980000"/>
                </a:solidFill>
                <a:latin typeface="Pacifico"/>
                <a:ea typeface="Pacifico"/>
                <a:cs typeface="Pacifico"/>
                <a:sym typeface="Pacifico"/>
              </a:rPr>
              <a:t>Thanks</a:t>
            </a:r>
            <a:endParaRPr lang="en-US" sz="3000" dirty="0">
              <a:solidFill>
                <a:srgbClr val="980000"/>
              </a:solidFill>
              <a:latin typeface="Pacifico"/>
              <a:ea typeface="Pacifico"/>
              <a:cs typeface="Pacifico"/>
              <a:sym typeface="Pacifico"/>
            </a:endParaRPr>
          </a:p>
          <a:p>
            <a:pPr marL="0" lvl="0" indent="0" algn="ctr" rtl="0">
              <a:spcBef>
                <a:spcPts val="0"/>
              </a:spcBef>
              <a:spcAft>
                <a:spcPts val="0"/>
              </a:spcAft>
              <a:buNone/>
            </a:pPr>
            <a:r>
              <a:rPr lang="en-US" sz="3000" dirty="0">
                <a:solidFill>
                  <a:schemeClr val="tx1"/>
                </a:solidFill>
                <a:latin typeface="+mn-lt"/>
                <a:ea typeface="Pacifico"/>
                <a:cs typeface="Pacifico"/>
                <a:sym typeface="Pacifico"/>
              </a:rPr>
              <a:t>Contact:  Mark.Shephard@ec.gc.ca</a:t>
            </a:r>
            <a:endParaRPr lang="en-US" sz="3000" dirty="0">
              <a:solidFill>
                <a:srgbClr val="980000"/>
              </a:solidFill>
              <a:latin typeface="Pacifico"/>
              <a:ea typeface="Pacifico"/>
              <a:cs typeface="Pacifico"/>
              <a:sym typeface="Pacifico"/>
            </a:endParaRPr>
          </a:p>
          <a:p>
            <a:pPr marL="0" lvl="0" indent="0" algn="l" rtl="0">
              <a:spcBef>
                <a:spcPts val="0"/>
              </a:spcBef>
              <a:spcAft>
                <a:spcPts val="0"/>
              </a:spcAft>
              <a:buNone/>
            </a:pPr>
            <a:endParaRPr sz="3000" dirty="0">
              <a:solidFill>
                <a:srgbClr val="980000"/>
              </a:solidFill>
              <a:latin typeface="Pacifico"/>
              <a:ea typeface="Pacifico"/>
              <a:cs typeface="Pacifico"/>
              <a:sym typeface="Pacifico"/>
            </a:endParaRPr>
          </a:p>
        </p:txBody>
      </p:sp>
      <p:sp>
        <p:nvSpPr>
          <p:cNvPr id="2" name="TextBox 1">
            <a:extLst>
              <a:ext uri="{FF2B5EF4-FFF2-40B4-BE49-F238E27FC236}">
                <a16:creationId xmlns:a16="http://schemas.microsoft.com/office/drawing/2014/main" id="{60A4299F-80F6-4CBB-1F68-50C7BC412E64}"/>
              </a:ext>
            </a:extLst>
          </p:cNvPr>
          <p:cNvSpPr txBox="1"/>
          <p:nvPr/>
        </p:nvSpPr>
        <p:spPr>
          <a:xfrm>
            <a:off x="1360557" y="1234692"/>
            <a:ext cx="6754743" cy="1015663"/>
          </a:xfrm>
          <a:prstGeom prst="rect">
            <a:avLst/>
          </a:prstGeom>
          <a:noFill/>
        </p:spPr>
        <p:txBody>
          <a:bodyPr wrap="square">
            <a:spAutoFit/>
          </a:bodyPr>
          <a:lstStyle/>
          <a:p>
            <a:pPr marL="76200" indent="0">
              <a:buNone/>
            </a:pPr>
            <a:r>
              <a:rPr lang="en-US" sz="2000" b="1" i="1" dirty="0">
                <a:latin typeface="Times New Roman" panose="02020603050405020304" pitchFamily="18" charset="0"/>
                <a:ea typeface="Tahoma" panose="020B0604030504040204" pitchFamily="34" charset="0"/>
                <a:cs typeface="Times New Roman" panose="02020603050405020304" pitchFamily="18" charset="0"/>
                <a:sym typeface="Arial"/>
              </a:rPr>
              <a:t>Summary: A small taste of some of the air quality research and applications that are used to help improve the health and well-being</a:t>
            </a:r>
            <a:r>
              <a:rPr lang="en-US" sz="2000" b="1" i="1" dirty="0">
                <a:latin typeface="Times New Roman" panose="02020603050405020304" pitchFamily="18" charset="0"/>
                <a:ea typeface="Tahoma" panose="020B0604030504040204" pitchFamily="34" charset="0"/>
                <a:cs typeface="Times New Roman" panose="02020603050405020304" pitchFamily="18" charset="0"/>
              </a:rPr>
              <a:t> of Canadians.</a:t>
            </a:r>
            <a:r>
              <a:rPr lang="en-US" sz="2000" b="1" i="1" dirty="0">
                <a:latin typeface="Times New Roman" panose="02020603050405020304" pitchFamily="18" charset="0"/>
                <a:ea typeface="Tahoma" panose="020B0604030504040204" pitchFamily="34" charset="0"/>
                <a:cs typeface="Times New Roman" panose="02020603050405020304" pitchFamily="18" charset="0"/>
                <a:sym typeface="Arial"/>
              </a:rPr>
              <a:t> </a:t>
            </a:r>
          </a:p>
        </p:txBody>
      </p:sp>
    </p:spTree>
    <p:extLst>
      <p:ext uri="{BB962C8B-B14F-4D97-AF65-F5344CB8AC3E}">
        <p14:creationId xmlns:p14="http://schemas.microsoft.com/office/powerpoint/2010/main" val="700332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2">
          <a:extLst>
            <a:ext uri="{FF2B5EF4-FFF2-40B4-BE49-F238E27FC236}">
              <a16:creationId xmlns:a16="http://schemas.microsoft.com/office/drawing/2014/main" id="{0F6A5B46-989E-5AC9-5E08-3D9C36788CA0}"/>
            </a:ext>
          </a:extLst>
        </p:cNvPr>
        <p:cNvGrpSpPr/>
        <p:nvPr/>
      </p:nvGrpSpPr>
      <p:grpSpPr>
        <a:xfrm>
          <a:off x="0" y="0"/>
          <a:ext cx="0" cy="0"/>
          <a:chOff x="0" y="0"/>
          <a:chExt cx="0" cy="0"/>
        </a:xfrm>
      </p:grpSpPr>
      <p:sp>
        <p:nvSpPr>
          <p:cNvPr id="553" name="Google Shape;553;p30">
            <a:extLst>
              <a:ext uri="{FF2B5EF4-FFF2-40B4-BE49-F238E27FC236}">
                <a16:creationId xmlns:a16="http://schemas.microsoft.com/office/drawing/2014/main" id="{4EA1EDD2-F62F-AC95-82FA-7AC833E7C6C3}"/>
              </a:ext>
            </a:extLst>
          </p:cNvPr>
          <p:cNvSpPr txBox="1">
            <a:spLocks noGrp="1"/>
          </p:cNvSpPr>
          <p:nvPr>
            <p:ph type="title"/>
          </p:nvPr>
        </p:nvSpPr>
        <p:spPr>
          <a:xfrm>
            <a:off x="304799" y="384629"/>
            <a:ext cx="8534559" cy="2177142"/>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sz="2400" b="1" dirty="0">
                <a:solidFill>
                  <a:srgbClr val="395B18"/>
                </a:solidFill>
                <a:latin typeface="Arial"/>
                <a:ea typeface="Arial"/>
                <a:cs typeface="Arial"/>
                <a:sym typeface="Arial"/>
              </a:rPr>
              <a:t>Background Slides </a:t>
            </a:r>
            <a:r>
              <a:rPr lang="en-US" sz="2400" b="1" dirty="0">
                <a:solidFill>
                  <a:srgbClr val="395B18"/>
                </a:solidFill>
              </a:rPr>
              <a:t> </a:t>
            </a:r>
            <a:br>
              <a:rPr lang="en-US" sz="2400" b="1" dirty="0">
                <a:solidFill>
                  <a:srgbClr val="395B18"/>
                </a:solidFill>
              </a:rPr>
            </a:br>
            <a:br>
              <a:rPr lang="en-US" sz="2000" b="1" dirty="0">
                <a:solidFill>
                  <a:srgbClr val="395B18"/>
                </a:solidFill>
              </a:rPr>
            </a:br>
            <a:br>
              <a:rPr lang="en-US" sz="2000" b="1" dirty="0">
                <a:solidFill>
                  <a:srgbClr val="395B18"/>
                </a:solidFill>
              </a:rPr>
            </a:br>
            <a:endParaRPr sz="2000" b="1" dirty="0">
              <a:solidFill>
                <a:srgbClr val="395B18"/>
              </a:solidFill>
            </a:endParaRPr>
          </a:p>
        </p:txBody>
      </p:sp>
      <p:sp>
        <p:nvSpPr>
          <p:cNvPr id="554" name="Google Shape;554;p30">
            <a:extLst>
              <a:ext uri="{FF2B5EF4-FFF2-40B4-BE49-F238E27FC236}">
                <a16:creationId xmlns:a16="http://schemas.microsoft.com/office/drawing/2014/main" id="{4E16718B-C934-483C-FBE9-96D2CA14DD15}"/>
              </a:ext>
            </a:extLst>
          </p:cNvPr>
          <p:cNvSpPr txBox="1">
            <a:spLocks noGrp="1"/>
          </p:cNvSpPr>
          <p:nvPr>
            <p:ph type="sldNum" idx="12"/>
          </p:nvPr>
        </p:nvSpPr>
        <p:spPr>
          <a:xfrm>
            <a:off x="304800" y="4767263"/>
            <a:ext cx="98266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fld id="{00000000-1234-1234-1234-123412341234}" type="slidenum">
              <a:rPr lang="en-US"/>
              <a:t>39</a:t>
            </a:fld>
            <a:endParaRPr/>
          </a:p>
        </p:txBody>
      </p:sp>
    </p:spTree>
    <p:extLst>
      <p:ext uri="{BB962C8B-B14F-4D97-AF65-F5344CB8AC3E}">
        <p14:creationId xmlns:p14="http://schemas.microsoft.com/office/powerpoint/2010/main" val="821382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0B906-76D4-0540-B496-07F583847280}"/>
              </a:ext>
            </a:extLst>
          </p:cNvPr>
          <p:cNvSpPr>
            <a:spLocks noGrp="1"/>
          </p:cNvSpPr>
          <p:nvPr>
            <p:ph type="title"/>
          </p:nvPr>
        </p:nvSpPr>
        <p:spPr>
          <a:xfrm>
            <a:off x="304641" y="102393"/>
            <a:ext cx="8534559" cy="355868"/>
          </a:xfrm>
        </p:spPr>
        <p:txBody>
          <a:bodyPr>
            <a:normAutofit fontScale="90000"/>
          </a:bodyPr>
          <a:lstStyle/>
          <a:p>
            <a:pPr algn="ctr"/>
            <a:r>
              <a:rPr lang="en-CA" dirty="0"/>
              <a:t>Motivation to Study Air Pollution</a:t>
            </a:r>
          </a:p>
        </p:txBody>
      </p:sp>
      <p:sp>
        <p:nvSpPr>
          <p:cNvPr id="3" name="Text Placeholder 2">
            <a:extLst>
              <a:ext uri="{FF2B5EF4-FFF2-40B4-BE49-F238E27FC236}">
                <a16:creationId xmlns:a16="http://schemas.microsoft.com/office/drawing/2014/main" id="{7647CD5B-5223-C81C-D36D-3DA9FA1ED0C8}"/>
              </a:ext>
            </a:extLst>
          </p:cNvPr>
          <p:cNvSpPr>
            <a:spLocks noGrp="1"/>
          </p:cNvSpPr>
          <p:nvPr>
            <p:ph type="body" idx="1"/>
          </p:nvPr>
        </p:nvSpPr>
        <p:spPr>
          <a:xfrm>
            <a:off x="420196" y="458261"/>
            <a:ext cx="8534559" cy="4309001"/>
          </a:xfrm>
        </p:spPr>
        <p:txBody>
          <a:bodyPr/>
          <a:lstStyle/>
          <a:p>
            <a:r>
              <a:rPr lang="en-CA" sz="1800" b="1" dirty="0"/>
              <a:t>Why do we care about air pollution in Canada</a:t>
            </a:r>
            <a:r>
              <a:rPr lang="en-CA" sz="1800" dirty="0"/>
              <a:t>…is it really that bad?</a:t>
            </a:r>
          </a:p>
          <a:p>
            <a:pPr marL="76200" indent="0">
              <a:buNone/>
            </a:pPr>
            <a:endParaRPr lang="en-CA" sz="200" dirty="0"/>
          </a:p>
          <a:p>
            <a:pPr lvl="1">
              <a:spcAft>
                <a:spcPts val="600"/>
              </a:spcAft>
            </a:pPr>
            <a:r>
              <a:rPr lang="en-CA" sz="1500" dirty="0"/>
              <a:t>Compared with some other polluted regions of the world </a:t>
            </a:r>
            <a:r>
              <a:rPr lang="en-CA" sz="1500" b="1" dirty="0"/>
              <a:t>Canada overall has </a:t>
            </a:r>
            <a:r>
              <a:rPr lang="en-CA" sz="1500" b="1" u="sng" dirty="0"/>
              <a:t>relatively</a:t>
            </a:r>
            <a:r>
              <a:rPr lang="en-CA" sz="1500" b="1" dirty="0"/>
              <a:t> lower levels </a:t>
            </a:r>
            <a:r>
              <a:rPr lang="en-CA" sz="1500" dirty="0"/>
              <a:t>of air pollutants, but it still </a:t>
            </a:r>
            <a:r>
              <a:rPr lang="en-CA" sz="1500" b="1" dirty="0"/>
              <a:t>impacts population health (</a:t>
            </a:r>
            <a:r>
              <a:rPr lang="en-CA" sz="1500" dirty="0"/>
              <a:t>especially at </a:t>
            </a:r>
            <a:r>
              <a:rPr lang="en-CA" sz="1500" u="sng" dirty="0"/>
              <a:t>local scales</a:t>
            </a:r>
            <a:r>
              <a:rPr lang="en-CA" sz="1500" dirty="0"/>
              <a:t>)</a:t>
            </a:r>
            <a:r>
              <a:rPr lang="en-CA" sz="1500" b="1" dirty="0"/>
              <a:t>.</a:t>
            </a:r>
            <a:endParaRPr lang="en-US" sz="1500" dirty="0">
              <a:hlinkClick r:id="rId2"/>
            </a:endParaRPr>
          </a:p>
          <a:p>
            <a:pPr lvl="2">
              <a:lnSpc>
                <a:spcPts val="1700"/>
              </a:lnSpc>
              <a:spcAft>
                <a:spcPts val="600"/>
              </a:spcAft>
            </a:pPr>
            <a:r>
              <a:rPr lang="en-US" sz="1400" dirty="0">
                <a:hlinkClick r:id="rId2"/>
              </a:rPr>
              <a:t>Health Canada</a:t>
            </a:r>
            <a:r>
              <a:rPr lang="en-CA" sz="1400" dirty="0"/>
              <a:t> estimates </a:t>
            </a:r>
            <a:r>
              <a:rPr lang="en-CA" sz="1400" b="1" dirty="0"/>
              <a:t>~15,000 (42 per 100,000) premature deaths </a:t>
            </a:r>
            <a:r>
              <a:rPr lang="en-CA" sz="1400" dirty="0"/>
              <a:t>per year in Canada (2019) attributed to ambient air pollution </a:t>
            </a:r>
            <a:endParaRPr lang="en-US" sz="1400" dirty="0"/>
          </a:p>
          <a:p>
            <a:pPr marL="1435100" lvl="5" indent="0">
              <a:buNone/>
            </a:pPr>
            <a:endParaRPr lang="en-US" dirty="0"/>
          </a:p>
          <a:p>
            <a:pPr lvl="4"/>
            <a:endParaRPr lang="en-US" dirty="0"/>
          </a:p>
          <a:p>
            <a:pPr lvl="4"/>
            <a:endParaRPr lang="en-US" dirty="0"/>
          </a:p>
          <a:p>
            <a:pPr marL="1166813" lvl="4" indent="0">
              <a:buNone/>
            </a:pPr>
            <a:endParaRPr lang="en-US" dirty="0"/>
          </a:p>
          <a:p>
            <a:pPr marL="1166813" lvl="4" indent="0">
              <a:buNone/>
            </a:pPr>
            <a:endParaRPr lang="en-CA" dirty="0"/>
          </a:p>
          <a:p>
            <a:pPr marL="1166813" lvl="4" indent="0">
              <a:buNone/>
            </a:pPr>
            <a:endParaRPr lang="en-CA" dirty="0"/>
          </a:p>
          <a:p>
            <a:pPr marL="76200" indent="0">
              <a:buNone/>
            </a:pPr>
            <a:endParaRPr lang="en-US" sz="1400" dirty="0"/>
          </a:p>
        </p:txBody>
      </p:sp>
      <p:sp>
        <p:nvSpPr>
          <p:cNvPr id="4" name="Slide Number Placeholder 3">
            <a:extLst>
              <a:ext uri="{FF2B5EF4-FFF2-40B4-BE49-F238E27FC236}">
                <a16:creationId xmlns:a16="http://schemas.microsoft.com/office/drawing/2014/main" id="{A2BF7DC9-D1B8-0710-0540-23428C2CE92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a:t>
            </a:fld>
            <a:endParaRPr lang="en-US"/>
          </a:p>
        </p:txBody>
      </p:sp>
      <p:sp>
        <p:nvSpPr>
          <p:cNvPr id="5" name="TextBox 4">
            <a:extLst>
              <a:ext uri="{FF2B5EF4-FFF2-40B4-BE49-F238E27FC236}">
                <a16:creationId xmlns:a16="http://schemas.microsoft.com/office/drawing/2014/main" id="{ABF2719F-F4E4-FB59-39D9-88B891ECEA8A}"/>
              </a:ext>
            </a:extLst>
          </p:cNvPr>
          <p:cNvSpPr txBox="1"/>
          <p:nvPr/>
        </p:nvSpPr>
        <p:spPr>
          <a:xfrm>
            <a:off x="572429" y="4743390"/>
            <a:ext cx="8448342" cy="400110"/>
          </a:xfrm>
          <a:prstGeom prst="rect">
            <a:avLst/>
          </a:prstGeom>
          <a:noFill/>
        </p:spPr>
        <p:txBody>
          <a:bodyPr wrap="square" rtlCol="0">
            <a:spAutoFit/>
          </a:bodyPr>
          <a:lstStyle/>
          <a:p>
            <a:r>
              <a:rPr lang="en-CA" sz="1000" i="1" dirty="0">
                <a:solidFill>
                  <a:srgbClr val="00B050"/>
                </a:solidFill>
              </a:rPr>
              <a:t>Sources: </a:t>
            </a:r>
            <a:r>
              <a:rPr lang="en-US" sz="1000" i="1" dirty="0">
                <a:solidFill>
                  <a:srgbClr val="00B050"/>
                </a:solidFill>
                <a:hlinkClick r:id="rId2">
                  <a:extLst>
                    <a:ext uri="{A12FA001-AC4F-418D-AE19-62706E023703}">
                      <ahyp:hlinkClr xmlns:ahyp="http://schemas.microsoft.com/office/drawing/2018/hyperlinkcolor" val="tx"/>
                    </a:ext>
                  </a:extLst>
                </a:hlinkClick>
              </a:rPr>
              <a:t>Health Impacts of Air Pollution in Canada 2021 Report: </a:t>
            </a:r>
            <a:r>
              <a:rPr lang="en-CA" sz="1000" i="1" dirty="0">
                <a:solidFill>
                  <a:srgbClr val="00B050"/>
                </a:solidFill>
                <a:hlinkClick r:id="rId2">
                  <a:extLst>
                    <a:ext uri="{A12FA001-AC4F-418D-AE19-62706E023703}">
                      <ahyp:hlinkClr xmlns:ahyp="http://schemas.microsoft.com/office/drawing/2018/hyperlinkcolor" val="tx"/>
                    </a:ext>
                  </a:extLst>
                </a:hlinkClick>
              </a:rPr>
              <a:t>https://www.canada.ca/en/health-canada/services/publications/healthy-living/health-impacts-air-pollution-2021.html</a:t>
            </a:r>
            <a:endParaRPr lang="en-CA" sz="1000" i="1" dirty="0">
              <a:solidFill>
                <a:srgbClr val="00B050"/>
              </a:solidFill>
            </a:endParaRPr>
          </a:p>
        </p:txBody>
      </p:sp>
      <p:pic>
        <p:nvPicPr>
          <p:cNvPr id="7" name="Picture 6">
            <a:extLst>
              <a:ext uri="{FF2B5EF4-FFF2-40B4-BE49-F238E27FC236}">
                <a16:creationId xmlns:a16="http://schemas.microsoft.com/office/drawing/2014/main" id="{1C581954-28C9-351F-6C0B-EF3CC5C7CC98}"/>
              </a:ext>
            </a:extLst>
          </p:cNvPr>
          <p:cNvPicPr>
            <a:picLocks noChangeAspect="1"/>
          </p:cNvPicPr>
          <p:nvPr/>
        </p:nvPicPr>
        <p:blipFill>
          <a:blip r:embed="rId3"/>
          <a:stretch>
            <a:fillRect/>
          </a:stretch>
        </p:blipFill>
        <p:spPr>
          <a:xfrm>
            <a:off x="5950656" y="2081816"/>
            <a:ext cx="3193344" cy="2267274"/>
          </a:xfrm>
          <a:prstGeom prst="rect">
            <a:avLst/>
          </a:prstGeom>
        </p:spPr>
      </p:pic>
      <p:sp>
        <p:nvSpPr>
          <p:cNvPr id="8" name="TextBox 7">
            <a:extLst>
              <a:ext uri="{FF2B5EF4-FFF2-40B4-BE49-F238E27FC236}">
                <a16:creationId xmlns:a16="http://schemas.microsoft.com/office/drawing/2014/main" id="{780E0A05-5F44-7C15-4C2F-8478585E9C85}"/>
              </a:ext>
            </a:extLst>
          </p:cNvPr>
          <p:cNvSpPr txBox="1"/>
          <p:nvPr/>
        </p:nvSpPr>
        <p:spPr>
          <a:xfrm>
            <a:off x="6672982" y="4367152"/>
            <a:ext cx="2347789" cy="200055"/>
          </a:xfrm>
          <a:prstGeom prst="rect">
            <a:avLst/>
          </a:prstGeom>
          <a:noFill/>
        </p:spPr>
        <p:txBody>
          <a:bodyPr wrap="square" rtlCol="0">
            <a:spAutoFit/>
          </a:bodyPr>
          <a:lstStyle/>
          <a:p>
            <a:r>
              <a:rPr lang="en-US" sz="700" i="1" dirty="0">
                <a:solidFill>
                  <a:schemeClr val="tx1"/>
                </a:solidFill>
                <a:hlinkClick r:id="rId4">
                  <a:extLst>
                    <a:ext uri="{A12FA001-AC4F-418D-AE19-62706E023703}">
                      <ahyp:hlinkClr xmlns:ahyp="http://schemas.microsoft.com/office/drawing/2018/hyperlinkcolor" val="tx"/>
                    </a:ext>
                  </a:extLst>
                </a:hlinkClick>
              </a:rPr>
              <a:t>File:Health effects of pollution.png - Wikipedia</a:t>
            </a:r>
            <a:endParaRPr lang="en-CA" sz="700" i="1" dirty="0">
              <a:solidFill>
                <a:schemeClr val="tx1"/>
              </a:solidFill>
            </a:endParaRPr>
          </a:p>
        </p:txBody>
      </p:sp>
      <p:sp>
        <p:nvSpPr>
          <p:cNvPr id="9" name="Text Placeholder 2">
            <a:extLst>
              <a:ext uri="{FF2B5EF4-FFF2-40B4-BE49-F238E27FC236}">
                <a16:creationId xmlns:a16="http://schemas.microsoft.com/office/drawing/2014/main" id="{6D22F1CD-79F6-5E16-BDDA-595FB9545D2A}"/>
              </a:ext>
            </a:extLst>
          </p:cNvPr>
          <p:cNvSpPr txBox="1">
            <a:spLocks/>
          </p:cNvSpPr>
          <p:nvPr/>
        </p:nvSpPr>
        <p:spPr>
          <a:xfrm>
            <a:off x="914996" y="2820967"/>
            <a:ext cx="4846415" cy="617521"/>
          </a:xfrm>
          <a:prstGeom prst="rect">
            <a:avLst/>
          </a:prstGeom>
          <a:solidFill>
            <a:schemeClr val="accent1">
              <a:lumMod val="20000"/>
              <a:lumOff val="80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buSzPct val="100000"/>
              <a:buNone/>
            </a:pPr>
            <a:r>
              <a:rPr lang="en-US" sz="1400" b="1" dirty="0">
                <a:solidFill>
                  <a:schemeClr val="dk1"/>
                </a:solidFill>
                <a:latin typeface="+mn-lt"/>
                <a:cs typeface="Calibri"/>
                <a:sym typeface="Calibri"/>
              </a:rPr>
              <a:t>Air pollution has a significant impact on the health of Canadians</a:t>
            </a:r>
            <a:endParaRPr lang="en-US" sz="1000" dirty="0">
              <a:solidFill>
                <a:schemeClr val="dk1"/>
              </a:solidFill>
              <a:latin typeface="+mn-lt"/>
              <a:cs typeface="Calibri"/>
              <a:sym typeface="Calibri"/>
            </a:endParaRPr>
          </a:p>
          <a:p>
            <a:pPr marL="1588" indent="-96838">
              <a:buSzPct val="100000"/>
            </a:pPr>
            <a:endParaRPr lang="en-US" sz="1200" dirty="0">
              <a:solidFill>
                <a:schemeClr val="dk1"/>
              </a:solidFill>
              <a:latin typeface="+mn-lt"/>
              <a:cs typeface="Calibri"/>
              <a:sym typeface="Calibri"/>
            </a:endParaRPr>
          </a:p>
          <a:p>
            <a:pPr marL="0" indent="0">
              <a:buSzPct val="100000"/>
              <a:buNone/>
            </a:pPr>
            <a:endParaRPr lang="en-US" sz="1000" dirty="0">
              <a:solidFill>
                <a:schemeClr val="dk1"/>
              </a:solidFill>
              <a:latin typeface="+mn-lt"/>
              <a:cs typeface="Calibri"/>
              <a:sym typeface="Calibri"/>
            </a:endParaRPr>
          </a:p>
        </p:txBody>
      </p:sp>
    </p:spTree>
    <p:extLst>
      <p:ext uri="{BB962C8B-B14F-4D97-AF65-F5344CB8AC3E}">
        <p14:creationId xmlns:p14="http://schemas.microsoft.com/office/powerpoint/2010/main" val="2604574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F6B56-9EF5-E22C-C014-2B215C86D1B1}"/>
              </a:ext>
            </a:extLst>
          </p:cNvPr>
          <p:cNvSpPr>
            <a:spLocks noGrp="1"/>
          </p:cNvSpPr>
          <p:nvPr>
            <p:ph type="title"/>
          </p:nvPr>
        </p:nvSpPr>
        <p:spPr/>
        <p:txBody>
          <a:bodyPr>
            <a:normAutofit fontScale="90000"/>
          </a:bodyPr>
          <a:lstStyle/>
          <a:p>
            <a:r>
              <a:rPr lang="en-CA" dirty="0"/>
              <a:t>Typical Satellite Orbits</a:t>
            </a:r>
          </a:p>
        </p:txBody>
      </p:sp>
      <p:sp>
        <p:nvSpPr>
          <p:cNvPr id="3" name="Text Placeholder 2">
            <a:extLst>
              <a:ext uri="{FF2B5EF4-FFF2-40B4-BE49-F238E27FC236}">
                <a16:creationId xmlns:a16="http://schemas.microsoft.com/office/drawing/2014/main" id="{69051E4D-ABAF-B4C8-24AC-BAAC14846E36}"/>
              </a:ext>
            </a:extLst>
          </p:cNvPr>
          <p:cNvSpPr>
            <a:spLocks noGrp="1"/>
          </p:cNvSpPr>
          <p:nvPr>
            <p:ph type="body" idx="1"/>
          </p:nvPr>
        </p:nvSpPr>
        <p:spPr>
          <a:xfrm>
            <a:off x="130231" y="2616407"/>
            <a:ext cx="4441769" cy="1909613"/>
          </a:xfrm>
        </p:spPr>
        <p:txBody>
          <a:bodyPr/>
          <a:lstStyle/>
          <a:p>
            <a:pPr marL="76200" indent="0">
              <a:buNone/>
            </a:pPr>
            <a:r>
              <a:rPr lang="en-CA" sz="1600" b="1" dirty="0"/>
              <a:t>Low Earth Orbit (LEO) : e.g. Polar Orbit</a:t>
            </a:r>
          </a:p>
          <a:p>
            <a:r>
              <a:rPr lang="en-CA" sz="1400" dirty="0"/>
              <a:t>Sun synchronous orbit at </a:t>
            </a:r>
            <a:r>
              <a:rPr lang="en-CA" sz="1400" b="1" dirty="0"/>
              <a:t>~800 km </a:t>
            </a:r>
            <a:r>
              <a:rPr lang="en-CA" sz="1400" dirty="0"/>
              <a:t>elevation rotating around the earth </a:t>
            </a:r>
            <a:r>
              <a:rPr lang="en-CA" sz="1400" b="1" dirty="0"/>
              <a:t>every ~100 mins </a:t>
            </a:r>
            <a:r>
              <a:rPr lang="en-CA" sz="1400" dirty="0"/>
              <a:t>passing close to the North and South poles with </a:t>
            </a:r>
            <a:r>
              <a:rPr lang="en-CA" sz="1400" b="1" dirty="0"/>
              <a:t>overpasses at similar </a:t>
            </a:r>
            <a:r>
              <a:rPr lang="en-CA" sz="1400" dirty="0"/>
              <a:t>local solar </a:t>
            </a:r>
            <a:r>
              <a:rPr lang="en-CA" sz="1400" b="1" dirty="0"/>
              <a:t>time each day</a:t>
            </a:r>
          </a:p>
          <a:p>
            <a:r>
              <a:rPr lang="en-CA" sz="1400" dirty="0"/>
              <a:t>Most have </a:t>
            </a:r>
            <a:r>
              <a:rPr lang="en-CA" sz="1400" b="1" dirty="0"/>
              <a:t>full global coverage </a:t>
            </a:r>
            <a:r>
              <a:rPr lang="en-CA" sz="1400" dirty="0"/>
              <a:t>(often daily)</a:t>
            </a:r>
          </a:p>
        </p:txBody>
      </p:sp>
      <p:sp>
        <p:nvSpPr>
          <p:cNvPr id="4" name="Slide Number Placeholder 3">
            <a:extLst>
              <a:ext uri="{FF2B5EF4-FFF2-40B4-BE49-F238E27FC236}">
                <a16:creationId xmlns:a16="http://schemas.microsoft.com/office/drawing/2014/main" id="{DF55AC90-7E4C-D711-AE0D-55F17C24C37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40</a:t>
            </a:fld>
            <a:endParaRPr lang="en-US"/>
          </a:p>
        </p:txBody>
      </p:sp>
      <p:sp>
        <p:nvSpPr>
          <p:cNvPr id="5" name="TextBox 4">
            <a:extLst>
              <a:ext uri="{FF2B5EF4-FFF2-40B4-BE49-F238E27FC236}">
                <a16:creationId xmlns:a16="http://schemas.microsoft.com/office/drawing/2014/main" id="{C394E95A-0320-4F2D-A5EB-D1B4B7238029}"/>
              </a:ext>
            </a:extLst>
          </p:cNvPr>
          <p:cNvSpPr txBox="1"/>
          <p:nvPr/>
        </p:nvSpPr>
        <p:spPr>
          <a:xfrm>
            <a:off x="658057" y="4743390"/>
            <a:ext cx="7827726" cy="400110"/>
          </a:xfrm>
          <a:prstGeom prst="rect">
            <a:avLst/>
          </a:prstGeom>
          <a:noFill/>
        </p:spPr>
        <p:txBody>
          <a:bodyPr wrap="square" rtlCol="0">
            <a:spAutoFit/>
          </a:bodyPr>
          <a:lstStyle/>
          <a:p>
            <a:r>
              <a:rPr lang="en-CA" sz="1000" i="1" dirty="0">
                <a:solidFill>
                  <a:srgbClr val="00B050"/>
                </a:solidFill>
              </a:rPr>
              <a:t>Source:</a:t>
            </a:r>
            <a:r>
              <a:rPr lang="en-US" sz="1000" i="1" dirty="0">
                <a:solidFill>
                  <a:srgbClr val="00B050"/>
                </a:solidFill>
              </a:rPr>
              <a:t>Source: Gupta, P.; Follette-Cook, M.; Strode, S.; </a:t>
            </a:r>
            <a:r>
              <a:rPr lang="en-US" sz="1000" i="1" dirty="0" err="1">
                <a:solidFill>
                  <a:srgbClr val="00B050"/>
                </a:solidFill>
              </a:rPr>
              <a:t>Malings</a:t>
            </a:r>
            <a:r>
              <a:rPr lang="en-US" sz="1000" i="1" dirty="0">
                <a:solidFill>
                  <a:srgbClr val="00B050"/>
                </a:solidFill>
              </a:rPr>
              <a:t>, C. (2023). https://appliedsciences.nasa.gov/sites/default/files/2023-03/D1P1_RS_v2_PG_JO.pdf</a:t>
            </a:r>
            <a:endParaRPr lang="en-CA" sz="1000" i="1" dirty="0">
              <a:solidFill>
                <a:srgbClr val="00B050"/>
              </a:solidFill>
            </a:endParaRPr>
          </a:p>
        </p:txBody>
      </p:sp>
      <p:sp>
        <p:nvSpPr>
          <p:cNvPr id="8" name="Text Placeholder 2">
            <a:extLst>
              <a:ext uri="{FF2B5EF4-FFF2-40B4-BE49-F238E27FC236}">
                <a16:creationId xmlns:a16="http://schemas.microsoft.com/office/drawing/2014/main" id="{73447513-6B17-0269-BABC-02D70D616933}"/>
              </a:ext>
            </a:extLst>
          </p:cNvPr>
          <p:cNvSpPr txBox="1">
            <a:spLocks/>
          </p:cNvSpPr>
          <p:nvPr/>
        </p:nvSpPr>
        <p:spPr>
          <a:xfrm>
            <a:off x="4729942" y="2616407"/>
            <a:ext cx="4283827" cy="190961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buFont typeface="Arial"/>
              <a:buNone/>
            </a:pPr>
            <a:r>
              <a:rPr lang="en-CA" sz="1600" b="1" dirty="0"/>
              <a:t>Geostationary Orbit (GEO)</a:t>
            </a:r>
          </a:p>
          <a:p>
            <a:r>
              <a:rPr lang="en-CA" sz="1400" dirty="0"/>
              <a:t>Orbit is at ~</a:t>
            </a:r>
            <a:r>
              <a:rPr lang="en-CA" sz="1400" b="1" dirty="0"/>
              <a:t>36,000 km</a:t>
            </a:r>
            <a:r>
              <a:rPr lang="en-CA" sz="1400" dirty="0"/>
              <a:t> elevation </a:t>
            </a:r>
            <a:r>
              <a:rPr lang="en-CA" sz="1400" b="1" dirty="0"/>
              <a:t>above the equator</a:t>
            </a:r>
            <a:r>
              <a:rPr lang="en-CA" sz="1400" dirty="0"/>
              <a:t>, </a:t>
            </a:r>
            <a:r>
              <a:rPr lang="en-CA" sz="1400" b="1" dirty="0"/>
              <a:t>rotating with the Earth</a:t>
            </a:r>
          </a:p>
          <a:p>
            <a:r>
              <a:rPr lang="en-CA" sz="1400" dirty="0"/>
              <a:t>Only have coverage over the same </a:t>
            </a:r>
            <a:r>
              <a:rPr lang="en-CA" sz="1400" b="1" dirty="0"/>
              <a:t>hemisphere</a:t>
            </a:r>
          </a:p>
          <a:p>
            <a:r>
              <a:rPr lang="en-CA" sz="1400" dirty="0"/>
              <a:t>Typically provide </a:t>
            </a:r>
            <a:r>
              <a:rPr lang="en-CA" sz="1400" b="1" dirty="0"/>
              <a:t>hourly</a:t>
            </a:r>
            <a:r>
              <a:rPr lang="en-CA" sz="1400" dirty="0"/>
              <a:t> hemispheric coverage</a:t>
            </a:r>
          </a:p>
        </p:txBody>
      </p:sp>
      <p:grpSp>
        <p:nvGrpSpPr>
          <p:cNvPr id="6" name="Group 5">
            <a:extLst>
              <a:ext uri="{FF2B5EF4-FFF2-40B4-BE49-F238E27FC236}">
                <a16:creationId xmlns:a16="http://schemas.microsoft.com/office/drawing/2014/main" id="{E6F9A102-CB92-4966-02B4-16B8DC818AE6}"/>
              </a:ext>
            </a:extLst>
          </p:cNvPr>
          <p:cNvGrpSpPr/>
          <p:nvPr/>
        </p:nvGrpSpPr>
        <p:grpSpPr>
          <a:xfrm>
            <a:off x="130231" y="743624"/>
            <a:ext cx="4508444" cy="1547032"/>
            <a:chOff x="130231" y="743624"/>
            <a:chExt cx="4508444" cy="1547032"/>
          </a:xfrm>
        </p:grpSpPr>
        <p:pic>
          <p:nvPicPr>
            <p:cNvPr id="7" name="Picture 6">
              <a:extLst>
                <a:ext uri="{FF2B5EF4-FFF2-40B4-BE49-F238E27FC236}">
                  <a16:creationId xmlns:a16="http://schemas.microsoft.com/office/drawing/2014/main" id="{DBCFC2D5-33D9-5863-4F4B-710600F26C24}"/>
                </a:ext>
              </a:extLst>
            </p:cNvPr>
            <p:cNvPicPr>
              <a:picLocks noChangeAspect="1"/>
            </p:cNvPicPr>
            <p:nvPr/>
          </p:nvPicPr>
          <p:blipFill>
            <a:blip r:embed="rId2"/>
            <a:stretch>
              <a:fillRect/>
            </a:stretch>
          </p:blipFill>
          <p:spPr>
            <a:xfrm>
              <a:off x="130231" y="765578"/>
              <a:ext cx="1906347" cy="1525078"/>
            </a:xfrm>
            <a:prstGeom prst="rect">
              <a:avLst/>
            </a:prstGeom>
          </p:spPr>
        </p:pic>
        <p:pic>
          <p:nvPicPr>
            <p:cNvPr id="10" name="Picture 9">
              <a:extLst>
                <a:ext uri="{FF2B5EF4-FFF2-40B4-BE49-F238E27FC236}">
                  <a16:creationId xmlns:a16="http://schemas.microsoft.com/office/drawing/2014/main" id="{48491737-D162-0F0F-82F4-3AC43DFBFFD3}"/>
                </a:ext>
              </a:extLst>
            </p:cNvPr>
            <p:cNvPicPr>
              <a:picLocks noChangeAspect="1"/>
            </p:cNvPicPr>
            <p:nvPr/>
          </p:nvPicPr>
          <p:blipFill>
            <a:blip r:embed="rId3"/>
            <a:stretch>
              <a:fillRect/>
            </a:stretch>
          </p:blipFill>
          <p:spPr>
            <a:xfrm>
              <a:off x="2109713" y="743624"/>
              <a:ext cx="2528962" cy="1528636"/>
            </a:xfrm>
            <a:prstGeom prst="rect">
              <a:avLst/>
            </a:prstGeom>
          </p:spPr>
        </p:pic>
      </p:grpSp>
      <p:grpSp>
        <p:nvGrpSpPr>
          <p:cNvPr id="9" name="Group 8">
            <a:extLst>
              <a:ext uri="{FF2B5EF4-FFF2-40B4-BE49-F238E27FC236}">
                <a16:creationId xmlns:a16="http://schemas.microsoft.com/office/drawing/2014/main" id="{269A68D2-CE8C-AB49-A27B-AE959756AA22}"/>
              </a:ext>
            </a:extLst>
          </p:cNvPr>
          <p:cNvGrpSpPr/>
          <p:nvPr/>
        </p:nvGrpSpPr>
        <p:grpSpPr>
          <a:xfrm>
            <a:off x="4949590" y="751464"/>
            <a:ext cx="3743078" cy="1603781"/>
            <a:chOff x="4949590" y="751464"/>
            <a:chExt cx="3743078" cy="1603781"/>
          </a:xfrm>
        </p:grpSpPr>
        <p:pic>
          <p:nvPicPr>
            <p:cNvPr id="12" name="Picture 11">
              <a:extLst>
                <a:ext uri="{FF2B5EF4-FFF2-40B4-BE49-F238E27FC236}">
                  <a16:creationId xmlns:a16="http://schemas.microsoft.com/office/drawing/2014/main" id="{11381858-71D4-1285-674D-5D5D30A95025}"/>
                </a:ext>
              </a:extLst>
            </p:cNvPr>
            <p:cNvPicPr>
              <a:picLocks noChangeAspect="1"/>
            </p:cNvPicPr>
            <p:nvPr/>
          </p:nvPicPr>
          <p:blipFill>
            <a:blip r:embed="rId4"/>
            <a:stretch>
              <a:fillRect/>
            </a:stretch>
          </p:blipFill>
          <p:spPr>
            <a:xfrm>
              <a:off x="4949590" y="751464"/>
              <a:ext cx="2004725" cy="1603781"/>
            </a:xfrm>
            <a:prstGeom prst="rect">
              <a:avLst/>
            </a:prstGeom>
          </p:spPr>
        </p:pic>
        <p:pic>
          <p:nvPicPr>
            <p:cNvPr id="14" name="Picture 13">
              <a:extLst>
                <a:ext uri="{FF2B5EF4-FFF2-40B4-BE49-F238E27FC236}">
                  <a16:creationId xmlns:a16="http://schemas.microsoft.com/office/drawing/2014/main" id="{A86FEA57-E0F9-90B2-6EA3-6FE7A7957FB1}"/>
                </a:ext>
              </a:extLst>
            </p:cNvPr>
            <p:cNvPicPr>
              <a:picLocks noChangeAspect="1"/>
            </p:cNvPicPr>
            <p:nvPr/>
          </p:nvPicPr>
          <p:blipFill>
            <a:blip r:embed="rId5"/>
            <a:stretch>
              <a:fillRect/>
            </a:stretch>
          </p:blipFill>
          <p:spPr>
            <a:xfrm>
              <a:off x="7080909" y="751464"/>
              <a:ext cx="1611759" cy="1603781"/>
            </a:xfrm>
            <a:prstGeom prst="rect">
              <a:avLst/>
            </a:prstGeom>
          </p:spPr>
        </p:pic>
      </p:grpSp>
    </p:spTree>
    <p:extLst>
      <p:ext uri="{BB962C8B-B14F-4D97-AF65-F5344CB8AC3E}">
        <p14:creationId xmlns:p14="http://schemas.microsoft.com/office/powerpoint/2010/main" val="156423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pic>
        <p:nvPicPr>
          <p:cNvPr id="900" name="Google Shape;900;p4"/>
          <p:cNvPicPr preferRelativeResize="0"/>
          <p:nvPr/>
        </p:nvPicPr>
        <p:blipFill rotWithShape="1">
          <a:blip r:embed="rId3">
            <a:alphaModFix/>
          </a:blip>
          <a:srcRect l="5114"/>
          <a:stretch/>
        </p:blipFill>
        <p:spPr>
          <a:xfrm>
            <a:off x="6169500" y="324050"/>
            <a:ext cx="2886175" cy="1429175"/>
          </a:xfrm>
          <a:prstGeom prst="rect">
            <a:avLst/>
          </a:prstGeom>
          <a:noFill/>
          <a:ln>
            <a:noFill/>
          </a:ln>
        </p:spPr>
      </p:pic>
      <p:sp>
        <p:nvSpPr>
          <p:cNvPr id="901" name="Google Shape;901;p4"/>
          <p:cNvSpPr txBox="1">
            <a:spLocks noGrp="1"/>
          </p:cNvSpPr>
          <p:nvPr>
            <p:ph type="title"/>
          </p:nvPr>
        </p:nvSpPr>
        <p:spPr>
          <a:xfrm>
            <a:off x="237067" y="41491"/>
            <a:ext cx="8722295" cy="36755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sz="2200" b="1">
                <a:solidFill>
                  <a:srgbClr val="395B18"/>
                </a:solidFill>
                <a:latin typeface="Arial"/>
                <a:ea typeface="Arial"/>
                <a:cs typeface="Arial"/>
                <a:sym typeface="Arial"/>
              </a:rPr>
              <a:t>Ammonia trends and future projections</a:t>
            </a:r>
            <a:endParaRPr sz="2200" b="1">
              <a:solidFill>
                <a:srgbClr val="395B18"/>
              </a:solidFill>
              <a:latin typeface="Arial"/>
              <a:ea typeface="Arial"/>
              <a:cs typeface="Arial"/>
              <a:sym typeface="Arial"/>
            </a:endParaRPr>
          </a:p>
        </p:txBody>
      </p:sp>
      <p:sp>
        <p:nvSpPr>
          <p:cNvPr id="902" name="Google Shape;902;p4"/>
          <p:cNvSpPr txBox="1">
            <a:spLocks noGrp="1"/>
          </p:cNvSpPr>
          <p:nvPr>
            <p:ph type="body" idx="1"/>
          </p:nvPr>
        </p:nvSpPr>
        <p:spPr>
          <a:xfrm>
            <a:off x="81292" y="465518"/>
            <a:ext cx="6007402" cy="363622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rgbClr val="595959"/>
              </a:buClr>
              <a:buSzPts val="1600"/>
              <a:buFont typeface="Arial"/>
              <a:buChar char="•"/>
            </a:pPr>
            <a:r>
              <a:rPr lang="en-US" sz="1600" b="1" dirty="0">
                <a:solidFill>
                  <a:schemeClr val="dk1"/>
                </a:solidFill>
                <a:latin typeface="Arial"/>
                <a:ea typeface="Arial"/>
                <a:cs typeface="Arial"/>
                <a:sym typeface="Arial"/>
              </a:rPr>
              <a:t>Historical Trends</a:t>
            </a:r>
            <a:r>
              <a:rPr lang="en-US" sz="1600" dirty="0">
                <a:solidFill>
                  <a:schemeClr val="dk1"/>
                </a:solidFill>
                <a:latin typeface="Arial"/>
                <a:ea typeface="Arial"/>
                <a:cs typeface="Arial"/>
                <a:sym typeface="Arial"/>
              </a:rPr>
              <a:t> </a:t>
            </a:r>
            <a:endParaRPr dirty="0"/>
          </a:p>
          <a:p>
            <a:pPr marL="742950" lvl="1" indent="-285750" algn="l" rtl="0">
              <a:lnSpc>
                <a:spcPct val="100000"/>
              </a:lnSpc>
              <a:spcBef>
                <a:spcPts val="280"/>
              </a:spcBef>
              <a:spcAft>
                <a:spcPts val="0"/>
              </a:spcAft>
              <a:buSzPts val="1400"/>
              <a:buChar char="•"/>
            </a:pPr>
            <a:r>
              <a:rPr lang="en-US" sz="1400" b="1" dirty="0">
                <a:solidFill>
                  <a:schemeClr val="dk1"/>
                </a:solidFill>
                <a:latin typeface="Arial"/>
                <a:ea typeface="Arial"/>
                <a:cs typeface="Arial"/>
                <a:sym typeface="Arial"/>
              </a:rPr>
              <a:t>NH</a:t>
            </a:r>
            <a:r>
              <a:rPr lang="en-US" sz="1400" b="1" baseline="-25000" dirty="0">
                <a:solidFill>
                  <a:schemeClr val="dk1"/>
                </a:solidFill>
                <a:latin typeface="Arial"/>
                <a:ea typeface="Arial"/>
                <a:cs typeface="Arial"/>
                <a:sym typeface="Arial"/>
              </a:rPr>
              <a:t>3</a:t>
            </a:r>
            <a:r>
              <a:rPr lang="en-US" sz="1400" b="1" dirty="0">
                <a:solidFill>
                  <a:schemeClr val="dk1"/>
                </a:solidFill>
                <a:latin typeface="Arial"/>
                <a:ea typeface="Arial"/>
                <a:cs typeface="Arial"/>
                <a:sym typeface="Arial"/>
              </a:rPr>
              <a:t> </a:t>
            </a:r>
            <a:r>
              <a:rPr lang="en-US" sz="1400" dirty="0">
                <a:solidFill>
                  <a:schemeClr val="dk1"/>
                </a:solidFill>
                <a:latin typeface="Arial"/>
                <a:ea typeface="Arial"/>
                <a:cs typeface="Arial"/>
                <a:sym typeface="Arial"/>
              </a:rPr>
              <a:t>has been </a:t>
            </a:r>
            <a:r>
              <a:rPr lang="en-US" sz="1400" b="1" dirty="0">
                <a:solidFill>
                  <a:schemeClr val="dk1"/>
                </a:solidFill>
                <a:latin typeface="Arial"/>
                <a:ea typeface="Arial"/>
                <a:cs typeface="Arial"/>
                <a:sym typeface="Arial"/>
              </a:rPr>
              <a:t>increasing</a:t>
            </a:r>
            <a:r>
              <a:rPr lang="en-US" sz="1400" dirty="0">
                <a:solidFill>
                  <a:schemeClr val="dk1"/>
                </a:solidFill>
                <a:latin typeface="Arial"/>
                <a:ea typeface="Arial"/>
                <a:cs typeface="Arial"/>
                <a:sym typeface="Arial"/>
              </a:rPr>
              <a:t> in Canada and globally</a:t>
            </a:r>
            <a:endParaRPr dirty="0"/>
          </a:p>
          <a:p>
            <a:pPr marL="742950" lvl="1" indent="-285750" algn="l" rtl="0">
              <a:lnSpc>
                <a:spcPct val="100000"/>
              </a:lnSpc>
              <a:spcBef>
                <a:spcPts val="280"/>
              </a:spcBef>
              <a:spcAft>
                <a:spcPts val="0"/>
              </a:spcAft>
              <a:buSzPts val="1400"/>
              <a:buChar char="•"/>
            </a:pPr>
            <a:r>
              <a:rPr lang="en-US" sz="1400" dirty="0">
                <a:solidFill>
                  <a:schemeClr val="dk1"/>
                </a:solidFill>
                <a:latin typeface="Arial"/>
                <a:ea typeface="Arial"/>
                <a:cs typeface="Arial"/>
                <a:sym typeface="Arial"/>
              </a:rPr>
              <a:t>Other PM</a:t>
            </a:r>
            <a:r>
              <a:rPr lang="en-US" sz="1400" baseline="-25000" dirty="0">
                <a:solidFill>
                  <a:schemeClr val="dk1"/>
                </a:solidFill>
                <a:latin typeface="Arial"/>
                <a:ea typeface="Arial"/>
                <a:cs typeface="Arial"/>
                <a:sym typeface="Arial"/>
              </a:rPr>
              <a:t>2.5</a:t>
            </a:r>
            <a:r>
              <a:rPr lang="en-US" sz="1400" dirty="0">
                <a:solidFill>
                  <a:schemeClr val="dk1"/>
                </a:solidFill>
                <a:latin typeface="Arial"/>
                <a:ea typeface="Arial"/>
                <a:cs typeface="Arial"/>
                <a:sym typeface="Arial"/>
              </a:rPr>
              <a:t> precursors such as </a:t>
            </a:r>
            <a:r>
              <a:rPr lang="en-US" sz="1400" b="1" dirty="0">
                <a:solidFill>
                  <a:schemeClr val="dk1"/>
                </a:solidFill>
                <a:latin typeface="Arial"/>
                <a:ea typeface="Arial"/>
                <a:cs typeface="Arial"/>
                <a:sym typeface="Arial"/>
              </a:rPr>
              <a:t>SO</a:t>
            </a:r>
            <a:r>
              <a:rPr lang="en-US" sz="1400" b="1" baseline="-25000" dirty="0">
                <a:solidFill>
                  <a:schemeClr val="dk1"/>
                </a:solidFill>
                <a:latin typeface="Arial"/>
                <a:ea typeface="Arial"/>
                <a:cs typeface="Arial"/>
                <a:sym typeface="Arial"/>
              </a:rPr>
              <a:t>x</a:t>
            </a:r>
            <a:r>
              <a:rPr lang="en-US" sz="1400" b="1" dirty="0">
                <a:solidFill>
                  <a:schemeClr val="dk1"/>
                </a:solidFill>
                <a:latin typeface="Arial"/>
                <a:ea typeface="Arial"/>
                <a:cs typeface="Arial"/>
                <a:sym typeface="Arial"/>
              </a:rPr>
              <a:t>, NO</a:t>
            </a:r>
            <a:r>
              <a:rPr lang="en-US" sz="1400" b="1" baseline="-25000" dirty="0">
                <a:solidFill>
                  <a:schemeClr val="dk1"/>
                </a:solidFill>
                <a:latin typeface="Arial"/>
                <a:ea typeface="Arial"/>
                <a:cs typeface="Arial"/>
                <a:sym typeface="Arial"/>
              </a:rPr>
              <a:t>X</a:t>
            </a:r>
            <a:r>
              <a:rPr lang="en-US" sz="1400" b="1" dirty="0">
                <a:solidFill>
                  <a:schemeClr val="dk1"/>
                </a:solidFill>
                <a:latin typeface="Arial"/>
                <a:ea typeface="Arial"/>
                <a:cs typeface="Arial"/>
                <a:sym typeface="Arial"/>
              </a:rPr>
              <a:t> </a:t>
            </a:r>
            <a:r>
              <a:rPr lang="en-US" sz="1400" dirty="0">
                <a:solidFill>
                  <a:schemeClr val="dk1"/>
                </a:solidFill>
                <a:latin typeface="Arial"/>
                <a:ea typeface="Arial"/>
                <a:cs typeface="Arial"/>
                <a:sym typeface="Arial"/>
              </a:rPr>
              <a:t>that have been generally </a:t>
            </a:r>
            <a:r>
              <a:rPr lang="en-US" sz="1400" b="1" dirty="0">
                <a:solidFill>
                  <a:schemeClr val="dk1"/>
                </a:solidFill>
                <a:latin typeface="Arial"/>
                <a:ea typeface="Arial"/>
                <a:cs typeface="Arial"/>
                <a:sym typeface="Arial"/>
              </a:rPr>
              <a:t>decreasing</a:t>
            </a:r>
            <a:r>
              <a:rPr lang="en-US" sz="1400" dirty="0">
                <a:solidFill>
                  <a:schemeClr val="dk1"/>
                </a:solidFill>
                <a:latin typeface="Arial"/>
                <a:ea typeface="Arial"/>
                <a:cs typeface="Arial"/>
                <a:sym typeface="Arial"/>
              </a:rPr>
              <a:t> due to increased controls</a:t>
            </a:r>
            <a:endParaRPr dirty="0"/>
          </a:p>
          <a:p>
            <a:pPr marL="1143000" lvl="2" indent="-228600" algn="l" rtl="0">
              <a:lnSpc>
                <a:spcPct val="100000"/>
              </a:lnSpc>
              <a:spcBef>
                <a:spcPts val="240"/>
              </a:spcBef>
              <a:spcAft>
                <a:spcPts val="0"/>
              </a:spcAft>
              <a:buSzPts val="1200"/>
              <a:buChar char="•"/>
            </a:pPr>
            <a:r>
              <a:rPr lang="en-US" sz="1200" dirty="0">
                <a:solidFill>
                  <a:schemeClr val="dk1"/>
                </a:solidFill>
                <a:latin typeface="Arial"/>
                <a:ea typeface="Arial"/>
                <a:cs typeface="Arial"/>
                <a:sym typeface="Arial"/>
              </a:rPr>
              <a:t>Catalytic converters in vehicles (NO</a:t>
            </a:r>
            <a:r>
              <a:rPr lang="en-US" sz="1200" baseline="-25000" dirty="0">
                <a:solidFill>
                  <a:schemeClr val="dk1"/>
                </a:solidFill>
                <a:latin typeface="Arial"/>
                <a:ea typeface="Arial"/>
                <a:cs typeface="Arial"/>
                <a:sym typeface="Arial"/>
              </a:rPr>
              <a:t>x</a:t>
            </a:r>
            <a:r>
              <a:rPr lang="en-US" sz="1200" dirty="0">
                <a:solidFill>
                  <a:schemeClr val="dk1"/>
                </a:solidFill>
                <a:latin typeface="Arial"/>
                <a:ea typeface="Arial"/>
                <a:cs typeface="Arial"/>
                <a:sym typeface="Arial"/>
              </a:rPr>
              <a:t>)</a:t>
            </a:r>
            <a:endParaRPr dirty="0"/>
          </a:p>
          <a:p>
            <a:pPr marL="1143000" lvl="2" indent="-228600" algn="l" rtl="0">
              <a:lnSpc>
                <a:spcPct val="100000"/>
              </a:lnSpc>
              <a:spcBef>
                <a:spcPts val="240"/>
              </a:spcBef>
              <a:spcAft>
                <a:spcPts val="0"/>
              </a:spcAft>
              <a:buSzPts val="1200"/>
              <a:buChar char="•"/>
            </a:pPr>
            <a:r>
              <a:rPr lang="en-US" sz="1200" dirty="0">
                <a:solidFill>
                  <a:schemeClr val="dk1"/>
                </a:solidFill>
                <a:latin typeface="Arial"/>
                <a:ea typeface="Arial"/>
                <a:cs typeface="Arial"/>
                <a:sym typeface="Arial"/>
              </a:rPr>
              <a:t>Flue-gas desulfurization devices installed in power plant stacks (SO</a:t>
            </a:r>
            <a:r>
              <a:rPr lang="en-US" sz="1200" baseline="-25000" dirty="0">
                <a:solidFill>
                  <a:schemeClr val="dk1"/>
                </a:solidFill>
                <a:latin typeface="Arial"/>
                <a:ea typeface="Arial"/>
                <a:cs typeface="Arial"/>
                <a:sym typeface="Arial"/>
              </a:rPr>
              <a:t>x</a:t>
            </a:r>
            <a:r>
              <a:rPr lang="en-US" sz="1200" dirty="0">
                <a:solidFill>
                  <a:schemeClr val="dk1"/>
                </a:solidFill>
                <a:latin typeface="Arial"/>
                <a:ea typeface="Arial"/>
                <a:cs typeface="Arial"/>
                <a:sym typeface="Arial"/>
              </a:rPr>
              <a:t>)</a:t>
            </a:r>
            <a:endParaRPr dirty="0"/>
          </a:p>
          <a:p>
            <a:pPr marL="1143000" lvl="2" indent="-152400" algn="l" rtl="0">
              <a:lnSpc>
                <a:spcPct val="100000"/>
              </a:lnSpc>
              <a:spcBef>
                <a:spcPts val="240"/>
              </a:spcBef>
              <a:spcAft>
                <a:spcPts val="0"/>
              </a:spcAft>
              <a:buSzPts val="1200"/>
              <a:buNone/>
            </a:pPr>
            <a:endParaRPr sz="1200" dirty="0">
              <a:solidFill>
                <a:schemeClr val="dk1"/>
              </a:solidFill>
              <a:latin typeface="Arial"/>
              <a:ea typeface="Arial"/>
              <a:cs typeface="Arial"/>
              <a:sym typeface="Arial"/>
            </a:endParaRPr>
          </a:p>
          <a:p>
            <a:pPr marL="342900" lvl="0" indent="-342900" algn="l" rtl="0">
              <a:lnSpc>
                <a:spcPct val="100000"/>
              </a:lnSpc>
              <a:spcBef>
                <a:spcPts val="320"/>
              </a:spcBef>
              <a:spcAft>
                <a:spcPts val="0"/>
              </a:spcAft>
              <a:buClr>
                <a:srgbClr val="595959"/>
              </a:buClr>
              <a:buSzPts val="1600"/>
              <a:buChar char="•"/>
            </a:pPr>
            <a:r>
              <a:rPr lang="en-US" sz="1600" b="1" dirty="0">
                <a:solidFill>
                  <a:schemeClr val="dk1"/>
                </a:solidFill>
                <a:latin typeface="Arial"/>
                <a:ea typeface="Arial"/>
                <a:cs typeface="Arial"/>
                <a:sym typeface="Arial"/>
              </a:rPr>
              <a:t>Future Projections</a:t>
            </a:r>
            <a:endParaRPr sz="1800" b="1" dirty="0">
              <a:solidFill>
                <a:schemeClr val="dk1"/>
              </a:solidFill>
              <a:latin typeface="Arial"/>
              <a:ea typeface="Arial"/>
              <a:cs typeface="Arial"/>
              <a:sym typeface="Arial"/>
            </a:endParaRPr>
          </a:p>
          <a:p>
            <a:pPr marL="614363" lvl="1" indent="-214312" algn="l" rtl="0">
              <a:lnSpc>
                <a:spcPct val="100000"/>
              </a:lnSpc>
              <a:spcBef>
                <a:spcPts val="280"/>
              </a:spcBef>
              <a:spcAft>
                <a:spcPts val="0"/>
              </a:spcAft>
              <a:buSzPts val="1400"/>
              <a:buChar char="•"/>
            </a:pPr>
            <a:r>
              <a:rPr lang="en-US" sz="1400" dirty="0">
                <a:solidFill>
                  <a:schemeClr val="dk1"/>
                </a:solidFill>
                <a:latin typeface="Arial"/>
                <a:ea typeface="Arial"/>
                <a:cs typeface="Arial"/>
                <a:sym typeface="Arial"/>
              </a:rPr>
              <a:t>Global and Canadian ammonia (NH</a:t>
            </a:r>
            <a:r>
              <a:rPr lang="en-US" sz="1400" baseline="-25000" dirty="0">
                <a:solidFill>
                  <a:schemeClr val="dk1"/>
                </a:solidFill>
                <a:latin typeface="Arial"/>
                <a:ea typeface="Arial"/>
                <a:cs typeface="Arial"/>
                <a:sym typeface="Arial"/>
              </a:rPr>
              <a:t>3</a:t>
            </a:r>
            <a:r>
              <a:rPr lang="en-US" sz="1400" dirty="0">
                <a:solidFill>
                  <a:schemeClr val="dk1"/>
                </a:solidFill>
                <a:latin typeface="Arial"/>
                <a:ea typeface="Arial"/>
                <a:cs typeface="Arial"/>
                <a:sym typeface="Arial"/>
              </a:rPr>
              <a:t>) emissions are </a:t>
            </a:r>
            <a:r>
              <a:rPr lang="en-US" sz="1400" b="1" dirty="0">
                <a:solidFill>
                  <a:schemeClr val="dk1"/>
                </a:solidFill>
                <a:latin typeface="Arial"/>
                <a:ea typeface="Arial"/>
                <a:cs typeface="Arial"/>
                <a:sym typeface="Arial"/>
              </a:rPr>
              <a:t>forecast to increase</a:t>
            </a:r>
            <a:r>
              <a:rPr lang="en-US" sz="1400" dirty="0">
                <a:solidFill>
                  <a:schemeClr val="dk1"/>
                </a:solidFill>
                <a:latin typeface="Arial"/>
                <a:ea typeface="Arial"/>
                <a:cs typeface="Arial"/>
                <a:sym typeface="Arial"/>
              </a:rPr>
              <a:t>:</a:t>
            </a:r>
            <a:endParaRPr dirty="0"/>
          </a:p>
          <a:p>
            <a:pPr marL="957263" lvl="2" indent="-214312" algn="l" rtl="0">
              <a:lnSpc>
                <a:spcPct val="100000"/>
              </a:lnSpc>
              <a:spcBef>
                <a:spcPts val="240"/>
              </a:spcBef>
              <a:spcAft>
                <a:spcPts val="0"/>
              </a:spcAft>
              <a:buSzPts val="1200"/>
              <a:buChar char="•"/>
            </a:pPr>
            <a:r>
              <a:rPr lang="en-US" sz="1200" b="1" dirty="0">
                <a:solidFill>
                  <a:schemeClr val="dk1"/>
                </a:solidFill>
                <a:latin typeface="Arial"/>
                <a:ea typeface="Arial"/>
                <a:cs typeface="Arial"/>
                <a:sym typeface="Arial"/>
              </a:rPr>
              <a:t>Increasing demands on food production</a:t>
            </a:r>
            <a:r>
              <a:rPr lang="en-US" sz="1200" dirty="0">
                <a:solidFill>
                  <a:schemeClr val="dk1"/>
                </a:solidFill>
                <a:latin typeface="Arial"/>
                <a:ea typeface="Arial"/>
                <a:cs typeface="Arial"/>
                <a:sym typeface="Arial"/>
              </a:rPr>
              <a:t> to feed an increasing world population</a:t>
            </a:r>
            <a:endParaRPr sz="1200" dirty="0">
              <a:solidFill>
                <a:schemeClr val="dk1"/>
              </a:solidFill>
              <a:latin typeface="Arial"/>
              <a:ea typeface="Arial"/>
              <a:cs typeface="Arial"/>
              <a:sym typeface="Arial"/>
            </a:endParaRPr>
          </a:p>
          <a:p>
            <a:pPr marL="1357313" lvl="3" indent="-214312" algn="l" rtl="0">
              <a:lnSpc>
                <a:spcPct val="100000"/>
              </a:lnSpc>
              <a:spcBef>
                <a:spcPts val="240"/>
              </a:spcBef>
              <a:spcAft>
                <a:spcPts val="0"/>
              </a:spcAft>
              <a:buSzPts val="1200"/>
              <a:buChar char="•"/>
            </a:pPr>
            <a:r>
              <a:rPr lang="en-US" sz="1200" dirty="0">
                <a:solidFill>
                  <a:schemeClr val="dk1"/>
                </a:solidFill>
                <a:latin typeface="Arial"/>
                <a:ea typeface="Arial"/>
                <a:cs typeface="Arial"/>
                <a:sym typeface="Arial"/>
              </a:rPr>
              <a:t>More </a:t>
            </a:r>
            <a:r>
              <a:rPr lang="en-US" sz="1200" b="1" dirty="0">
                <a:solidFill>
                  <a:schemeClr val="dk1"/>
                </a:solidFill>
                <a:latin typeface="Arial"/>
                <a:ea typeface="Arial"/>
                <a:cs typeface="Arial"/>
                <a:sym typeface="Arial"/>
              </a:rPr>
              <a:t>livestock</a:t>
            </a:r>
            <a:r>
              <a:rPr lang="en-US" sz="1200" dirty="0">
                <a:solidFill>
                  <a:schemeClr val="dk1"/>
                </a:solidFill>
                <a:latin typeface="Arial"/>
                <a:ea typeface="Arial"/>
                <a:cs typeface="Arial"/>
                <a:sym typeface="Arial"/>
              </a:rPr>
              <a:t> production</a:t>
            </a:r>
            <a:endParaRPr dirty="0"/>
          </a:p>
          <a:p>
            <a:pPr marL="1357313" lvl="3" indent="-214312" algn="l" rtl="0">
              <a:lnSpc>
                <a:spcPct val="100000"/>
              </a:lnSpc>
              <a:spcBef>
                <a:spcPts val="240"/>
              </a:spcBef>
              <a:spcAft>
                <a:spcPts val="0"/>
              </a:spcAft>
              <a:buSzPts val="1200"/>
              <a:buChar char="•"/>
            </a:pPr>
            <a:r>
              <a:rPr lang="en-US" sz="1200" dirty="0">
                <a:solidFill>
                  <a:schemeClr val="dk1"/>
                </a:solidFill>
                <a:latin typeface="Arial"/>
                <a:ea typeface="Arial"/>
                <a:cs typeface="Arial"/>
                <a:sym typeface="Arial"/>
              </a:rPr>
              <a:t>Greater use of </a:t>
            </a:r>
            <a:r>
              <a:rPr lang="en-US" sz="1200" b="1" dirty="0">
                <a:solidFill>
                  <a:schemeClr val="dk1"/>
                </a:solidFill>
                <a:latin typeface="Arial"/>
                <a:ea typeface="Arial"/>
                <a:cs typeface="Arial"/>
                <a:sym typeface="Arial"/>
              </a:rPr>
              <a:t>fertilizer</a:t>
            </a:r>
            <a:endParaRPr sz="1200" b="1" dirty="0">
              <a:solidFill>
                <a:schemeClr val="dk1"/>
              </a:solidFill>
              <a:latin typeface="Arial"/>
              <a:ea typeface="Arial"/>
              <a:cs typeface="Arial"/>
              <a:sym typeface="Arial"/>
            </a:endParaRPr>
          </a:p>
        </p:txBody>
      </p:sp>
      <p:grpSp>
        <p:nvGrpSpPr>
          <p:cNvPr id="903" name="Google Shape;903;p4"/>
          <p:cNvGrpSpPr/>
          <p:nvPr/>
        </p:nvGrpSpPr>
        <p:grpSpPr>
          <a:xfrm>
            <a:off x="6169480" y="3319438"/>
            <a:ext cx="2809099" cy="1782198"/>
            <a:chOff x="5300036" y="2424395"/>
            <a:chExt cx="3745465" cy="2376264"/>
          </a:xfrm>
        </p:grpSpPr>
        <p:pic>
          <p:nvPicPr>
            <p:cNvPr id="904" name="Google Shape;904;p4" descr="World_NH3.pdf"/>
            <p:cNvPicPr preferRelativeResize="0"/>
            <p:nvPr/>
          </p:nvPicPr>
          <p:blipFill rotWithShape="1">
            <a:blip r:embed="rId4">
              <a:alphaModFix/>
            </a:blip>
            <a:srcRect/>
            <a:stretch/>
          </p:blipFill>
          <p:spPr>
            <a:xfrm>
              <a:off x="5300036" y="2424395"/>
              <a:ext cx="3745465" cy="2376264"/>
            </a:xfrm>
            <a:prstGeom prst="rect">
              <a:avLst/>
            </a:prstGeom>
            <a:noFill/>
            <a:ln>
              <a:noFill/>
            </a:ln>
          </p:spPr>
        </p:pic>
        <p:sp>
          <p:nvSpPr>
            <p:cNvPr id="905" name="Google Shape;905;p4"/>
            <p:cNvSpPr txBox="1"/>
            <p:nvPr/>
          </p:nvSpPr>
          <p:spPr>
            <a:xfrm>
              <a:off x="5878419" y="2854982"/>
              <a:ext cx="2137725" cy="292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25"/>
                <a:buFont typeface="Arial"/>
                <a:buNone/>
              </a:pPr>
              <a:r>
                <a:rPr lang="en-US" sz="825" b="1" i="0" u="none" strike="noStrike" cap="none">
                  <a:solidFill>
                    <a:schemeClr val="dk1"/>
                  </a:solidFill>
                  <a:latin typeface="Arial"/>
                  <a:ea typeface="Arial"/>
                  <a:cs typeface="Arial"/>
                  <a:sym typeface="Arial"/>
                </a:rPr>
                <a:t>IPCC Emission Scenarios</a:t>
              </a:r>
              <a:endParaRPr sz="1400" b="0" i="0" u="none" strike="noStrike" cap="none">
                <a:solidFill>
                  <a:srgbClr val="000000"/>
                </a:solidFill>
                <a:latin typeface="Arial"/>
                <a:ea typeface="Arial"/>
                <a:cs typeface="Arial"/>
                <a:sym typeface="Arial"/>
              </a:endParaRPr>
            </a:p>
          </p:txBody>
        </p:sp>
      </p:grpSp>
      <p:grpSp>
        <p:nvGrpSpPr>
          <p:cNvPr id="906" name="Google Shape;906;p4"/>
          <p:cNvGrpSpPr/>
          <p:nvPr/>
        </p:nvGrpSpPr>
        <p:grpSpPr>
          <a:xfrm>
            <a:off x="6441790" y="1763544"/>
            <a:ext cx="2617576" cy="1515111"/>
            <a:chOff x="5652120" y="4806334"/>
            <a:chExt cx="3490101" cy="2020149"/>
          </a:xfrm>
        </p:grpSpPr>
        <p:grpSp>
          <p:nvGrpSpPr>
            <p:cNvPr id="907" name="Google Shape;907;p4"/>
            <p:cNvGrpSpPr/>
            <p:nvPr/>
          </p:nvGrpSpPr>
          <p:grpSpPr>
            <a:xfrm>
              <a:off x="5761718" y="4806334"/>
              <a:ext cx="3181715" cy="1946371"/>
              <a:chOff x="5761718" y="4806334"/>
              <a:chExt cx="3181715" cy="1946371"/>
            </a:xfrm>
          </p:grpSpPr>
          <p:grpSp>
            <p:nvGrpSpPr>
              <p:cNvPr id="908" name="Google Shape;908;p4"/>
              <p:cNvGrpSpPr/>
              <p:nvPr/>
            </p:nvGrpSpPr>
            <p:grpSpPr>
              <a:xfrm>
                <a:off x="5761718" y="4806334"/>
                <a:ext cx="3181715" cy="1946371"/>
                <a:chOff x="5761718" y="4806334"/>
                <a:chExt cx="3181715" cy="1946371"/>
              </a:xfrm>
            </p:grpSpPr>
            <p:pic>
              <p:nvPicPr>
                <p:cNvPr id="909" name="Google Shape;909;p4"/>
                <p:cNvPicPr preferRelativeResize="0"/>
                <p:nvPr/>
              </p:nvPicPr>
              <p:blipFill rotWithShape="1">
                <a:blip r:embed="rId5">
                  <a:alphaModFix/>
                </a:blip>
                <a:srcRect/>
                <a:stretch/>
              </p:blipFill>
              <p:spPr>
                <a:xfrm>
                  <a:off x="5761718" y="4806334"/>
                  <a:ext cx="3181715" cy="1944216"/>
                </a:xfrm>
                <a:prstGeom prst="rect">
                  <a:avLst/>
                </a:prstGeom>
                <a:noFill/>
                <a:ln>
                  <a:noFill/>
                </a:ln>
              </p:spPr>
            </p:pic>
            <p:grpSp>
              <p:nvGrpSpPr>
                <p:cNvPr id="910" name="Google Shape;910;p4"/>
                <p:cNvGrpSpPr/>
                <p:nvPr/>
              </p:nvGrpSpPr>
              <p:grpSpPr>
                <a:xfrm>
                  <a:off x="5947723" y="4808489"/>
                  <a:ext cx="403300" cy="1944216"/>
                  <a:chOff x="5947723" y="4808489"/>
                  <a:chExt cx="403300" cy="1944216"/>
                </a:xfrm>
              </p:grpSpPr>
              <p:pic>
                <p:nvPicPr>
                  <p:cNvPr id="911" name="Google Shape;911;p4"/>
                  <p:cNvPicPr preferRelativeResize="0"/>
                  <p:nvPr/>
                </p:nvPicPr>
                <p:blipFill rotWithShape="1">
                  <a:blip r:embed="rId5">
                    <a:alphaModFix/>
                  </a:blip>
                  <a:srcRect l="17092" r="81471"/>
                  <a:stretch/>
                </p:blipFill>
                <p:spPr>
                  <a:xfrm>
                    <a:off x="6305303" y="4808489"/>
                    <a:ext cx="45719" cy="1944216"/>
                  </a:xfrm>
                  <a:prstGeom prst="rect">
                    <a:avLst/>
                  </a:prstGeom>
                  <a:noFill/>
                  <a:ln>
                    <a:noFill/>
                  </a:ln>
                </p:spPr>
              </p:pic>
              <p:sp>
                <p:nvSpPr>
                  <p:cNvPr id="912" name="Google Shape;912;p4"/>
                  <p:cNvSpPr txBox="1"/>
                  <p:nvPr/>
                </p:nvSpPr>
                <p:spPr>
                  <a:xfrm>
                    <a:off x="6074643" y="4916508"/>
                    <a:ext cx="259200" cy="1615827"/>
                  </a:xfrm>
                  <a:prstGeom prst="rect">
                    <a:avLst/>
                  </a:prstGeom>
                  <a:solidFill>
                    <a:schemeClr val="lt1"/>
                  </a:solid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450"/>
                      <a:buFont typeface="Arial"/>
                      <a:buNone/>
                    </a:pPr>
                    <a:r>
                      <a:rPr lang="en-US" sz="450" b="1" i="0" u="none" strike="noStrike" cap="none">
                        <a:solidFill>
                          <a:srgbClr val="7F7F7F"/>
                        </a:solidFill>
                        <a:latin typeface="Arial"/>
                        <a:ea typeface="Arial"/>
                        <a:cs typeface="Arial"/>
                        <a:sym typeface="Arial"/>
                      </a:rPr>
                      <a:t>2.5</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450"/>
                      <a:buFont typeface="Arial"/>
                      <a:buNone/>
                    </a:pPr>
                    <a:r>
                      <a:rPr lang="en-US" sz="450" b="1" i="0" u="none" strike="noStrike" cap="none">
                        <a:solidFill>
                          <a:srgbClr val="7F7F7F"/>
                        </a:solidFill>
                        <a:latin typeface="Arial"/>
                        <a:ea typeface="Arial"/>
                        <a:cs typeface="Arial"/>
                        <a:sym typeface="Arial"/>
                      </a:rPr>
                      <a:t>2.0</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25"/>
                      <a:buFont typeface="Arial"/>
                      <a:buNone/>
                    </a:pPr>
                    <a:endParaRPr sz="225"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450"/>
                      <a:buFont typeface="Arial"/>
                      <a:buNone/>
                    </a:pPr>
                    <a:r>
                      <a:rPr lang="en-US" sz="450" b="1" i="0" u="none" strike="noStrike" cap="none">
                        <a:solidFill>
                          <a:srgbClr val="7F7F7F"/>
                        </a:solidFill>
                        <a:latin typeface="Arial"/>
                        <a:ea typeface="Arial"/>
                        <a:cs typeface="Arial"/>
                        <a:sym typeface="Arial"/>
                      </a:rPr>
                      <a:t>1.5</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450"/>
                      <a:buFont typeface="Arial"/>
                      <a:buNone/>
                    </a:pPr>
                    <a:r>
                      <a:rPr lang="en-US" sz="450" b="1" i="0" u="none" strike="noStrike" cap="none">
                        <a:solidFill>
                          <a:srgbClr val="7F7F7F"/>
                        </a:solidFill>
                        <a:latin typeface="Arial"/>
                        <a:ea typeface="Arial"/>
                        <a:cs typeface="Arial"/>
                        <a:sym typeface="Arial"/>
                      </a:rPr>
                      <a:t>1.0</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450"/>
                      <a:buFont typeface="Arial"/>
                      <a:buNone/>
                    </a:pPr>
                    <a:r>
                      <a:rPr lang="en-US" sz="450" b="1" i="0" u="none" strike="noStrike" cap="none">
                        <a:solidFill>
                          <a:srgbClr val="7F7F7F"/>
                        </a:solidFill>
                        <a:latin typeface="Arial"/>
                        <a:ea typeface="Arial"/>
                        <a:cs typeface="Arial"/>
                        <a:sym typeface="Arial"/>
                      </a:rPr>
                      <a:t>0.5</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
                      <a:buFont typeface="Arial"/>
                      <a:buNone/>
                    </a:pPr>
                    <a:endParaRPr sz="150" b="1" i="0"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450"/>
                      <a:buFont typeface="Arial"/>
                      <a:buNone/>
                    </a:pPr>
                    <a:r>
                      <a:rPr lang="en-US" sz="450" b="1" i="0" u="none" strike="noStrike" cap="none">
                        <a:solidFill>
                          <a:srgbClr val="7F7F7F"/>
                        </a:solidFill>
                        <a:latin typeface="Arial"/>
                        <a:ea typeface="Arial"/>
                        <a:cs typeface="Arial"/>
                        <a:sym typeface="Arial"/>
                      </a:rPr>
                      <a:t>0</a:t>
                    </a:r>
                    <a:endParaRPr sz="1400" b="0" i="0" u="none" strike="noStrike" cap="none">
                      <a:solidFill>
                        <a:srgbClr val="000000"/>
                      </a:solidFill>
                      <a:latin typeface="Arial"/>
                      <a:ea typeface="Arial"/>
                      <a:cs typeface="Arial"/>
                      <a:sym typeface="Arial"/>
                    </a:endParaRPr>
                  </a:p>
                </p:txBody>
              </p:sp>
              <p:sp>
                <p:nvSpPr>
                  <p:cNvPr id="913" name="Google Shape;913;p4"/>
                  <p:cNvSpPr txBox="1"/>
                  <p:nvPr/>
                </p:nvSpPr>
                <p:spPr>
                  <a:xfrm rot="-5400000">
                    <a:off x="5380646" y="5637641"/>
                    <a:ext cx="1288041" cy="153888"/>
                  </a:xfrm>
                  <a:prstGeom prst="rect">
                    <a:avLst/>
                  </a:prstGeom>
                  <a:solidFill>
                    <a:schemeClr val="lt1"/>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750"/>
                      <a:buFont typeface="Arial"/>
                      <a:buNone/>
                    </a:pPr>
                    <a:r>
                      <a:rPr lang="en-US" sz="750" b="1" i="0" u="none" strike="noStrike" cap="none">
                        <a:solidFill>
                          <a:schemeClr val="dk1"/>
                        </a:solidFill>
                        <a:latin typeface="Arial"/>
                        <a:ea typeface="Arial"/>
                        <a:cs typeface="Arial"/>
                        <a:sym typeface="Arial"/>
                      </a:rPr>
                      <a:t>Emissions (Tg/yr)</a:t>
                    </a:r>
                    <a:endParaRPr sz="1400" b="0" i="0" u="none" strike="noStrike" cap="none">
                      <a:solidFill>
                        <a:srgbClr val="000000"/>
                      </a:solidFill>
                      <a:latin typeface="Arial"/>
                      <a:ea typeface="Arial"/>
                      <a:cs typeface="Arial"/>
                      <a:sym typeface="Arial"/>
                    </a:endParaRPr>
                  </a:p>
                </p:txBody>
              </p:sp>
            </p:grpSp>
          </p:grpSp>
          <p:sp>
            <p:nvSpPr>
              <p:cNvPr id="914" name="Google Shape;914;p4"/>
              <p:cNvSpPr/>
              <p:nvPr/>
            </p:nvSpPr>
            <p:spPr>
              <a:xfrm>
                <a:off x="8306688" y="5976387"/>
                <a:ext cx="466260" cy="198645"/>
              </a:xfrm>
              <a:prstGeom prst="ellipse">
                <a:avLst/>
              </a:prstGeom>
              <a:solidFill>
                <a:schemeClr val="accent1">
                  <a:alpha val="14117"/>
                </a:schemeClr>
              </a:solidFill>
              <a:ln w="9525" cap="flat" cmpd="sng">
                <a:solidFill>
                  <a:schemeClr val="dk1"/>
                </a:solidFill>
                <a:prstDash val="dash"/>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cxnSp>
            <p:nvCxnSpPr>
              <p:cNvPr id="915" name="Google Shape;915;p4"/>
              <p:cNvCxnSpPr/>
              <p:nvPr/>
            </p:nvCxnSpPr>
            <p:spPr>
              <a:xfrm rot="10800000">
                <a:off x="8816969" y="5966659"/>
                <a:ext cx="0" cy="198645"/>
              </a:xfrm>
              <a:prstGeom prst="straightConnector1">
                <a:avLst/>
              </a:prstGeom>
              <a:solidFill>
                <a:schemeClr val="accent1"/>
              </a:solidFill>
              <a:ln w="19050" cap="flat" cmpd="sng">
                <a:solidFill>
                  <a:srgbClr val="006D9D"/>
                </a:solidFill>
                <a:prstDash val="solid"/>
                <a:round/>
                <a:headEnd type="none" w="sm" len="sm"/>
                <a:tailEnd type="triangle" w="med" len="med"/>
              </a:ln>
            </p:spPr>
          </p:cxnSp>
        </p:grpSp>
        <p:sp>
          <p:nvSpPr>
            <p:cNvPr id="916" name="Google Shape;916;p4"/>
            <p:cNvSpPr txBox="1"/>
            <p:nvPr/>
          </p:nvSpPr>
          <p:spPr>
            <a:xfrm>
              <a:off x="5652120" y="6703372"/>
              <a:ext cx="3490101" cy="12311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Arial"/>
                  <a:ea typeface="Arial"/>
                  <a:cs typeface="Arial"/>
                  <a:sym typeface="Arial"/>
                </a:rPr>
                <a:t>Canada-USA Transboundary Particulate Matter Science Assessment, 2013</a:t>
              </a:r>
              <a:endParaRPr sz="1400" b="0" i="0" u="none" strike="noStrike" cap="none">
                <a:solidFill>
                  <a:srgbClr val="000000"/>
                </a:solidFill>
                <a:latin typeface="Arial"/>
                <a:ea typeface="Arial"/>
                <a:cs typeface="Arial"/>
                <a:sym typeface="Arial"/>
              </a:endParaRPr>
            </a:p>
          </p:txBody>
        </p:sp>
      </p:grpSp>
      <p:sp>
        <p:nvSpPr>
          <p:cNvPr id="917" name="Google Shape;917;p4"/>
          <p:cNvSpPr txBox="1"/>
          <p:nvPr/>
        </p:nvSpPr>
        <p:spPr>
          <a:xfrm>
            <a:off x="6523438" y="254025"/>
            <a:ext cx="2454300" cy="211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75"/>
              <a:buFont typeface="Arial"/>
              <a:buNone/>
            </a:pPr>
            <a:r>
              <a:rPr lang="en-US" sz="775" b="1" i="0" u="none" strike="noStrike" cap="none">
                <a:solidFill>
                  <a:schemeClr val="dk1"/>
                </a:solidFill>
                <a:latin typeface="Arial"/>
                <a:ea typeface="Arial"/>
                <a:cs typeface="Arial"/>
                <a:sym typeface="Arial"/>
              </a:rPr>
              <a:t>ECCC’s </a:t>
            </a:r>
            <a:r>
              <a:rPr lang="en-US" sz="750" b="1" i="0" u="none" strike="noStrike" cap="none">
                <a:solidFill>
                  <a:srgbClr val="1F497D"/>
                </a:solidFill>
                <a:latin typeface="Arial"/>
                <a:ea typeface="Arial"/>
                <a:cs typeface="Arial"/>
                <a:sym typeface="Arial"/>
              </a:rPr>
              <a:t>Air Pollutant Emission Inventory (APEI)</a:t>
            </a:r>
            <a:endParaRPr sz="750" b="1" i="0" u="none" strike="noStrike" cap="none">
              <a:solidFill>
                <a:srgbClr val="000000"/>
              </a:solidFill>
              <a:latin typeface="Arial"/>
              <a:ea typeface="Arial"/>
              <a:cs typeface="Arial"/>
              <a:sym typeface="Arial"/>
            </a:endParaRPr>
          </a:p>
        </p:txBody>
      </p:sp>
      <p:sp>
        <p:nvSpPr>
          <p:cNvPr id="918" name="Google Shape;918;p4"/>
          <p:cNvSpPr txBox="1"/>
          <p:nvPr/>
        </p:nvSpPr>
        <p:spPr>
          <a:xfrm rot="-911959">
            <a:off x="6340718" y="1567323"/>
            <a:ext cx="47585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Arial"/>
                <a:ea typeface="Arial"/>
                <a:cs typeface="Arial"/>
                <a:sym typeface="Arial"/>
              </a:rPr>
              <a:t>1990</a:t>
            </a:r>
            <a:endParaRPr sz="1400" b="0" i="0" u="none" strike="noStrike" cap="none">
              <a:solidFill>
                <a:srgbClr val="000000"/>
              </a:solidFill>
              <a:latin typeface="Arial"/>
              <a:ea typeface="Arial"/>
              <a:cs typeface="Arial"/>
              <a:sym typeface="Arial"/>
            </a:endParaRPr>
          </a:p>
        </p:txBody>
      </p:sp>
      <p:sp>
        <p:nvSpPr>
          <p:cNvPr id="919" name="Google Shape;919;p4"/>
          <p:cNvSpPr txBox="1"/>
          <p:nvPr/>
        </p:nvSpPr>
        <p:spPr>
          <a:xfrm rot="-911959">
            <a:off x="8561570" y="1548446"/>
            <a:ext cx="47585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Arial"/>
                <a:ea typeface="Arial"/>
                <a:cs typeface="Arial"/>
                <a:sym typeface="Arial"/>
              </a:rPr>
              <a:t>2020</a:t>
            </a:r>
            <a:endParaRPr sz="1400" b="0" i="0" u="none" strike="noStrike" cap="none">
              <a:solidFill>
                <a:srgbClr val="000000"/>
              </a:solidFill>
              <a:latin typeface="Arial"/>
              <a:ea typeface="Arial"/>
              <a:cs typeface="Arial"/>
              <a:sym typeface="Arial"/>
            </a:endParaRPr>
          </a:p>
        </p:txBody>
      </p:sp>
      <p:sp>
        <p:nvSpPr>
          <p:cNvPr id="920" name="Google Shape;920;p4"/>
          <p:cNvSpPr txBox="1"/>
          <p:nvPr/>
        </p:nvSpPr>
        <p:spPr>
          <a:xfrm>
            <a:off x="81300" y="4210525"/>
            <a:ext cx="6088200" cy="588000"/>
          </a:xfrm>
          <a:prstGeom prst="rect">
            <a:avLst/>
          </a:prstGeom>
          <a:solidFill>
            <a:srgbClr val="C3EC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F0000"/>
              </a:buClr>
              <a:buSzPts val="1440"/>
              <a:buFont typeface="Arial"/>
              <a:buNone/>
            </a:pPr>
            <a:r>
              <a:rPr lang="en-US" sz="1400" b="1" i="0" u="none" strike="noStrike" cap="none" dirty="0">
                <a:solidFill>
                  <a:schemeClr val="dk1"/>
                </a:solidFill>
                <a:latin typeface="Arial"/>
                <a:ea typeface="Arial"/>
                <a:cs typeface="Arial"/>
                <a:sym typeface="Arial"/>
              </a:rPr>
              <a:t>Ammonia (NH</a:t>
            </a:r>
            <a:r>
              <a:rPr lang="en-US" sz="1400" b="1" i="0" u="none" strike="noStrike" cap="none" baseline="-25000" dirty="0">
                <a:solidFill>
                  <a:schemeClr val="dk1"/>
                </a:solidFill>
                <a:latin typeface="Arial"/>
                <a:ea typeface="Arial"/>
                <a:cs typeface="Arial"/>
                <a:sym typeface="Arial"/>
              </a:rPr>
              <a:t>3</a:t>
            </a:r>
            <a:r>
              <a:rPr lang="en-US" sz="1400" b="1" i="0" u="none" strike="noStrike" cap="none" dirty="0">
                <a:solidFill>
                  <a:schemeClr val="dk1"/>
                </a:solidFill>
                <a:latin typeface="Arial"/>
                <a:ea typeface="Arial"/>
                <a:cs typeface="Arial"/>
                <a:sym typeface="Arial"/>
              </a:rPr>
              <a:t>) is the only main PM</a:t>
            </a:r>
            <a:r>
              <a:rPr lang="en-US" sz="1400" b="1" i="0" u="none" strike="noStrike" cap="none" baseline="-25000" dirty="0">
                <a:solidFill>
                  <a:schemeClr val="dk1"/>
                </a:solidFill>
                <a:latin typeface="Arial"/>
                <a:ea typeface="Arial"/>
                <a:cs typeface="Arial"/>
                <a:sym typeface="Arial"/>
              </a:rPr>
              <a:t>2.5</a:t>
            </a:r>
            <a:r>
              <a:rPr lang="en-US" sz="1400" b="1" i="0" u="none" strike="noStrike" cap="none" dirty="0">
                <a:solidFill>
                  <a:schemeClr val="dk1"/>
                </a:solidFill>
                <a:latin typeface="Arial"/>
                <a:ea typeface="Arial"/>
                <a:cs typeface="Arial"/>
                <a:sym typeface="Arial"/>
              </a:rPr>
              <a:t> precursor that is both currently increasing and expected to continue to increase in the future</a:t>
            </a:r>
            <a:endParaRPr sz="1600" b="0" i="0" u="none" strike="noStrike" cap="none" dirty="0">
              <a:solidFill>
                <a:srgbClr val="000000"/>
              </a:solidFill>
              <a:latin typeface="Arial"/>
              <a:ea typeface="Arial"/>
              <a:cs typeface="Arial"/>
              <a:sym typeface="Arial"/>
            </a:endParaRPr>
          </a:p>
        </p:txBody>
      </p:sp>
      <p:sp>
        <p:nvSpPr>
          <p:cNvPr id="921" name="Google Shape;921;p4"/>
          <p:cNvSpPr txBox="1"/>
          <p:nvPr/>
        </p:nvSpPr>
        <p:spPr>
          <a:xfrm>
            <a:off x="8687132" y="349000"/>
            <a:ext cx="4605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24%</a:t>
            </a:r>
            <a:endParaRPr sz="1000" b="0" i="0" u="none" strike="noStrike" cap="none">
              <a:solidFill>
                <a:schemeClr val="dk1"/>
              </a:solidFill>
              <a:latin typeface="Arial"/>
              <a:ea typeface="Arial"/>
              <a:cs typeface="Arial"/>
              <a:sym typeface="Arial"/>
            </a:endParaRPr>
          </a:p>
        </p:txBody>
      </p:sp>
      <p:cxnSp>
        <p:nvCxnSpPr>
          <p:cNvPr id="922" name="Google Shape;922;p4"/>
          <p:cNvCxnSpPr/>
          <p:nvPr/>
        </p:nvCxnSpPr>
        <p:spPr>
          <a:xfrm rot="10800000">
            <a:off x="9104158" y="324047"/>
            <a:ext cx="0" cy="275100"/>
          </a:xfrm>
          <a:prstGeom prst="straightConnector1">
            <a:avLst/>
          </a:prstGeom>
          <a:noFill/>
          <a:ln w="19050" cap="flat" cmpd="sng">
            <a:solidFill>
              <a:schemeClr val="dk1"/>
            </a:solidFill>
            <a:prstDash val="solid"/>
            <a:round/>
            <a:headEnd type="none" w="sm" len="sm"/>
            <a:tailEnd type="triangle" w="med" len="med"/>
          </a:ln>
          <a:effectLst>
            <a:outerShdw blurRad="40000" dist="20000" dir="5400000" rotWithShape="0">
              <a:srgbClr val="000000">
                <a:alpha val="36862"/>
              </a:srgbClr>
            </a:outerShdw>
          </a:effectLst>
        </p:spPr>
      </p:cxnSp>
      <p:sp>
        <p:nvSpPr>
          <p:cNvPr id="923" name="Google Shape;923;p4"/>
          <p:cNvSpPr txBox="1"/>
          <p:nvPr/>
        </p:nvSpPr>
        <p:spPr>
          <a:xfrm>
            <a:off x="7999325" y="1154050"/>
            <a:ext cx="624000" cy="215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000">
                <a:solidFill>
                  <a:schemeClr val="lt1"/>
                </a:solidFill>
              </a:rPr>
              <a:t>Livestock</a:t>
            </a:r>
            <a:r>
              <a:rPr lang="en-US">
                <a:solidFill>
                  <a:schemeClr val="lt1"/>
                </a:solidFill>
                <a:latin typeface="Century Gothic"/>
                <a:ea typeface="Century Gothic"/>
                <a:cs typeface="Century Gothic"/>
                <a:sym typeface="Century Gothic"/>
              </a:rPr>
              <a:t> </a:t>
            </a:r>
            <a:endParaRPr>
              <a:solidFill>
                <a:schemeClr val="lt1"/>
              </a:solidFill>
              <a:latin typeface="Century Gothic"/>
              <a:ea typeface="Century Gothic"/>
              <a:cs typeface="Century Gothic"/>
              <a:sym typeface="Century Gothic"/>
            </a:endParaRPr>
          </a:p>
        </p:txBody>
      </p:sp>
      <p:sp>
        <p:nvSpPr>
          <p:cNvPr id="924" name="Google Shape;924;p4"/>
          <p:cNvSpPr txBox="1"/>
          <p:nvPr/>
        </p:nvSpPr>
        <p:spPr>
          <a:xfrm>
            <a:off x="8146325" y="740575"/>
            <a:ext cx="393300" cy="215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000">
                <a:solidFill>
                  <a:schemeClr val="lt1"/>
                </a:solidFill>
              </a:rPr>
              <a:t>Crop</a:t>
            </a:r>
            <a:r>
              <a:rPr lang="en-US">
                <a:solidFill>
                  <a:schemeClr val="lt1"/>
                </a:solidFill>
                <a:latin typeface="Century Gothic"/>
                <a:ea typeface="Century Gothic"/>
                <a:cs typeface="Century Gothic"/>
                <a:sym typeface="Century Gothic"/>
              </a:rPr>
              <a:t> </a:t>
            </a:r>
            <a:endParaRPr>
              <a:solidFill>
                <a:schemeClr val="lt1"/>
              </a:solidFill>
              <a:latin typeface="Century Gothic"/>
              <a:ea typeface="Century Gothic"/>
              <a:cs typeface="Century Gothic"/>
              <a:sym typeface="Century Gothic"/>
            </a:endParaRPr>
          </a:p>
        </p:txBody>
      </p:sp>
      <p:sp>
        <p:nvSpPr>
          <p:cNvPr id="2" name="Slide Number Placeholder 3">
            <a:extLst>
              <a:ext uri="{FF2B5EF4-FFF2-40B4-BE49-F238E27FC236}">
                <a16:creationId xmlns:a16="http://schemas.microsoft.com/office/drawing/2014/main" id="{53B84494-DDA2-2E7A-2E0F-23A447C3389F}"/>
              </a:ext>
            </a:extLst>
          </p:cNvPr>
          <p:cNvSpPr>
            <a:spLocks noGrp="1"/>
          </p:cNvSpPr>
          <p:nvPr>
            <p:ph type="sldNum" idx="12"/>
          </p:nvPr>
        </p:nvSpPr>
        <p:spPr>
          <a:xfrm>
            <a:off x="304800" y="4767263"/>
            <a:ext cx="982663" cy="273844"/>
          </a:xfrm>
        </p:spPr>
        <p:txBody>
          <a:bodyPr/>
          <a:lstStyle/>
          <a:p>
            <a:pPr marL="0" lvl="0" indent="0" algn="l" rtl="0">
              <a:spcBef>
                <a:spcPts val="0"/>
              </a:spcBef>
              <a:spcAft>
                <a:spcPts val="0"/>
              </a:spcAft>
              <a:buNone/>
            </a:pPr>
            <a:fld id="{00000000-1234-1234-1234-123412341234}" type="slidenum">
              <a:rPr lang="en-US" smtClean="0"/>
              <a:t>41</a:t>
            </a:fld>
            <a:endParaRPr lang="en-US"/>
          </a:p>
        </p:txBody>
      </p:sp>
    </p:spTree>
    <p:extLst>
      <p:ext uri="{BB962C8B-B14F-4D97-AF65-F5344CB8AC3E}">
        <p14:creationId xmlns:p14="http://schemas.microsoft.com/office/powerpoint/2010/main" val="3078461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g1d618f4df5c_0_103"/>
          <p:cNvSpPr/>
          <p:nvPr/>
        </p:nvSpPr>
        <p:spPr>
          <a:xfrm>
            <a:off x="211600" y="4661850"/>
            <a:ext cx="8739600" cy="190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g1d618f4df5c_0_103"/>
          <p:cNvSpPr txBox="1">
            <a:spLocks noGrp="1"/>
          </p:cNvSpPr>
          <p:nvPr>
            <p:ph type="title"/>
          </p:nvPr>
        </p:nvSpPr>
        <p:spPr>
          <a:xfrm>
            <a:off x="304800" y="-6675"/>
            <a:ext cx="8701800" cy="3693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1900" b="1">
                <a:solidFill>
                  <a:srgbClr val="3A5B19"/>
                </a:solidFill>
                <a:latin typeface="Arial"/>
                <a:ea typeface="Arial"/>
                <a:cs typeface="Arial"/>
                <a:sym typeface="Arial"/>
              </a:rPr>
              <a:t>Industrial point source emissions of NH</a:t>
            </a:r>
            <a:r>
              <a:rPr lang="en-US" sz="1900" b="1" baseline="-25000">
                <a:solidFill>
                  <a:srgbClr val="3A5B19"/>
                </a:solidFill>
                <a:latin typeface="Arial"/>
                <a:ea typeface="Arial"/>
                <a:cs typeface="Arial"/>
                <a:sym typeface="Arial"/>
              </a:rPr>
              <a:t>3</a:t>
            </a:r>
            <a:r>
              <a:rPr lang="en-US" sz="1900" b="1">
                <a:solidFill>
                  <a:srgbClr val="3A5B19"/>
                </a:solidFill>
                <a:latin typeface="Arial"/>
                <a:ea typeface="Arial"/>
                <a:cs typeface="Arial"/>
                <a:sym typeface="Arial"/>
              </a:rPr>
              <a:t> (e.g. fertilizer plants)</a:t>
            </a:r>
            <a:endParaRPr sz="1900"/>
          </a:p>
        </p:txBody>
      </p:sp>
      <p:sp>
        <p:nvSpPr>
          <p:cNvPr id="875" name="Google Shape;875;g1d618f4df5c_0_103"/>
          <p:cNvSpPr txBox="1">
            <a:spLocks noGrp="1"/>
          </p:cNvSpPr>
          <p:nvPr>
            <p:ph type="sldNum" idx="12"/>
          </p:nvPr>
        </p:nvSpPr>
        <p:spPr>
          <a:xfrm>
            <a:off x="304800" y="4767263"/>
            <a:ext cx="9828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42</a:t>
            </a:fld>
            <a:endParaRPr/>
          </a:p>
        </p:txBody>
      </p:sp>
      <p:sp>
        <p:nvSpPr>
          <p:cNvPr id="876" name="Google Shape;876;g1d618f4df5c_0_103"/>
          <p:cNvSpPr txBox="1"/>
          <p:nvPr/>
        </p:nvSpPr>
        <p:spPr>
          <a:xfrm>
            <a:off x="211600" y="480500"/>
            <a:ext cx="3046800" cy="4062610"/>
          </a:xfrm>
          <a:prstGeom prst="rect">
            <a:avLst/>
          </a:prstGeom>
          <a:solidFill>
            <a:srgbClr val="C3ECFF"/>
          </a:solidFill>
          <a:ln>
            <a:noFill/>
          </a:ln>
        </p:spPr>
        <p:txBody>
          <a:bodyPr spcFirstLastPara="1" wrap="square" lIns="91425" tIns="45700" rIns="91425" bIns="45700" anchor="t" anchorCtr="0">
            <a:spAutoFit/>
          </a:bodyPr>
          <a:lstStyle/>
          <a:p>
            <a:pPr marL="457200" marR="0" lvl="0" indent="-311150" algn="l" rtl="0">
              <a:spcBef>
                <a:spcPts val="0"/>
              </a:spcBef>
              <a:spcAft>
                <a:spcPts val="0"/>
              </a:spcAft>
              <a:buClr>
                <a:schemeClr val="dk1"/>
              </a:buClr>
              <a:buSzPts val="1300"/>
              <a:buChar char="●"/>
            </a:pPr>
            <a:r>
              <a:rPr lang="en-US" sz="1300" dirty="0">
                <a:solidFill>
                  <a:schemeClr val="dk1"/>
                </a:solidFill>
              </a:rPr>
              <a:t>Industry point source emissions</a:t>
            </a:r>
            <a:endParaRPr sz="1300" dirty="0">
              <a:solidFill>
                <a:schemeClr val="dk1"/>
              </a:solidFill>
            </a:endParaRPr>
          </a:p>
          <a:p>
            <a:pPr marL="742950" marR="0" lvl="1" indent="-196850" algn="l" rtl="0">
              <a:spcBef>
                <a:spcPts val="0"/>
              </a:spcBef>
              <a:spcAft>
                <a:spcPts val="0"/>
              </a:spcAft>
              <a:buClr>
                <a:schemeClr val="dk1"/>
              </a:buClr>
              <a:buSzPts val="1300"/>
              <a:buChar char="○"/>
            </a:pPr>
            <a:r>
              <a:rPr lang="en-US" sz="1300" b="1" dirty="0">
                <a:solidFill>
                  <a:schemeClr val="dk1"/>
                </a:solidFill>
              </a:rPr>
              <a:t>~3% of Canada’s</a:t>
            </a:r>
            <a:r>
              <a:rPr lang="en-US" sz="1300" dirty="0">
                <a:solidFill>
                  <a:schemeClr val="dk1"/>
                </a:solidFill>
              </a:rPr>
              <a:t>, and </a:t>
            </a:r>
            <a:r>
              <a:rPr lang="en-US" sz="1300" b="1" dirty="0">
                <a:solidFill>
                  <a:schemeClr val="dk1"/>
                </a:solidFill>
              </a:rPr>
              <a:t>~1.5% of the US’s</a:t>
            </a:r>
            <a:r>
              <a:rPr lang="en-US" sz="1300" dirty="0">
                <a:solidFill>
                  <a:schemeClr val="dk1"/>
                </a:solidFill>
              </a:rPr>
              <a:t> total national emissions </a:t>
            </a:r>
            <a:endParaRPr sz="1300" dirty="0">
              <a:solidFill>
                <a:schemeClr val="dk1"/>
              </a:solidFill>
            </a:endParaRPr>
          </a:p>
          <a:p>
            <a:pPr marL="914400" marR="0" lvl="0" indent="0" algn="l" rtl="0">
              <a:spcBef>
                <a:spcPts val="0"/>
              </a:spcBef>
              <a:spcAft>
                <a:spcPts val="0"/>
              </a:spcAft>
              <a:buNone/>
            </a:pPr>
            <a:endParaRPr sz="1300" dirty="0">
              <a:solidFill>
                <a:schemeClr val="dk1"/>
              </a:solidFill>
            </a:endParaRPr>
          </a:p>
          <a:p>
            <a:pPr marL="457200" lvl="0" indent="-311150" algn="l" rtl="0">
              <a:spcBef>
                <a:spcPts val="0"/>
              </a:spcBef>
              <a:spcAft>
                <a:spcPts val="0"/>
              </a:spcAft>
              <a:buClr>
                <a:schemeClr val="dk1"/>
              </a:buClr>
              <a:buSzPts val="1300"/>
              <a:buChar char="●"/>
            </a:pPr>
            <a:r>
              <a:rPr lang="en-US" sz="1300" dirty="0">
                <a:solidFill>
                  <a:schemeClr val="dk1"/>
                </a:solidFill>
              </a:rPr>
              <a:t>Examples where satellite-derived emissions:</a:t>
            </a:r>
            <a:endParaRPr sz="1300" dirty="0">
              <a:solidFill>
                <a:schemeClr val="dk1"/>
              </a:solidFill>
            </a:endParaRPr>
          </a:p>
          <a:p>
            <a:pPr marL="742950" lvl="1" indent="-196850" algn="l" rtl="0">
              <a:spcBef>
                <a:spcPts val="0"/>
              </a:spcBef>
              <a:spcAft>
                <a:spcPts val="0"/>
              </a:spcAft>
              <a:buClr>
                <a:schemeClr val="dk1"/>
              </a:buClr>
              <a:buSzPts val="1300"/>
              <a:buChar char="○"/>
            </a:pPr>
            <a:r>
              <a:rPr lang="en-US" sz="1300" b="1" dirty="0">
                <a:solidFill>
                  <a:schemeClr val="dk1"/>
                </a:solidFill>
              </a:rPr>
              <a:t>Agree well</a:t>
            </a:r>
            <a:r>
              <a:rPr lang="en-US" sz="1300" dirty="0">
                <a:solidFill>
                  <a:schemeClr val="dk1"/>
                </a:solidFill>
              </a:rPr>
              <a:t> with inventories for some locations,</a:t>
            </a:r>
            <a:endParaRPr sz="1300" dirty="0">
              <a:solidFill>
                <a:schemeClr val="dk1"/>
              </a:solidFill>
            </a:endParaRPr>
          </a:p>
          <a:p>
            <a:pPr marL="742950" lvl="1" indent="-196850" algn="l" rtl="0">
              <a:spcBef>
                <a:spcPts val="0"/>
              </a:spcBef>
              <a:spcAft>
                <a:spcPts val="0"/>
              </a:spcAft>
              <a:buClr>
                <a:schemeClr val="dk1"/>
              </a:buClr>
              <a:buSzPts val="1300"/>
              <a:buChar char="○"/>
            </a:pPr>
            <a:r>
              <a:rPr lang="en-US" sz="1300" dirty="0">
                <a:solidFill>
                  <a:schemeClr val="dk1"/>
                </a:solidFill>
              </a:rPr>
              <a:t>Are </a:t>
            </a:r>
            <a:r>
              <a:rPr lang="en-US" sz="1300" b="1" dirty="0">
                <a:solidFill>
                  <a:schemeClr val="dk1"/>
                </a:solidFill>
              </a:rPr>
              <a:t>completely missing</a:t>
            </a:r>
            <a:r>
              <a:rPr lang="en-US" sz="1300" dirty="0">
                <a:solidFill>
                  <a:schemeClr val="dk1"/>
                </a:solidFill>
              </a:rPr>
              <a:t> in the current inventories </a:t>
            </a:r>
            <a:endParaRPr sz="1300" dirty="0">
              <a:solidFill>
                <a:schemeClr val="dk1"/>
              </a:solidFill>
            </a:endParaRPr>
          </a:p>
          <a:p>
            <a:pPr marL="457200" lvl="0" indent="0" algn="l" rtl="0">
              <a:spcBef>
                <a:spcPts val="0"/>
              </a:spcBef>
              <a:spcAft>
                <a:spcPts val="0"/>
              </a:spcAft>
              <a:buNone/>
            </a:pPr>
            <a:endParaRPr sz="1300" dirty="0">
              <a:solidFill>
                <a:schemeClr val="dk1"/>
              </a:solidFill>
            </a:endParaRPr>
          </a:p>
          <a:p>
            <a:pPr marL="457200" lvl="0" indent="-311150" algn="l" rtl="0">
              <a:spcBef>
                <a:spcPts val="0"/>
              </a:spcBef>
              <a:spcAft>
                <a:spcPts val="0"/>
              </a:spcAft>
              <a:buClr>
                <a:schemeClr val="dk1"/>
              </a:buClr>
              <a:buSzPts val="1300"/>
              <a:buChar char="●"/>
            </a:pPr>
            <a:r>
              <a:rPr lang="en-US" sz="1300" dirty="0">
                <a:solidFill>
                  <a:schemeClr val="dk1"/>
                </a:solidFill>
              </a:rPr>
              <a:t>Used </a:t>
            </a:r>
            <a:r>
              <a:rPr lang="en-US" sz="1300" b="1" dirty="0">
                <a:solidFill>
                  <a:schemeClr val="dk1"/>
                </a:solidFill>
              </a:rPr>
              <a:t>satellite-derived </a:t>
            </a:r>
            <a:r>
              <a:rPr lang="en-US" sz="1300" dirty="0">
                <a:solidFill>
                  <a:schemeClr val="dk1"/>
                </a:solidFill>
              </a:rPr>
              <a:t>emissions to help </a:t>
            </a:r>
            <a:r>
              <a:rPr lang="en-US" sz="1300" b="1" dirty="0">
                <a:solidFill>
                  <a:schemeClr val="dk1"/>
                </a:solidFill>
              </a:rPr>
              <a:t>identify missing point sources </a:t>
            </a:r>
            <a:r>
              <a:rPr lang="en-US" sz="1300" dirty="0">
                <a:solidFill>
                  <a:schemeClr val="dk1"/>
                </a:solidFill>
              </a:rPr>
              <a:t>and help </a:t>
            </a:r>
            <a:r>
              <a:rPr lang="en-US" sz="1300" b="1" dirty="0">
                <a:solidFill>
                  <a:schemeClr val="dk1"/>
                </a:solidFill>
              </a:rPr>
              <a:t>evaluate</a:t>
            </a:r>
            <a:r>
              <a:rPr lang="en-US" sz="1300" dirty="0">
                <a:solidFill>
                  <a:schemeClr val="dk1"/>
                </a:solidFill>
              </a:rPr>
              <a:t> other industrial emissions</a:t>
            </a:r>
            <a:endParaRPr sz="1100" dirty="0">
              <a:solidFill>
                <a:schemeClr val="dk1"/>
              </a:solidFill>
            </a:endParaRPr>
          </a:p>
          <a:p>
            <a:pPr marL="457200" marR="0" lvl="0" indent="0" algn="l" rtl="0">
              <a:spcBef>
                <a:spcPts val="0"/>
              </a:spcBef>
              <a:spcAft>
                <a:spcPts val="0"/>
              </a:spcAft>
              <a:buNone/>
            </a:pPr>
            <a:endParaRPr sz="1300" dirty="0">
              <a:solidFill>
                <a:schemeClr val="dk1"/>
              </a:solidFill>
            </a:endParaRPr>
          </a:p>
          <a:p>
            <a:pPr marL="457200" marR="0" lvl="0" indent="0" algn="l" rtl="0">
              <a:spcBef>
                <a:spcPts val="0"/>
              </a:spcBef>
              <a:spcAft>
                <a:spcPts val="0"/>
              </a:spcAft>
              <a:buNone/>
            </a:pPr>
            <a:endParaRPr sz="1300" dirty="0">
              <a:solidFill>
                <a:schemeClr val="dk1"/>
              </a:solidFill>
            </a:endParaRPr>
          </a:p>
          <a:p>
            <a:pPr marL="457200" marR="0" lvl="0" indent="0" algn="l" rtl="0">
              <a:spcBef>
                <a:spcPts val="0"/>
              </a:spcBef>
              <a:spcAft>
                <a:spcPts val="0"/>
              </a:spcAft>
              <a:buNone/>
            </a:pPr>
            <a:endParaRPr sz="1100" dirty="0"/>
          </a:p>
        </p:txBody>
      </p:sp>
      <p:grpSp>
        <p:nvGrpSpPr>
          <p:cNvPr id="877" name="Google Shape;877;g1d618f4df5c_0_103"/>
          <p:cNvGrpSpPr/>
          <p:nvPr/>
        </p:nvGrpSpPr>
        <p:grpSpPr>
          <a:xfrm>
            <a:off x="3500004" y="299038"/>
            <a:ext cx="5362069" cy="1987439"/>
            <a:chOff x="125829" y="1101538"/>
            <a:chExt cx="5362069" cy="1987439"/>
          </a:xfrm>
        </p:grpSpPr>
        <p:sp>
          <p:nvSpPr>
            <p:cNvPr id="878" name="Google Shape;878;g1d618f4df5c_0_103"/>
            <p:cNvSpPr txBox="1"/>
            <p:nvPr/>
          </p:nvSpPr>
          <p:spPr>
            <a:xfrm>
              <a:off x="560750" y="1101538"/>
              <a:ext cx="4765500" cy="27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Donaldsonville ammonia, United States [IASI-A, 2013-2018]</a:t>
              </a:r>
              <a:endParaRPr sz="1200" b="1">
                <a:solidFill>
                  <a:schemeClr val="dk1"/>
                </a:solidFill>
                <a:latin typeface="Arial"/>
                <a:ea typeface="Arial"/>
                <a:cs typeface="Arial"/>
                <a:sym typeface="Arial"/>
              </a:endParaRPr>
            </a:p>
          </p:txBody>
        </p:sp>
        <p:pic>
          <p:nvPicPr>
            <p:cNvPr id="879" name="Google Shape;879;g1d618f4df5c_0_103"/>
            <p:cNvPicPr preferRelativeResize="0"/>
            <p:nvPr/>
          </p:nvPicPr>
          <p:blipFill rotWithShape="1">
            <a:blip r:embed="rId3">
              <a:alphaModFix/>
            </a:blip>
            <a:srcRect l="3692" t="8000" r="51392" b="49214"/>
            <a:stretch/>
          </p:blipFill>
          <p:spPr>
            <a:xfrm>
              <a:off x="125829" y="1347550"/>
              <a:ext cx="1858974" cy="1328100"/>
            </a:xfrm>
            <a:prstGeom prst="rect">
              <a:avLst/>
            </a:prstGeom>
            <a:noFill/>
            <a:ln>
              <a:noFill/>
            </a:ln>
          </p:spPr>
        </p:pic>
        <p:pic>
          <p:nvPicPr>
            <p:cNvPr id="880" name="Google Shape;880;g1d618f4df5c_0_103"/>
            <p:cNvPicPr preferRelativeResize="0"/>
            <p:nvPr/>
          </p:nvPicPr>
          <p:blipFill rotWithShape="1">
            <a:blip r:embed="rId4">
              <a:alphaModFix/>
            </a:blip>
            <a:srcRect/>
            <a:stretch/>
          </p:blipFill>
          <p:spPr>
            <a:xfrm>
              <a:off x="560749" y="2462660"/>
              <a:ext cx="1083841" cy="626317"/>
            </a:xfrm>
            <a:prstGeom prst="rect">
              <a:avLst/>
            </a:prstGeom>
            <a:noFill/>
            <a:ln>
              <a:noFill/>
            </a:ln>
          </p:spPr>
        </p:pic>
        <p:cxnSp>
          <p:nvCxnSpPr>
            <p:cNvPr id="881" name="Google Shape;881;g1d618f4df5c_0_103"/>
            <p:cNvCxnSpPr/>
            <p:nvPr/>
          </p:nvCxnSpPr>
          <p:spPr>
            <a:xfrm flipH="1">
              <a:off x="986201" y="2022750"/>
              <a:ext cx="66240" cy="627210"/>
            </a:xfrm>
            <a:prstGeom prst="straightConnector1">
              <a:avLst/>
            </a:prstGeom>
            <a:noFill/>
            <a:ln w="25400" cap="flat" cmpd="sng">
              <a:solidFill>
                <a:srgbClr val="FF0000"/>
              </a:solidFill>
              <a:prstDash val="solid"/>
              <a:round/>
              <a:headEnd type="none" w="med" len="med"/>
              <a:tailEnd type="stealth" w="med" len="med"/>
            </a:ln>
            <a:effectLst>
              <a:outerShdw blurRad="40000" dist="20000" dir="5400000" rotWithShape="0">
                <a:srgbClr val="000000">
                  <a:alpha val="37650"/>
                </a:srgbClr>
              </a:outerShdw>
            </a:effectLst>
          </p:spPr>
        </p:cxnSp>
        <p:pic>
          <p:nvPicPr>
            <p:cNvPr id="882" name="Google Shape;882;g1d618f4df5c_0_103"/>
            <p:cNvPicPr preferRelativeResize="0"/>
            <p:nvPr/>
          </p:nvPicPr>
          <p:blipFill>
            <a:blip r:embed="rId5">
              <a:alphaModFix/>
            </a:blip>
            <a:stretch>
              <a:fillRect/>
            </a:stretch>
          </p:blipFill>
          <p:spPr>
            <a:xfrm>
              <a:off x="2131288" y="1383888"/>
              <a:ext cx="3356610" cy="1705087"/>
            </a:xfrm>
            <a:prstGeom prst="rect">
              <a:avLst/>
            </a:prstGeom>
            <a:noFill/>
            <a:ln>
              <a:noFill/>
            </a:ln>
          </p:spPr>
        </p:pic>
      </p:grpSp>
      <p:grpSp>
        <p:nvGrpSpPr>
          <p:cNvPr id="883" name="Google Shape;883;g1d618f4df5c_0_103"/>
          <p:cNvGrpSpPr/>
          <p:nvPr/>
        </p:nvGrpSpPr>
        <p:grpSpPr>
          <a:xfrm>
            <a:off x="3312656" y="2336863"/>
            <a:ext cx="5549425" cy="2029348"/>
            <a:chOff x="86606" y="2433038"/>
            <a:chExt cx="5549425" cy="2029348"/>
          </a:xfrm>
        </p:grpSpPr>
        <p:sp>
          <p:nvSpPr>
            <p:cNvPr id="884" name="Google Shape;884;g1d618f4df5c_0_103"/>
            <p:cNvSpPr txBox="1"/>
            <p:nvPr/>
          </p:nvSpPr>
          <p:spPr>
            <a:xfrm>
              <a:off x="627125" y="2433038"/>
              <a:ext cx="4225800" cy="27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TogliattiAzot, Russia</a:t>
              </a:r>
              <a:r>
                <a:rPr lang="en-US" sz="1200"/>
                <a:t> </a:t>
              </a:r>
              <a:r>
                <a:rPr lang="en-US" sz="1200" b="1">
                  <a:solidFill>
                    <a:schemeClr val="dk1"/>
                  </a:solidFill>
                  <a:latin typeface="Arial"/>
                  <a:ea typeface="Arial"/>
                  <a:cs typeface="Arial"/>
                  <a:sym typeface="Arial"/>
                </a:rPr>
                <a:t>[CrIS, 2013-2018]</a:t>
              </a:r>
              <a:endParaRPr sz="1200" b="1">
                <a:solidFill>
                  <a:schemeClr val="dk1"/>
                </a:solidFill>
                <a:latin typeface="Arial"/>
                <a:ea typeface="Arial"/>
                <a:cs typeface="Arial"/>
                <a:sym typeface="Arial"/>
              </a:endParaRPr>
            </a:p>
          </p:txBody>
        </p:sp>
        <p:pic>
          <p:nvPicPr>
            <p:cNvPr id="885" name="Google Shape;885;g1d618f4df5c_0_103"/>
            <p:cNvPicPr preferRelativeResize="0"/>
            <p:nvPr/>
          </p:nvPicPr>
          <p:blipFill rotWithShape="1">
            <a:blip r:embed="rId6">
              <a:alphaModFix/>
            </a:blip>
            <a:srcRect l="2981" t="7998" r="50571" b="49723"/>
            <a:stretch/>
          </p:blipFill>
          <p:spPr>
            <a:xfrm>
              <a:off x="86606" y="2710000"/>
              <a:ext cx="2106024" cy="1322724"/>
            </a:xfrm>
            <a:prstGeom prst="rect">
              <a:avLst/>
            </a:prstGeom>
            <a:noFill/>
            <a:ln>
              <a:noFill/>
            </a:ln>
          </p:spPr>
        </p:pic>
        <p:pic>
          <p:nvPicPr>
            <p:cNvPr id="886" name="Google Shape;886;g1d618f4df5c_0_103"/>
            <p:cNvPicPr preferRelativeResize="0"/>
            <p:nvPr/>
          </p:nvPicPr>
          <p:blipFill rotWithShape="1">
            <a:blip r:embed="rId7">
              <a:alphaModFix/>
            </a:blip>
            <a:srcRect/>
            <a:stretch/>
          </p:blipFill>
          <p:spPr>
            <a:xfrm>
              <a:off x="504359" y="3820009"/>
              <a:ext cx="1242369" cy="587239"/>
            </a:xfrm>
            <a:prstGeom prst="rect">
              <a:avLst/>
            </a:prstGeom>
            <a:noFill/>
            <a:ln>
              <a:noFill/>
            </a:ln>
          </p:spPr>
        </p:pic>
        <p:cxnSp>
          <p:nvCxnSpPr>
            <p:cNvPr id="887" name="Google Shape;887;g1d618f4df5c_0_103"/>
            <p:cNvCxnSpPr/>
            <p:nvPr/>
          </p:nvCxnSpPr>
          <p:spPr>
            <a:xfrm flipH="1">
              <a:off x="1152439" y="3405597"/>
              <a:ext cx="72000" cy="627210"/>
            </a:xfrm>
            <a:prstGeom prst="straightConnector1">
              <a:avLst/>
            </a:prstGeom>
            <a:noFill/>
            <a:ln w="25400" cap="flat" cmpd="sng">
              <a:solidFill>
                <a:srgbClr val="FF0000"/>
              </a:solidFill>
              <a:prstDash val="solid"/>
              <a:round/>
              <a:headEnd type="none" w="med" len="med"/>
              <a:tailEnd type="stealth" w="med" len="med"/>
            </a:ln>
            <a:effectLst>
              <a:outerShdw blurRad="40000" dist="20000" dir="5400000" rotWithShape="0">
                <a:srgbClr val="000000">
                  <a:alpha val="37650"/>
                </a:srgbClr>
              </a:outerShdw>
            </a:effectLst>
          </p:spPr>
        </p:cxnSp>
        <p:pic>
          <p:nvPicPr>
            <p:cNvPr id="888" name="Google Shape;888;g1d618f4df5c_0_103"/>
            <p:cNvPicPr preferRelativeResize="0"/>
            <p:nvPr/>
          </p:nvPicPr>
          <p:blipFill>
            <a:blip r:embed="rId8">
              <a:alphaModFix/>
            </a:blip>
            <a:stretch>
              <a:fillRect/>
            </a:stretch>
          </p:blipFill>
          <p:spPr>
            <a:xfrm>
              <a:off x="2271800" y="2709988"/>
              <a:ext cx="3364230" cy="1752398"/>
            </a:xfrm>
            <a:prstGeom prst="rect">
              <a:avLst/>
            </a:prstGeom>
            <a:noFill/>
            <a:ln>
              <a:noFill/>
            </a:ln>
          </p:spPr>
        </p:pic>
      </p:grpSp>
      <p:sp>
        <p:nvSpPr>
          <p:cNvPr id="889" name="Google Shape;889;g1d618f4df5c_0_103"/>
          <p:cNvSpPr txBox="1"/>
          <p:nvPr/>
        </p:nvSpPr>
        <p:spPr>
          <a:xfrm>
            <a:off x="6172050" y="932900"/>
            <a:ext cx="1122300" cy="2001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1300" b="1">
                <a:solidFill>
                  <a:srgbClr val="AF5715"/>
                </a:solidFill>
              </a:rPr>
              <a:t>Satellites</a:t>
            </a:r>
            <a:endParaRPr sz="1300" b="1">
              <a:solidFill>
                <a:srgbClr val="AF5715"/>
              </a:solidFill>
            </a:endParaRPr>
          </a:p>
        </p:txBody>
      </p:sp>
      <p:sp>
        <p:nvSpPr>
          <p:cNvPr id="890" name="Google Shape;890;g1d618f4df5c_0_103"/>
          <p:cNvSpPr txBox="1"/>
          <p:nvPr/>
        </p:nvSpPr>
        <p:spPr>
          <a:xfrm>
            <a:off x="7601187" y="932900"/>
            <a:ext cx="1122300" cy="2001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1300" b="1">
                <a:solidFill>
                  <a:srgbClr val="AF5715"/>
                </a:solidFill>
              </a:rPr>
              <a:t>Inventories</a:t>
            </a:r>
            <a:endParaRPr sz="1300" b="1">
              <a:solidFill>
                <a:srgbClr val="AF5715"/>
              </a:solidFill>
            </a:endParaRPr>
          </a:p>
        </p:txBody>
      </p:sp>
      <p:sp>
        <p:nvSpPr>
          <p:cNvPr id="891" name="Google Shape;891;g1d618f4df5c_0_103"/>
          <p:cNvSpPr txBox="1"/>
          <p:nvPr/>
        </p:nvSpPr>
        <p:spPr>
          <a:xfrm>
            <a:off x="6075075" y="2819338"/>
            <a:ext cx="1122300" cy="2001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1300" b="1">
                <a:solidFill>
                  <a:srgbClr val="AF5715"/>
                </a:solidFill>
              </a:rPr>
              <a:t>Satellites</a:t>
            </a:r>
            <a:endParaRPr sz="1300" b="1">
              <a:solidFill>
                <a:srgbClr val="AF5715"/>
              </a:solidFill>
            </a:endParaRPr>
          </a:p>
        </p:txBody>
      </p:sp>
      <p:sp>
        <p:nvSpPr>
          <p:cNvPr id="892" name="Google Shape;892;g1d618f4df5c_0_103"/>
          <p:cNvSpPr txBox="1"/>
          <p:nvPr/>
        </p:nvSpPr>
        <p:spPr>
          <a:xfrm>
            <a:off x="7578289" y="2819338"/>
            <a:ext cx="1122300" cy="2001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1300" b="1">
                <a:solidFill>
                  <a:srgbClr val="AF5715"/>
                </a:solidFill>
              </a:rPr>
              <a:t>Inventories</a:t>
            </a:r>
            <a:endParaRPr sz="1300" b="1">
              <a:solidFill>
                <a:srgbClr val="AF5715"/>
              </a:solidFill>
            </a:endParaRPr>
          </a:p>
        </p:txBody>
      </p:sp>
      <p:pic>
        <p:nvPicPr>
          <p:cNvPr id="893" name="Google Shape;893;g1d618f4df5c_0_103"/>
          <p:cNvPicPr preferRelativeResize="0"/>
          <p:nvPr/>
        </p:nvPicPr>
        <p:blipFill>
          <a:blip r:embed="rId9">
            <a:alphaModFix/>
          </a:blip>
          <a:stretch>
            <a:fillRect/>
          </a:stretch>
        </p:blipFill>
        <p:spPr>
          <a:xfrm>
            <a:off x="5661600" y="4457675"/>
            <a:ext cx="3128575" cy="685825"/>
          </a:xfrm>
          <a:prstGeom prst="rect">
            <a:avLst/>
          </a:prstGeom>
          <a:noFill/>
          <a:ln>
            <a:noFill/>
          </a:ln>
        </p:spPr>
      </p:pic>
      <p:cxnSp>
        <p:nvCxnSpPr>
          <p:cNvPr id="894" name="Google Shape;894;g1d618f4df5c_0_103"/>
          <p:cNvCxnSpPr/>
          <p:nvPr/>
        </p:nvCxnSpPr>
        <p:spPr>
          <a:xfrm rot="10800000" flipH="1">
            <a:off x="3143350" y="1893725"/>
            <a:ext cx="651900" cy="321300"/>
          </a:xfrm>
          <a:prstGeom prst="straightConnector1">
            <a:avLst/>
          </a:prstGeom>
          <a:noFill/>
          <a:ln w="9525" cap="flat" cmpd="sng">
            <a:solidFill>
              <a:schemeClr val="dk2"/>
            </a:solidFill>
            <a:prstDash val="solid"/>
            <a:round/>
            <a:headEnd type="none" w="med" len="med"/>
            <a:tailEnd type="triangle" w="med" len="med"/>
          </a:ln>
        </p:spPr>
      </p:cxnSp>
      <p:cxnSp>
        <p:nvCxnSpPr>
          <p:cNvPr id="895" name="Google Shape;895;g1d618f4df5c_0_103"/>
          <p:cNvCxnSpPr/>
          <p:nvPr/>
        </p:nvCxnSpPr>
        <p:spPr>
          <a:xfrm>
            <a:off x="3045250" y="2616850"/>
            <a:ext cx="750000" cy="151800"/>
          </a:xfrm>
          <a:prstGeom prst="straightConnector1">
            <a:avLst/>
          </a:prstGeom>
          <a:noFill/>
          <a:ln w="952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1895491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Google Shape;1416;g1c987f7130f_0_111"/>
          <p:cNvSpPr/>
          <p:nvPr/>
        </p:nvSpPr>
        <p:spPr>
          <a:xfrm>
            <a:off x="129396" y="4682743"/>
            <a:ext cx="8707200" cy="45600"/>
          </a:xfrm>
          <a:prstGeom prst="rect">
            <a:avLst/>
          </a:prstGeom>
          <a:solidFill>
            <a:schemeClr val="lt1"/>
          </a:solidFill>
          <a:ln>
            <a:noFill/>
          </a:ln>
        </p:spPr>
        <p:txBody>
          <a:bodyPr spcFirstLastPara="1" wrap="square" lIns="81600" tIns="40800" rIns="81600" bIns="40800" anchor="t"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417" name="Google Shape;1417;g1c987f7130f_0_111"/>
          <p:cNvSpPr/>
          <p:nvPr/>
        </p:nvSpPr>
        <p:spPr>
          <a:xfrm>
            <a:off x="3131840" y="4515966"/>
            <a:ext cx="5949900" cy="558900"/>
          </a:xfrm>
          <a:prstGeom prst="rect">
            <a:avLst/>
          </a:prstGeom>
          <a:solidFill>
            <a:schemeClr val="lt1"/>
          </a:solidFill>
          <a:ln>
            <a:noFill/>
          </a:ln>
        </p:spPr>
        <p:txBody>
          <a:bodyPr spcFirstLastPara="1" wrap="square" lIns="81600" tIns="40800" rIns="81600" bIns="408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Calibri"/>
              <a:ea typeface="Calibri"/>
              <a:cs typeface="Calibri"/>
              <a:sym typeface="Calibri"/>
            </a:endParaRPr>
          </a:p>
        </p:txBody>
      </p:sp>
      <p:sp>
        <p:nvSpPr>
          <p:cNvPr id="1418" name="Google Shape;1418;g1c987f7130f_0_111"/>
          <p:cNvSpPr/>
          <p:nvPr/>
        </p:nvSpPr>
        <p:spPr>
          <a:xfrm>
            <a:off x="790576" y="923925"/>
            <a:ext cx="8353500" cy="75000"/>
          </a:xfrm>
          <a:prstGeom prst="rect">
            <a:avLst/>
          </a:prstGeom>
          <a:solidFill>
            <a:schemeClr val="lt1"/>
          </a:solidFill>
          <a:ln>
            <a:noFill/>
          </a:ln>
        </p:spPr>
        <p:txBody>
          <a:bodyPr spcFirstLastPara="1" wrap="square" lIns="81600" tIns="40800" rIns="81600" bIns="40800" anchor="t"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419" name="Google Shape;1419;g1c987f7130f_0_111"/>
          <p:cNvSpPr txBox="1">
            <a:spLocks noGrp="1"/>
          </p:cNvSpPr>
          <p:nvPr>
            <p:ph type="title"/>
          </p:nvPr>
        </p:nvSpPr>
        <p:spPr>
          <a:xfrm>
            <a:off x="2340967" y="73780"/>
            <a:ext cx="6740700" cy="4119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sz="2300" b="1">
                <a:solidFill>
                  <a:srgbClr val="395B18"/>
                </a:solidFill>
                <a:latin typeface="Arial"/>
                <a:ea typeface="Arial"/>
                <a:cs typeface="Arial"/>
                <a:sym typeface="Arial"/>
              </a:rPr>
              <a:t>Satellite-derived NH</a:t>
            </a:r>
            <a:r>
              <a:rPr lang="en-US" sz="2300" b="1" baseline="-25000">
                <a:solidFill>
                  <a:srgbClr val="395B18"/>
                </a:solidFill>
                <a:latin typeface="Arial"/>
                <a:ea typeface="Arial"/>
                <a:cs typeface="Arial"/>
                <a:sym typeface="Arial"/>
              </a:rPr>
              <a:t>3</a:t>
            </a:r>
            <a:r>
              <a:rPr lang="en-US" sz="2300" b="1">
                <a:solidFill>
                  <a:srgbClr val="395B18"/>
                </a:solidFill>
                <a:latin typeface="Arial"/>
                <a:ea typeface="Arial"/>
                <a:cs typeface="Arial"/>
                <a:sym typeface="Arial"/>
              </a:rPr>
              <a:t> wildfire emission example</a:t>
            </a:r>
            <a:endParaRPr sz="2300">
              <a:solidFill>
                <a:srgbClr val="395B18"/>
              </a:solidFill>
              <a:latin typeface="Arial"/>
              <a:ea typeface="Arial"/>
              <a:cs typeface="Arial"/>
              <a:sym typeface="Arial"/>
            </a:endParaRPr>
          </a:p>
        </p:txBody>
      </p:sp>
      <p:sp>
        <p:nvSpPr>
          <p:cNvPr id="1420" name="Google Shape;1420;g1c987f7130f_0_111"/>
          <p:cNvSpPr txBox="1"/>
          <p:nvPr/>
        </p:nvSpPr>
        <p:spPr>
          <a:xfrm>
            <a:off x="359702" y="4318000"/>
            <a:ext cx="8722200" cy="1005900"/>
          </a:xfrm>
          <a:prstGeom prst="rect">
            <a:avLst/>
          </a:prstGeom>
          <a:solidFill>
            <a:srgbClr val="C3ECFF"/>
          </a:solidFill>
          <a:ln>
            <a:noFill/>
          </a:ln>
        </p:spPr>
        <p:txBody>
          <a:bodyPr spcFirstLastPara="1" wrap="square" lIns="81600" tIns="40800" rIns="81600" bIns="40800" anchor="t" anchorCtr="0">
            <a:spAutoFit/>
          </a:bodyPr>
          <a:lstStyle/>
          <a:p>
            <a:pPr marL="255063" marR="0" lvl="0" indent="-255063" algn="l" rtl="0">
              <a:lnSpc>
                <a:spcPct val="100000"/>
              </a:lnSpc>
              <a:spcBef>
                <a:spcPts val="0"/>
              </a:spcBef>
              <a:spcAft>
                <a:spcPts val="0"/>
              </a:spcAft>
              <a:buClr>
                <a:schemeClr val="dk1"/>
              </a:buClr>
              <a:buSzPts val="1500"/>
              <a:buFont typeface="Arial"/>
              <a:buChar char="•"/>
            </a:pPr>
            <a:r>
              <a:rPr lang="en-US" sz="1500" b="1" i="0" u="none" strike="noStrike" cap="none">
                <a:solidFill>
                  <a:schemeClr val="dk1"/>
                </a:solidFill>
                <a:latin typeface="Calibri"/>
                <a:ea typeface="Calibri"/>
                <a:cs typeface="Calibri"/>
                <a:sym typeface="Calibri"/>
              </a:rPr>
              <a:t>Satellite </a:t>
            </a:r>
            <a:r>
              <a:rPr lang="en-US" sz="1500" b="0" i="0" u="none" strike="noStrike" cap="none">
                <a:solidFill>
                  <a:schemeClr val="dk1"/>
                </a:solidFill>
                <a:latin typeface="Calibri"/>
                <a:ea typeface="Calibri"/>
                <a:cs typeface="Calibri"/>
                <a:sym typeface="Calibri"/>
              </a:rPr>
              <a:t>and</a:t>
            </a:r>
            <a:r>
              <a:rPr lang="en-US" sz="1500" b="1" i="0" u="none" strike="noStrike" cap="none">
                <a:solidFill>
                  <a:schemeClr val="dk1"/>
                </a:solidFill>
                <a:latin typeface="Calibri"/>
                <a:ea typeface="Calibri"/>
                <a:cs typeface="Calibri"/>
                <a:sym typeface="Calibri"/>
              </a:rPr>
              <a:t> fire emission models agree pretty well </a:t>
            </a:r>
            <a:r>
              <a:rPr lang="en-US" sz="1500" b="0" i="0" u="none" strike="noStrike" cap="none">
                <a:solidFill>
                  <a:schemeClr val="dk1"/>
                </a:solidFill>
                <a:latin typeface="Calibri"/>
                <a:ea typeface="Calibri"/>
                <a:cs typeface="Calibri"/>
                <a:sym typeface="Calibri"/>
              </a:rPr>
              <a:t>for these Fort McMurray, Alberta fires</a:t>
            </a:r>
            <a:endParaRPr sz="1400" b="0" i="0" u="none" strike="noStrike" cap="none">
              <a:solidFill>
                <a:srgbClr val="000000"/>
              </a:solidFill>
              <a:latin typeface="Arial"/>
              <a:ea typeface="Arial"/>
              <a:cs typeface="Arial"/>
              <a:sym typeface="Arial"/>
            </a:endParaRPr>
          </a:p>
          <a:p>
            <a:pPr marL="255063" marR="0" lvl="0" indent="-255063" algn="l" rtl="0">
              <a:lnSpc>
                <a:spcPct val="100000"/>
              </a:lnSpc>
              <a:spcBef>
                <a:spcPts val="0"/>
              </a:spcBef>
              <a:spcAft>
                <a:spcPts val="0"/>
              </a:spcAft>
              <a:buClr>
                <a:schemeClr val="dk1"/>
              </a:buClr>
              <a:buSzPts val="1500"/>
              <a:buFont typeface="Arial"/>
              <a:buChar char="•"/>
            </a:pPr>
            <a:r>
              <a:rPr lang="en-US" sz="1500" b="0" i="0" u="none" strike="noStrike" cap="none">
                <a:solidFill>
                  <a:schemeClr val="dk1"/>
                </a:solidFill>
                <a:latin typeface="Calibri"/>
                <a:ea typeface="Calibri"/>
                <a:cs typeface="Calibri"/>
                <a:sym typeface="Calibri"/>
              </a:rPr>
              <a:t>Total Fort McMurray fire emissions are </a:t>
            </a:r>
            <a:r>
              <a:rPr lang="en-US" sz="1500" b="1" i="0" u="none" strike="noStrike" cap="none">
                <a:solidFill>
                  <a:schemeClr val="dk1"/>
                </a:solidFill>
                <a:latin typeface="Calibri"/>
                <a:ea typeface="Calibri"/>
                <a:cs typeface="Calibri"/>
                <a:sym typeface="Calibri"/>
              </a:rPr>
              <a:t>significant compared with anthropogenic</a:t>
            </a:r>
            <a:endParaRPr sz="1400" b="0" i="0" u="none" strike="noStrike" cap="none">
              <a:solidFill>
                <a:srgbClr val="000000"/>
              </a:solidFill>
              <a:latin typeface="Arial"/>
              <a:ea typeface="Arial"/>
              <a:cs typeface="Arial"/>
              <a:sym typeface="Arial"/>
            </a:endParaRPr>
          </a:p>
          <a:p>
            <a:pPr marL="663162" marR="0" lvl="1" indent="-255061" algn="l" rtl="0">
              <a:lnSpc>
                <a:spcPct val="100000"/>
              </a:lnSpc>
              <a:spcBef>
                <a:spcPts val="0"/>
              </a:spcBef>
              <a:spcAft>
                <a:spcPts val="0"/>
              </a:spcAft>
              <a:buClr>
                <a:schemeClr val="dk1"/>
              </a:buClr>
              <a:buSzPts val="1500"/>
              <a:buFont typeface="Arial"/>
              <a:buChar char="•"/>
            </a:pPr>
            <a:r>
              <a:rPr lang="en-US" sz="1500" b="1" i="0" u="none" strike="noStrike" cap="none">
                <a:solidFill>
                  <a:schemeClr val="dk1"/>
                </a:solidFill>
                <a:latin typeface="Calibri"/>
                <a:ea typeface="Calibri"/>
                <a:cs typeface="Calibri"/>
                <a:sym typeface="Calibri"/>
              </a:rPr>
              <a:t>magnitude of ~20% of Alberta’s total annual anthropogenic emissions</a:t>
            </a:r>
            <a:endParaRPr sz="1500" b="1"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None/>
            </a:pPr>
            <a:r>
              <a:rPr lang="en-US" sz="15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421" name="Google Shape;1421;g1c987f7130f_0_111"/>
          <p:cNvPicPr preferRelativeResize="0"/>
          <p:nvPr/>
        </p:nvPicPr>
        <p:blipFill rotWithShape="1">
          <a:blip r:embed="rId3">
            <a:alphaModFix/>
          </a:blip>
          <a:srcRect/>
          <a:stretch/>
        </p:blipFill>
        <p:spPr>
          <a:xfrm>
            <a:off x="5492950" y="3544319"/>
            <a:ext cx="3588823" cy="694324"/>
          </a:xfrm>
          <a:prstGeom prst="rect">
            <a:avLst/>
          </a:prstGeom>
          <a:noFill/>
          <a:ln>
            <a:noFill/>
          </a:ln>
        </p:spPr>
      </p:pic>
      <p:sp>
        <p:nvSpPr>
          <p:cNvPr id="1422" name="Google Shape;1422;g1c987f7130f_0_111"/>
          <p:cNvSpPr txBox="1"/>
          <p:nvPr/>
        </p:nvSpPr>
        <p:spPr>
          <a:xfrm>
            <a:off x="5436961" y="2313221"/>
            <a:ext cx="3700800" cy="1235700"/>
          </a:xfrm>
          <a:prstGeom prst="rect">
            <a:avLst/>
          </a:prstGeom>
          <a:noFill/>
          <a:ln>
            <a:noFill/>
          </a:ln>
        </p:spPr>
        <p:txBody>
          <a:bodyPr spcFirstLastPara="1" wrap="square" lIns="81600" tIns="40800" rIns="81600" bIns="408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b="1" i="0" u="sng" strike="noStrike" cap="none">
                <a:solidFill>
                  <a:schemeClr val="dk1"/>
                </a:solidFill>
                <a:latin typeface="Calibri"/>
                <a:ea typeface="Calibri"/>
                <a:cs typeface="Calibri"/>
                <a:sym typeface="Calibri"/>
              </a:rPr>
              <a:t>Fire Emission Models</a:t>
            </a:r>
            <a:r>
              <a:rPr lang="en-US" sz="1200" b="1" i="0" u="none" strike="noStrike" cap="none">
                <a:solidFill>
                  <a:schemeClr val="dk1"/>
                </a:solidFill>
                <a:latin typeface="Calibri"/>
                <a:ea typeface="Calibri"/>
                <a:cs typeface="Calibri"/>
                <a:sym typeface="Calibri"/>
              </a:rPr>
              <a:t>: </a:t>
            </a:r>
            <a:endParaRPr sz="1200" b="0" i="0" u="none" strike="noStrike" cap="none">
              <a:solidFill>
                <a:srgbClr val="000000"/>
              </a:solidFill>
              <a:latin typeface="Arial"/>
              <a:ea typeface="Arial"/>
              <a:cs typeface="Arial"/>
              <a:sym typeface="Arial"/>
            </a:endParaRPr>
          </a:p>
          <a:p>
            <a:pPr marL="153037" marR="0" lvl="0" indent="-153037" algn="l" rtl="0">
              <a:lnSpc>
                <a:spcPct val="100000"/>
              </a:lnSpc>
              <a:spcBef>
                <a:spcPts val="536"/>
              </a:spcBef>
              <a:spcAft>
                <a:spcPts val="0"/>
              </a:spcAft>
              <a:buClr>
                <a:schemeClr val="dk1"/>
              </a:buClr>
              <a:buSzPts val="1400"/>
              <a:buFont typeface="Arial"/>
              <a:buChar char="•"/>
            </a:pPr>
            <a:r>
              <a:rPr lang="en-US" sz="1200" b="0" i="0" u="none" strike="noStrike" cap="none">
                <a:solidFill>
                  <a:schemeClr val="dk1"/>
                </a:solidFill>
                <a:latin typeface="Calibri"/>
                <a:ea typeface="Calibri"/>
                <a:cs typeface="Calibri"/>
                <a:sym typeface="Calibri"/>
              </a:rPr>
              <a:t>ECMWF Global Fire Assimilation System (GFAS)</a:t>
            </a:r>
            <a:endParaRPr sz="1200" b="0" i="0" u="none" strike="noStrike" cap="none">
              <a:solidFill>
                <a:srgbClr val="000000"/>
              </a:solidFill>
              <a:latin typeface="Arial"/>
              <a:ea typeface="Arial"/>
              <a:cs typeface="Arial"/>
              <a:sym typeface="Arial"/>
            </a:endParaRPr>
          </a:p>
          <a:p>
            <a:pPr marL="153037" marR="0" lvl="0" indent="-153037" algn="l" rtl="0">
              <a:lnSpc>
                <a:spcPct val="100000"/>
              </a:lnSpc>
              <a:spcBef>
                <a:spcPts val="0"/>
              </a:spcBef>
              <a:spcAft>
                <a:spcPts val="0"/>
              </a:spcAft>
              <a:buClr>
                <a:schemeClr val="dk1"/>
              </a:buClr>
              <a:buSzPts val="1400"/>
              <a:buFont typeface="Arial"/>
              <a:buChar char="•"/>
            </a:pPr>
            <a:r>
              <a:rPr lang="en-US" sz="1200" b="0" i="0" u="none" strike="noStrike" cap="none">
                <a:solidFill>
                  <a:schemeClr val="dk1"/>
                </a:solidFill>
                <a:latin typeface="Calibri"/>
                <a:ea typeface="Calibri"/>
                <a:cs typeface="Calibri"/>
                <a:sym typeface="Calibri"/>
              </a:rPr>
              <a:t>Fireworks: ECCC Fireworks model</a:t>
            </a: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1" i="0" u="sng" strike="noStrike" cap="none">
                <a:solidFill>
                  <a:schemeClr val="dk1"/>
                </a:solidFill>
                <a:latin typeface="Calibri"/>
                <a:ea typeface="Calibri"/>
                <a:cs typeface="Calibri"/>
                <a:sym typeface="Calibri"/>
              </a:rPr>
              <a:t>Emission Inventory</a:t>
            </a:r>
            <a:r>
              <a:rPr lang="en-US" sz="1200" b="1" i="0" u="none" strike="noStrike" cap="none">
                <a:solidFill>
                  <a:schemeClr val="dk1"/>
                </a:solidFill>
                <a:latin typeface="Calibri"/>
                <a:ea typeface="Calibri"/>
                <a:cs typeface="Calibri"/>
                <a:sym typeface="Calibri"/>
              </a:rPr>
              <a:t>:</a:t>
            </a:r>
            <a:endParaRPr sz="1200" b="0" i="0" u="none" strike="noStrike" cap="none">
              <a:solidFill>
                <a:srgbClr val="000000"/>
              </a:solidFill>
              <a:latin typeface="Arial"/>
              <a:ea typeface="Arial"/>
              <a:cs typeface="Arial"/>
              <a:sym typeface="Arial"/>
            </a:endParaRPr>
          </a:p>
          <a:p>
            <a:pPr marL="153037" marR="0" lvl="0" indent="-153037" algn="l" rtl="0">
              <a:lnSpc>
                <a:spcPct val="100000"/>
              </a:lnSpc>
              <a:spcBef>
                <a:spcPts val="536"/>
              </a:spcBef>
              <a:spcAft>
                <a:spcPts val="0"/>
              </a:spcAft>
              <a:buClr>
                <a:schemeClr val="dk1"/>
              </a:buClr>
              <a:buSzPts val="1400"/>
              <a:buFont typeface="Arial"/>
              <a:buChar char="•"/>
            </a:pPr>
            <a:r>
              <a:rPr lang="en-US" sz="1200" b="0" i="0" u="none" strike="noStrike" cap="none">
                <a:solidFill>
                  <a:schemeClr val="dk1"/>
                </a:solidFill>
                <a:latin typeface="Calibri"/>
                <a:ea typeface="Calibri"/>
                <a:cs typeface="Calibri"/>
                <a:sym typeface="Calibri"/>
              </a:rPr>
              <a:t>ECCC Air Pollutant Emissions Inventory (APEI)</a:t>
            </a:r>
            <a:endParaRPr sz="1200" b="1" i="0" u="none" strike="noStrike" cap="none">
              <a:solidFill>
                <a:schemeClr val="dk1"/>
              </a:solidFill>
              <a:latin typeface="Calibri"/>
              <a:ea typeface="Calibri"/>
              <a:cs typeface="Calibri"/>
              <a:sym typeface="Calibri"/>
            </a:endParaRPr>
          </a:p>
        </p:txBody>
      </p:sp>
      <p:grpSp>
        <p:nvGrpSpPr>
          <p:cNvPr id="1423" name="Google Shape;1423;g1c987f7130f_0_111"/>
          <p:cNvGrpSpPr/>
          <p:nvPr/>
        </p:nvGrpSpPr>
        <p:grpSpPr>
          <a:xfrm>
            <a:off x="109515" y="1962786"/>
            <a:ext cx="5196219" cy="2350560"/>
            <a:chOff x="1043608" y="918242"/>
            <a:chExt cx="5904794" cy="2671091"/>
          </a:xfrm>
        </p:grpSpPr>
        <p:pic>
          <p:nvPicPr>
            <p:cNvPr id="1424" name="Google Shape;1424;g1c987f7130f_0_111"/>
            <p:cNvPicPr preferRelativeResize="0"/>
            <p:nvPr/>
          </p:nvPicPr>
          <p:blipFill rotWithShape="1">
            <a:blip r:embed="rId4">
              <a:alphaModFix/>
            </a:blip>
            <a:srcRect t="10394"/>
            <a:stretch/>
          </p:blipFill>
          <p:spPr>
            <a:xfrm>
              <a:off x="1043608" y="1264944"/>
              <a:ext cx="5904657" cy="2216864"/>
            </a:xfrm>
            <a:prstGeom prst="rect">
              <a:avLst/>
            </a:prstGeom>
            <a:noFill/>
            <a:ln>
              <a:noFill/>
            </a:ln>
          </p:spPr>
        </p:pic>
        <p:sp>
          <p:nvSpPr>
            <p:cNvPr id="1425" name="Google Shape;1425;g1c987f7130f_0_111"/>
            <p:cNvSpPr txBox="1"/>
            <p:nvPr/>
          </p:nvSpPr>
          <p:spPr>
            <a:xfrm>
              <a:off x="2121961" y="3262910"/>
              <a:ext cx="1338000" cy="31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AF5715"/>
                  </a:solidFill>
                  <a:latin typeface="Calibri"/>
                  <a:ea typeface="Calibri"/>
                  <a:cs typeface="Calibri"/>
                  <a:sym typeface="Calibri"/>
                </a:rPr>
                <a:t>Satellites</a:t>
              </a:r>
              <a:endParaRPr sz="1200" b="1" i="0" u="none" strike="noStrike" cap="none">
                <a:solidFill>
                  <a:srgbClr val="AF5715"/>
                </a:solidFill>
                <a:latin typeface="Calibri"/>
                <a:ea typeface="Calibri"/>
                <a:cs typeface="Calibri"/>
                <a:sym typeface="Calibri"/>
              </a:endParaRPr>
            </a:p>
          </p:txBody>
        </p:sp>
        <p:sp>
          <p:nvSpPr>
            <p:cNvPr id="1426" name="Google Shape;1426;g1c987f7130f_0_111"/>
            <p:cNvSpPr txBox="1"/>
            <p:nvPr/>
          </p:nvSpPr>
          <p:spPr>
            <a:xfrm>
              <a:off x="4257771" y="3274633"/>
              <a:ext cx="786900" cy="31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AF5715"/>
                  </a:solidFill>
                  <a:latin typeface="Calibri"/>
                  <a:ea typeface="Calibri"/>
                  <a:cs typeface="Calibri"/>
                  <a:sym typeface="Calibri"/>
                </a:rPr>
                <a:t>Models</a:t>
              </a:r>
              <a:endParaRPr sz="1200" b="1" i="0" u="none" strike="noStrike" cap="none">
                <a:solidFill>
                  <a:srgbClr val="AF5715"/>
                </a:solidFill>
                <a:latin typeface="Calibri"/>
                <a:ea typeface="Calibri"/>
                <a:cs typeface="Calibri"/>
                <a:sym typeface="Calibri"/>
              </a:endParaRPr>
            </a:p>
          </p:txBody>
        </p:sp>
        <p:sp>
          <p:nvSpPr>
            <p:cNvPr id="1427" name="Google Shape;1427;g1c987f7130f_0_111"/>
            <p:cNvSpPr txBox="1"/>
            <p:nvPr/>
          </p:nvSpPr>
          <p:spPr>
            <a:xfrm>
              <a:off x="5450802" y="3273166"/>
              <a:ext cx="1497600" cy="31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C00000"/>
                  </a:solidFill>
                  <a:latin typeface="Calibri"/>
                  <a:ea typeface="Calibri"/>
                  <a:cs typeface="Calibri"/>
                  <a:sym typeface="Calibri"/>
                </a:rPr>
                <a:t>Anthropogenic</a:t>
              </a:r>
              <a:endParaRPr sz="1200" b="1" i="0" u="none" strike="noStrike" cap="none">
                <a:solidFill>
                  <a:srgbClr val="C00000"/>
                </a:solidFill>
                <a:latin typeface="Calibri"/>
                <a:ea typeface="Calibri"/>
                <a:cs typeface="Calibri"/>
                <a:sym typeface="Calibri"/>
              </a:endParaRPr>
            </a:p>
          </p:txBody>
        </p:sp>
        <p:sp>
          <p:nvSpPr>
            <p:cNvPr id="1428" name="Google Shape;1428;g1c987f7130f_0_111"/>
            <p:cNvSpPr txBox="1"/>
            <p:nvPr/>
          </p:nvSpPr>
          <p:spPr>
            <a:xfrm>
              <a:off x="2419024" y="918242"/>
              <a:ext cx="3226800" cy="349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Total Emissions</a:t>
              </a:r>
              <a:endParaRPr sz="1400" b="1" i="0" u="none" strike="noStrike" cap="none">
                <a:solidFill>
                  <a:schemeClr val="dk1"/>
                </a:solidFill>
                <a:latin typeface="Calibri"/>
                <a:ea typeface="Calibri"/>
                <a:cs typeface="Calibri"/>
                <a:sym typeface="Calibri"/>
              </a:endParaRPr>
            </a:p>
          </p:txBody>
        </p:sp>
        <p:pic>
          <p:nvPicPr>
            <p:cNvPr id="1429" name="Google Shape;1429;g1c987f7130f_0_111"/>
            <p:cNvPicPr preferRelativeResize="0"/>
            <p:nvPr/>
          </p:nvPicPr>
          <p:blipFill rotWithShape="1">
            <a:blip r:embed="rId5">
              <a:alphaModFix/>
            </a:blip>
            <a:srcRect/>
            <a:stretch/>
          </p:blipFill>
          <p:spPr>
            <a:xfrm>
              <a:off x="2912135" y="1412776"/>
              <a:ext cx="2240474" cy="419136"/>
            </a:xfrm>
            <a:prstGeom prst="rect">
              <a:avLst/>
            </a:prstGeom>
            <a:noFill/>
            <a:ln>
              <a:noFill/>
            </a:ln>
          </p:spPr>
        </p:pic>
      </p:grpSp>
      <p:grpSp>
        <p:nvGrpSpPr>
          <p:cNvPr id="1430" name="Google Shape;1430;g1c987f7130f_0_111"/>
          <p:cNvGrpSpPr/>
          <p:nvPr/>
        </p:nvGrpSpPr>
        <p:grpSpPr>
          <a:xfrm>
            <a:off x="129443" y="117523"/>
            <a:ext cx="2251168" cy="1754080"/>
            <a:chOff x="1220824" y="2488621"/>
            <a:chExt cx="2879100" cy="3239298"/>
          </a:xfrm>
        </p:grpSpPr>
        <p:pic>
          <p:nvPicPr>
            <p:cNvPr id="1431" name="Google Shape;1431;g1c987f7130f_0_111"/>
            <p:cNvPicPr preferRelativeResize="0"/>
            <p:nvPr/>
          </p:nvPicPr>
          <p:blipFill rotWithShape="1">
            <a:blip r:embed="rId6">
              <a:alphaModFix/>
            </a:blip>
            <a:srcRect l="20684" r="9316" b="29047"/>
            <a:stretch/>
          </p:blipFill>
          <p:spPr>
            <a:xfrm>
              <a:off x="1300118" y="3445267"/>
              <a:ext cx="2729961" cy="2282652"/>
            </a:xfrm>
            <a:prstGeom prst="rect">
              <a:avLst/>
            </a:prstGeom>
            <a:noFill/>
            <a:ln>
              <a:noFill/>
            </a:ln>
          </p:spPr>
        </p:pic>
        <p:sp>
          <p:nvSpPr>
            <p:cNvPr id="1432" name="Google Shape;1432;g1c987f7130f_0_111"/>
            <p:cNvSpPr txBox="1"/>
            <p:nvPr/>
          </p:nvSpPr>
          <p:spPr>
            <a:xfrm>
              <a:off x="1220824" y="2488621"/>
              <a:ext cx="2879100" cy="8526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92307"/>
                </a:lnSpc>
                <a:spcBef>
                  <a:spcPts val="0"/>
                </a:spcBef>
                <a:spcAft>
                  <a:spcPts val="0"/>
                </a:spcAft>
                <a:buClr>
                  <a:srgbClr val="000000"/>
                </a:buClr>
                <a:buSzPts val="1300"/>
                <a:buFont typeface="Arial"/>
                <a:buNone/>
              </a:pPr>
              <a:r>
                <a:rPr lang="en-US" sz="1300" b="1" i="0" u="none" strike="noStrike" cap="none">
                  <a:solidFill>
                    <a:schemeClr val="dk1"/>
                  </a:solidFill>
                  <a:latin typeface="Calibri"/>
                  <a:ea typeface="Calibri"/>
                  <a:cs typeface="Calibri"/>
                  <a:sym typeface="Calibri"/>
                </a:rPr>
                <a:t>Satellite (MODIS) image of smoke and </a:t>
              </a:r>
              <a:r>
                <a:rPr lang="en-US" sz="1300" b="1" i="0" u="none" strike="noStrike" cap="none">
                  <a:solidFill>
                    <a:srgbClr val="C00000"/>
                  </a:solidFill>
                  <a:latin typeface="Calibri"/>
                  <a:ea typeface="Calibri"/>
                  <a:cs typeface="Calibri"/>
                  <a:sym typeface="Calibri"/>
                </a:rPr>
                <a:t>hotspots</a:t>
              </a:r>
              <a:r>
                <a:rPr lang="en-US" sz="13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433" name="Google Shape;1433;g1c987f7130f_0_111"/>
            <p:cNvSpPr txBox="1"/>
            <p:nvPr/>
          </p:nvSpPr>
          <p:spPr>
            <a:xfrm>
              <a:off x="1982911" y="3078269"/>
              <a:ext cx="1558200" cy="511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200" b="1" i="0" u="none" strike="noStrike" cap="none">
                  <a:solidFill>
                    <a:schemeClr val="dk1"/>
                  </a:solidFill>
                  <a:latin typeface="Calibri"/>
                  <a:ea typeface="Calibri"/>
                  <a:cs typeface="Calibri"/>
                  <a:sym typeface="Calibri"/>
                </a:rPr>
                <a:t>May 16 2016</a:t>
              </a:r>
              <a:endParaRPr sz="1200" b="0" i="0" u="none" strike="noStrike" cap="none">
                <a:solidFill>
                  <a:srgbClr val="000000"/>
                </a:solidFill>
                <a:latin typeface="Arial"/>
                <a:ea typeface="Arial"/>
                <a:cs typeface="Arial"/>
                <a:sym typeface="Arial"/>
              </a:endParaRPr>
            </a:p>
          </p:txBody>
        </p:sp>
        <p:sp>
          <p:nvSpPr>
            <p:cNvPr id="1434" name="Google Shape;1434;g1c987f7130f_0_111"/>
            <p:cNvSpPr txBox="1"/>
            <p:nvPr/>
          </p:nvSpPr>
          <p:spPr>
            <a:xfrm>
              <a:off x="2582963" y="5263272"/>
              <a:ext cx="1287300" cy="39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lt1"/>
                  </a:solidFill>
                  <a:latin typeface="Calibri"/>
                  <a:ea typeface="Calibri"/>
                  <a:cs typeface="Calibri"/>
                  <a:sym typeface="Calibri"/>
                </a:rPr>
                <a:t>EOSDIS Worldview</a:t>
              </a:r>
              <a:endParaRPr sz="1400" b="0" i="0" u="none" strike="noStrike" cap="none">
                <a:solidFill>
                  <a:srgbClr val="000000"/>
                </a:solidFill>
                <a:latin typeface="Arial"/>
                <a:ea typeface="Arial"/>
                <a:cs typeface="Arial"/>
                <a:sym typeface="Arial"/>
              </a:endParaRPr>
            </a:p>
          </p:txBody>
        </p:sp>
      </p:grpSp>
      <p:sp>
        <p:nvSpPr>
          <p:cNvPr id="1435" name="Google Shape;1435;g1c987f7130f_0_111"/>
          <p:cNvSpPr/>
          <p:nvPr/>
        </p:nvSpPr>
        <p:spPr>
          <a:xfrm>
            <a:off x="3002818" y="491520"/>
            <a:ext cx="3213300" cy="353700"/>
          </a:xfrm>
          <a:prstGeom prst="rect">
            <a:avLst/>
          </a:prstGeom>
          <a:noFill/>
          <a:ln>
            <a:noFill/>
          </a:ln>
        </p:spPr>
        <p:txBody>
          <a:bodyPr spcFirstLastPara="1" wrap="square" lIns="81600" tIns="40800" rIns="81600" bIns="408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entury Gothic"/>
                <a:ea typeface="Century Gothic"/>
                <a:cs typeface="Century Gothic"/>
                <a:sym typeface="Century Gothic"/>
              </a:rPr>
              <a:t>Emissions: mass  /  time</a:t>
            </a:r>
            <a:endParaRPr sz="1400" b="0" i="0" u="none" strike="noStrike" cap="none">
              <a:solidFill>
                <a:srgbClr val="000000"/>
              </a:solidFill>
              <a:latin typeface="Arial"/>
              <a:ea typeface="Arial"/>
              <a:cs typeface="Arial"/>
              <a:sym typeface="Arial"/>
            </a:endParaRPr>
          </a:p>
        </p:txBody>
      </p:sp>
      <p:cxnSp>
        <p:nvCxnSpPr>
          <p:cNvPr id="1436" name="Google Shape;1436;g1c987f7130f_0_111"/>
          <p:cNvCxnSpPr/>
          <p:nvPr/>
        </p:nvCxnSpPr>
        <p:spPr>
          <a:xfrm rot="10800000" flipH="1">
            <a:off x="4399027" y="836488"/>
            <a:ext cx="173100" cy="240300"/>
          </a:xfrm>
          <a:prstGeom prst="straightConnector1">
            <a:avLst/>
          </a:prstGeom>
          <a:solidFill>
            <a:schemeClr val="accent1"/>
          </a:solidFill>
          <a:ln w="9525" cap="flat" cmpd="sng">
            <a:solidFill>
              <a:schemeClr val="dk1"/>
            </a:solidFill>
            <a:prstDash val="solid"/>
            <a:round/>
            <a:headEnd type="none" w="sm" len="sm"/>
            <a:tailEnd type="triangle" w="med" len="med"/>
          </a:ln>
        </p:spPr>
      </p:cxnSp>
      <p:cxnSp>
        <p:nvCxnSpPr>
          <p:cNvPr id="1437" name="Google Shape;1437;g1c987f7130f_0_111"/>
          <p:cNvCxnSpPr/>
          <p:nvPr/>
        </p:nvCxnSpPr>
        <p:spPr>
          <a:xfrm rot="10800000">
            <a:off x="5911259" y="831988"/>
            <a:ext cx="221400" cy="244800"/>
          </a:xfrm>
          <a:prstGeom prst="straightConnector1">
            <a:avLst/>
          </a:prstGeom>
          <a:solidFill>
            <a:schemeClr val="accent1"/>
          </a:solidFill>
          <a:ln w="9525" cap="flat" cmpd="sng">
            <a:solidFill>
              <a:schemeClr val="dk1"/>
            </a:solidFill>
            <a:prstDash val="solid"/>
            <a:round/>
            <a:headEnd type="none" w="sm" len="sm"/>
            <a:tailEnd type="triangle" w="med" len="med"/>
          </a:ln>
        </p:spPr>
      </p:cxnSp>
      <p:sp>
        <p:nvSpPr>
          <p:cNvPr id="1438" name="Google Shape;1438;g1c987f7130f_0_111"/>
          <p:cNvSpPr txBox="1"/>
          <p:nvPr/>
        </p:nvSpPr>
        <p:spPr>
          <a:xfrm>
            <a:off x="2560414" y="1128887"/>
            <a:ext cx="2510700" cy="729000"/>
          </a:xfrm>
          <a:prstGeom prst="rect">
            <a:avLst/>
          </a:prstGeom>
          <a:noFill/>
          <a:ln w="15875" cap="flat" cmpd="sng">
            <a:solidFill>
              <a:schemeClr val="dk1"/>
            </a:solidFill>
            <a:prstDash val="dash"/>
            <a:round/>
            <a:headEnd type="none" w="sm" len="sm"/>
            <a:tailEnd type="none" w="sm" len="sm"/>
          </a:ln>
        </p:spPr>
        <p:txBody>
          <a:bodyPr spcFirstLastPara="1" wrap="square" lIns="81600" tIns="40800" rIns="81600" bIns="408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Mass in the box</a:t>
            </a:r>
            <a:endParaRPr sz="1400" b="1" i="1"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1" u="none" strike="noStrike" cap="none">
                <a:solidFill>
                  <a:schemeClr val="dk1"/>
                </a:solidFill>
                <a:latin typeface="Calibri"/>
                <a:ea typeface="Calibri"/>
                <a:cs typeface="Calibri"/>
                <a:sym typeface="Calibri"/>
              </a:rPr>
              <a:t>Satellite</a:t>
            </a:r>
            <a:r>
              <a:rPr lang="en-US" sz="1400" b="0" i="1" u="none" strike="noStrike" cap="none">
                <a:solidFill>
                  <a:schemeClr val="dk1"/>
                </a:solidFill>
                <a:latin typeface="Calibri"/>
                <a:ea typeface="Calibri"/>
                <a:cs typeface="Calibri"/>
                <a:sym typeface="Calibri"/>
              </a:rPr>
              <a:t> Column Density x Area x MolecMass</a:t>
            </a:r>
            <a:endParaRPr sz="1400" b="0" i="1" u="none" strike="noStrike" cap="none">
              <a:solidFill>
                <a:schemeClr val="dk1"/>
              </a:solidFill>
              <a:latin typeface="Calibri"/>
              <a:ea typeface="Calibri"/>
              <a:cs typeface="Calibri"/>
              <a:sym typeface="Calibri"/>
            </a:endParaRPr>
          </a:p>
        </p:txBody>
      </p:sp>
      <p:grpSp>
        <p:nvGrpSpPr>
          <p:cNvPr id="1439" name="Google Shape;1439;g1c987f7130f_0_111"/>
          <p:cNvGrpSpPr/>
          <p:nvPr/>
        </p:nvGrpSpPr>
        <p:grpSpPr>
          <a:xfrm>
            <a:off x="7425029" y="428893"/>
            <a:ext cx="1699530" cy="1234259"/>
            <a:chOff x="6197599" y="3255842"/>
            <a:chExt cx="2351314" cy="1715440"/>
          </a:xfrm>
        </p:grpSpPr>
        <p:grpSp>
          <p:nvGrpSpPr>
            <p:cNvPr id="1440" name="Google Shape;1440;g1c987f7130f_0_111"/>
            <p:cNvGrpSpPr/>
            <p:nvPr/>
          </p:nvGrpSpPr>
          <p:grpSpPr>
            <a:xfrm>
              <a:off x="6197599" y="3255842"/>
              <a:ext cx="2351314" cy="1715440"/>
              <a:chOff x="3178096" y="4195709"/>
              <a:chExt cx="2734087" cy="1890084"/>
            </a:xfrm>
          </p:grpSpPr>
          <p:grpSp>
            <p:nvGrpSpPr>
              <p:cNvPr id="1441" name="Google Shape;1441;g1c987f7130f_0_111"/>
              <p:cNvGrpSpPr/>
              <p:nvPr/>
            </p:nvGrpSpPr>
            <p:grpSpPr>
              <a:xfrm>
                <a:off x="3178096" y="4195709"/>
                <a:ext cx="2734087" cy="1890084"/>
                <a:chOff x="3178096" y="4211734"/>
                <a:chExt cx="2734087" cy="1890084"/>
              </a:xfrm>
            </p:grpSpPr>
            <p:pic>
              <p:nvPicPr>
                <p:cNvPr id="1442" name="Google Shape;1442;g1c987f7130f_0_111"/>
                <p:cNvPicPr preferRelativeResize="0"/>
                <p:nvPr/>
              </p:nvPicPr>
              <p:blipFill rotWithShape="1">
                <a:blip r:embed="rId7">
                  <a:alphaModFix/>
                </a:blip>
                <a:srcRect l="7224" t="49036" r="49641"/>
                <a:stretch/>
              </p:blipFill>
              <p:spPr>
                <a:xfrm>
                  <a:off x="3178096" y="4211734"/>
                  <a:ext cx="2734087" cy="1890084"/>
                </a:xfrm>
                <a:prstGeom prst="rect">
                  <a:avLst/>
                </a:prstGeom>
                <a:noFill/>
                <a:ln>
                  <a:noFill/>
                </a:ln>
              </p:spPr>
            </p:pic>
            <p:sp>
              <p:nvSpPr>
                <p:cNvPr id="1443" name="Google Shape;1443;g1c987f7130f_0_111"/>
                <p:cNvSpPr/>
                <p:nvPr/>
              </p:nvSpPr>
              <p:spPr>
                <a:xfrm>
                  <a:off x="5580112" y="6021288"/>
                  <a:ext cx="144000" cy="804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1444" name="Google Shape;1444;g1c987f7130f_0_111"/>
              <p:cNvSpPr/>
              <p:nvPr/>
            </p:nvSpPr>
            <p:spPr>
              <a:xfrm rot="2015445">
                <a:off x="3776416" y="4758620"/>
                <a:ext cx="1008030" cy="414195"/>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1445" name="Google Shape;1445;g1c987f7130f_0_111"/>
            <p:cNvSpPr/>
            <p:nvPr/>
          </p:nvSpPr>
          <p:spPr>
            <a:xfrm>
              <a:off x="8325260" y="4897929"/>
              <a:ext cx="167400" cy="73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1446" name="Google Shape;1446;g1c987f7130f_0_111"/>
          <p:cNvSpPr txBox="1"/>
          <p:nvPr/>
        </p:nvSpPr>
        <p:spPr>
          <a:xfrm>
            <a:off x="5243567" y="1142823"/>
            <a:ext cx="2241900" cy="729000"/>
          </a:xfrm>
          <a:prstGeom prst="rect">
            <a:avLst/>
          </a:prstGeom>
          <a:noFill/>
          <a:ln w="15875" cap="flat" cmpd="sng">
            <a:solidFill>
              <a:schemeClr val="dk1"/>
            </a:solidFill>
            <a:prstDash val="dash"/>
            <a:round/>
            <a:headEnd type="none" w="sm" len="sm"/>
            <a:tailEnd type="none" w="sm" len="sm"/>
          </a:ln>
        </p:spPr>
        <p:txBody>
          <a:bodyPr spcFirstLastPara="1" wrap="square" lIns="81600" tIns="40800" rIns="81600" bIns="408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Rate mass leaves box</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1" u="none" strike="noStrike" cap="none">
                <a:solidFill>
                  <a:schemeClr val="dk1"/>
                </a:solidFill>
                <a:latin typeface="Calibri"/>
                <a:ea typeface="Calibri"/>
                <a:cs typeface="Calibri"/>
                <a:sym typeface="Calibri"/>
              </a:rPr>
              <a:t>Winds</a:t>
            </a:r>
            <a:r>
              <a:rPr lang="en-US" sz="1400" b="0" i="1" u="none" strike="noStrike" cap="none">
                <a:solidFill>
                  <a:schemeClr val="dk1"/>
                </a:solidFill>
                <a:latin typeface="Calibri"/>
                <a:ea typeface="Calibri"/>
                <a:cs typeface="Calibri"/>
                <a:sym typeface="Calibri"/>
              </a:rPr>
              <a:t> from Weather Prediction Model</a:t>
            </a:r>
            <a:endParaRPr sz="1400" b="1" i="1" u="none" strike="noStrike" cap="non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62"/>
          <p:cNvSpPr/>
          <p:nvPr/>
        </p:nvSpPr>
        <p:spPr>
          <a:xfrm>
            <a:off x="282221" y="4644781"/>
            <a:ext cx="8633179" cy="1159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4" name="Google Shape;654;p62"/>
          <p:cNvSpPr txBox="1">
            <a:spLocks noGrp="1"/>
          </p:cNvSpPr>
          <p:nvPr>
            <p:ph type="sldNum" idx="12"/>
          </p:nvPr>
        </p:nvSpPr>
        <p:spPr>
          <a:xfrm>
            <a:off x="304800" y="4767263"/>
            <a:ext cx="9828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100"/>
              <a:buFont typeface="Arial"/>
              <a:buNone/>
            </a:pPr>
            <a:fld id="{00000000-1234-1234-1234-123412341234}" type="slidenum">
              <a:rPr lang="en-US"/>
              <a:t>44</a:t>
            </a:fld>
            <a:endParaRPr/>
          </a:p>
        </p:txBody>
      </p:sp>
      <p:pic>
        <p:nvPicPr>
          <p:cNvPr id="655" name="Google Shape;655;p62"/>
          <p:cNvPicPr preferRelativeResize="0"/>
          <p:nvPr/>
        </p:nvPicPr>
        <p:blipFill rotWithShape="1">
          <a:blip r:embed="rId3">
            <a:alphaModFix/>
          </a:blip>
          <a:srcRect l="3054" t="78392" r="44879" b="-1321"/>
          <a:stretch/>
        </p:blipFill>
        <p:spPr>
          <a:xfrm>
            <a:off x="132088" y="3979280"/>
            <a:ext cx="2102754" cy="660400"/>
          </a:xfrm>
          <a:prstGeom prst="rect">
            <a:avLst/>
          </a:prstGeom>
          <a:noFill/>
          <a:ln>
            <a:noFill/>
          </a:ln>
        </p:spPr>
      </p:pic>
      <p:sp>
        <p:nvSpPr>
          <p:cNvPr id="656" name="Google Shape;656;p62"/>
          <p:cNvSpPr txBox="1">
            <a:spLocks noGrp="1"/>
          </p:cNvSpPr>
          <p:nvPr>
            <p:ph type="title"/>
          </p:nvPr>
        </p:nvSpPr>
        <p:spPr>
          <a:xfrm>
            <a:off x="36851" y="37200"/>
            <a:ext cx="9057600" cy="338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sz="2000" b="1">
                <a:solidFill>
                  <a:srgbClr val="395B18"/>
                </a:solidFill>
                <a:latin typeface="Arial"/>
                <a:ea typeface="Arial"/>
                <a:cs typeface="Arial"/>
                <a:sym typeface="Arial"/>
              </a:rPr>
              <a:t>Decadal trends in ammonia concentrations across North America</a:t>
            </a:r>
            <a:endParaRPr sz="2000" b="1">
              <a:solidFill>
                <a:srgbClr val="395B18"/>
              </a:solidFill>
              <a:latin typeface="Arial"/>
              <a:ea typeface="Arial"/>
              <a:cs typeface="Arial"/>
              <a:sym typeface="Arial"/>
            </a:endParaRPr>
          </a:p>
        </p:txBody>
      </p:sp>
      <p:pic>
        <p:nvPicPr>
          <p:cNvPr id="657" name="Google Shape;657;p62"/>
          <p:cNvPicPr preferRelativeResize="0"/>
          <p:nvPr/>
        </p:nvPicPr>
        <p:blipFill rotWithShape="1">
          <a:blip r:embed="rId4">
            <a:alphaModFix/>
          </a:blip>
          <a:srcRect/>
          <a:stretch/>
        </p:blipFill>
        <p:spPr>
          <a:xfrm>
            <a:off x="5384222" y="556300"/>
            <a:ext cx="3331607" cy="2725030"/>
          </a:xfrm>
          <a:prstGeom prst="rect">
            <a:avLst/>
          </a:prstGeom>
          <a:noFill/>
          <a:ln>
            <a:noFill/>
          </a:ln>
        </p:spPr>
      </p:pic>
      <p:pic>
        <p:nvPicPr>
          <p:cNvPr id="658" name="Google Shape;658;p62"/>
          <p:cNvPicPr preferRelativeResize="0"/>
          <p:nvPr/>
        </p:nvPicPr>
        <p:blipFill rotWithShape="1">
          <a:blip r:embed="rId5">
            <a:alphaModFix/>
          </a:blip>
          <a:srcRect/>
          <a:stretch/>
        </p:blipFill>
        <p:spPr>
          <a:xfrm>
            <a:off x="94428" y="498243"/>
            <a:ext cx="4933205" cy="3362557"/>
          </a:xfrm>
          <a:prstGeom prst="rect">
            <a:avLst/>
          </a:prstGeom>
          <a:noFill/>
          <a:ln>
            <a:noFill/>
          </a:ln>
        </p:spPr>
      </p:pic>
      <p:sp>
        <p:nvSpPr>
          <p:cNvPr id="659" name="Google Shape;659;p62"/>
          <p:cNvSpPr txBox="1"/>
          <p:nvPr/>
        </p:nvSpPr>
        <p:spPr>
          <a:xfrm>
            <a:off x="2655125" y="3396625"/>
            <a:ext cx="6439200" cy="1746900"/>
          </a:xfrm>
          <a:prstGeom prst="rect">
            <a:avLst/>
          </a:prstGeom>
          <a:solidFill>
            <a:schemeClr val="accent1">
              <a:lumMod val="20000"/>
              <a:lumOff val="80000"/>
            </a:schemeClr>
          </a:solidFill>
          <a:ln>
            <a:noFill/>
          </a:ln>
        </p:spPr>
        <p:txBody>
          <a:bodyPr spcFirstLastPara="1" wrap="square" lIns="68575" tIns="34275" rIns="68575" bIns="34275" anchor="t" anchorCtr="0">
            <a:noAutofit/>
          </a:bodyPr>
          <a:lstStyle/>
          <a:p>
            <a:pPr marL="287337" marR="0" lvl="0" indent="-293687" algn="l" rtl="0">
              <a:lnSpc>
                <a:spcPct val="150000"/>
              </a:lnSpc>
              <a:spcBef>
                <a:spcPts val="0"/>
              </a:spcBef>
              <a:spcAft>
                <a:spcPts val="0"/>
              </a:spcAft>
              <a:buClr>
                <a:srgbClr val="FF0000"/>
              </a:buClr>
              <a:buSzPts val="2020"/>
              <a:buFont typeface="Arial"/>
              <a:buChar char="•"/>
            </a:pPr>
            <a:r>
              <a:rPr lang="en-US" sz="1300" dirty="0">
                <a:solidFill>
                  <a:schemeClr val="dk1"/>
                </a:solidFill>
              </a:rPr>
              <a:t>Generally </a:t>
            </a:r>
            <a:r>
              <a:rPr lang="en-US" sz="1300" b="1" dirty="0">
                <a:solidFill>
                  <a:schemeClr val="dk1"/>
                </a:solidFill>
              </a:rPr>
              <a:t>i</a:t>
            </a:r>
            <a:r>
              <a:rPr lang="en-US" sz="1300" b="1" i="0" u="none" strike="noStrike" cap="none" dirty="0">
                <a:solidFill>
                  <a:schemeClr val="dk1"/>
                </a:solidFill>
              </a:rPr>
              <a:t>ncreasing </a:t>
            </a:r>
            <a:r>
              <a:rPr lang="en-US" sz="1300" b="1" dirty="0">
                <a:solidFill>
                  <a:schemeClr val="dk1"/>
                </a:solidFill>
              </a:rPr>
              <a:t>trend</a:t>
            </a:r>
            <a:r>
              <a:rPr lang="en-US" sz="1300" b="1" i="0" u="none" strike="noStrike" cap="none" dirty="0">
                <a:solidFill>
                  <a:schemeClr val="dk1"/>
                </a:solidFill>
              </a:rPr>
              <a:t> in ammonia over NA</a:t>
            </a:r>
            <a:r>
              <a:rPr lang="en-US" sz="1300" b="0" i="0" u="none" strike="noStrike" cap="none" dirty="0">
                <a:solidFill>
                  <a:schemeClr val="dk1"/>
                </a:solidFill>
                <a:latin typeface="Arial"/>
                <a:ea typeface="Arial"/>
                <a:cs typeface="Arial"/>
                <a:sym typeface="Arial"/>
              </a:rPr>
              <a:t> (past decade ~2008 to 2018)</a:t>
            </a:r>
            <a:endParaRPr sz="1500" dirty="0"/>
          </a:p>
          <a:p>
            <a:pPr marL="287337" marR="0" lvl="0" indent="-293687" algn="l" rtl="0">
              <a:lnSpc>
                <a:spcPct val="150000"/>
              </a:lnSpc>
              <a:spcBef>
                <a:spcPts val="0"/>
              </a:spcBef>
              <a:spcAft>
                <a:spcPts val="0"/>
              </a:spcAft>
              <a:buClr>
                <a:srgbClr val="FF0000"/>
              </a:buClr>
              <a:buSzPts val="2020"/>
              <a:buFont typeface="Arial"/>
              <a:buChar char="•"/>
            </a:pPr>
            <a:r>
              <a:rPr lang="en-US" sz="1300" b="0" i="0" u="none" strike="noStrike" cap="none" dirty="0">
                <a:solidFill>
                  <a:schemeClr val="dk1"/>
                </a:solidFill>
                <a:latin typeface="Arial"/>
                <a:ea typeface="Arial"/>
                <a:cs typeface="Arial"/>
                <a:sym typeface="Arial"/>
              </a:rPr>
              <a:t>Potential factors influencing increasing trends in ammonia concentrations</a:t>
            </a:r>
            <a:endParaRPr sz="1500" dirty="0"/>
          </a:p>
          <a:p>
            <a:pPr marL="765175" marR="0" lvl="1" indent="-287337" algn="l" rtl="0">
              <a:spcBef>
                <a:spcPts val="0"/>
              </a:spcBef>
              <a:spcAft>
                <a:spcPts val="0"/>
              </a:spcAft>
              <a:buClr>
                <a:srgbClr val="3A601B"/>
              </a:buClr>
              <a:buSzPts val="1400"/>
              <a:buFont typeface="Arial"/>
              <a:buChar char="–"/>
            </a:pPr>
            <a:r>
              <a:rPr lang="en-US" sz="1200" b="1" i="0" u="none" strike="noStrike" cap="none" dirty="0">
                <a:solidFill>
                  <a:schemeClr val="dk1"/>
                </a:solidFill>
                <a:latin typeface="Arial"/>
                <a:ea typeface="Arial"/>
                <a:cs typeface="Arial"/>
                <a:sym typeface="Arial"/>
              </a:rPr>
              <a:t>Increase in ammonia emissions</a:t>
            </a:r>
            <a:endParaRPr dirty="0"/>
          </a:p>
          <a:p>
            <a:pPr marL="765175" marR="0" lvl="1" indent="-287337" algn="l" rtl="0">
              <a:spcBef>
                <a:spcPts val="0"/>
              </a:spcBef>
              <a:spcAft>
                <a:spcPts val="0"/>
              </a:spcAft>
              <a:buClr>
                <a:srgbClr val="3A601B"/>
              </a:buClr>
              <a:buSzPts val="1400"/>
              <a:buFont typeface="Arial"/>
              <a:buChar char="–"/>
            </a:pPr>
            <a:r>
              <a:rPr lang="en-US" sz="1200" b="1" dirty="0">
                <a:solidFill>
                  <a:schemeClr val="dk1"/>
                </a:solidFill>
              </a:rPr>
              <a:t>Changes in the c</a:t>
            </a:r>
            <a:r>
              <a:rPr lang="en-US" sz="1200" b="1" i="0" u="none" strike="noStrike" cap="none" dirty="0">
                <a:solidFill>
                  <a:schemeClr val="dk1"/>
                </a:solidFill>
                <a:latin typeface="Arial"/>
                <a:ea typeface="Arial"/>
                <a:cs typeface="Arial"/>
                <a:sym typeface="Arial"/>
              </a:rPr>
              <a:t>hemical conversion to PM</a:t>
            </a:r>
            <a:r>
              <a:rPr lang="en-US" sz="1200" b="1" i="0" u="none" strike="noStrike" cap="none" baseline="-25000" dirty="0">
                <a:solidFill>
                  <a:schemeClr val="dk1"/>
                </a:solidFill>
                <a:latin typeface="Arial"/>
                <a:ea typeface="Arial"/>
                <a:cs typeface="Arial"/>
                <a:sym typeface="Arial"/>
              </a:rPr>
              <a:t>2.5</a:t>
            </a:r>
            <a:r>
              <a:rPr lang="en-US" sz="1200" b="1" i="0" u="none" strike="noStrike" cap="none" dirty="0">
                <a:solidFill>
                  <a:schemeClr val="dk1"/>
                </a:solidFill>
                <a:latin typeface="Arial"/>
                <a:ea typeface="Arial"/>
                <a:cs typeface="Arial"/>
                <a:sym typeface="Arial"/>
              </a:rPr>
              <a:t> </a:t>
            </a:r>
            <a:r>
              <a:rPr lang="en-US" sz="1200" b="0" i="0" u="none" strike="noStrike" cap="none" dirty="0">
                <a:solidFill>
                  <a:schemeClr val="dk1"/>
                </a:solidFill>
                <a:latin typeface="Arial"/>
                <a:ea typeface="Arial"/>
                <a:cs typeface="Arial"/>
                <a:sym typeface="Arial"/>
              </a:rPr>
              <a:t>due to </a:t>
            </a:r>
            <a:r>
              <a:rPr lang="en-US" sz="1200" dirty="0">
                <a:solidFill>
                  <a:schemeClr val="dk1"/>
                </a:solidFill>
              </a:rPr>
              <a:t>changes in</a:t>
            </a:r>
            <a:r>
              <a:rPr lang="en-US" sz="1200" b="0" i="0" u="none" strike="noStrike" cap="none" dirty="0">
                <a:solidFill>
                  <a:schemeClr val="dk1"/>
                </a:solidFill>
                <a:latin typeface="Arial"/>
                <a:ea typeface="Arial"/>
                <a:cs typeface="Arial"/>
                <a:sym typeface="Arial"/>
              </a:rPr>
              <a:t> SO</a:t>
            </a:r>
            <a:r>
              <a:rPr lang="en-US" sz="1200" b="0" i="0" u="none" strike="noStrike" cap="none" baseline="-25000" dirty="0">
                <a:solidFill>
                  <a:schemeClr val="dk1"/>
                </a:solidFill>
                <a:latin typeface="Arial"/>
                <a:ea typeface="Arial"/>
                <a:cs typeface="Arial"/>
                <a:sym typeface="Arial"/>
              </a:rPr>
              <a:t>2</a:t>
            </a:r>
            <a:r>
              <a:rPr lang="en-US" sz="1200" b="0" i="0" u="none" strike="noStrike" cap="none" dirty="0">
                <a:solidFill>
                  <a:schemeClr val="dk1"/>
                </a:solidFill>
                <a:latin typeface="Arial"/>
                <a:ea typeface="Arial"/>
                <a:cs typeface="Arial"/>
                <a:sym typeface="Arial"/>
              </a:rPr>
              <a:t> and NO</a:t>
            </a:r>
            <a:r>
              <a:rPr lang="en-US" sz="1200" b="0" i="0" u="none" strike="noStrike" cap="none" baseline="-25000" dirty="0">
                <a:solidFill>
                  <a:schemeClr val="dk1"/>
                </a:solidFill>
                <a:latin typeface="Arial"/>
                <a:ea typeface="Arial"/>
                <a:cs typeface="Arial"/>
                <a:sym typeface="Arial"/>
              </a:rPr>
              <a:t>x</a:t>
            </a:r>
            <a:r>
              <a:rPr lang="en-US" sz="1200" b="0" i="0" u="none" strike="noStrike" cap="none" dirty="0">
                <a:solidFill>
                  <a:schemeClr val="dk1"/>
                </a:solidFill>
                <a:latin typeface="Arial"/>
                <a:ea typeface="Arial"/>
                <a:cs typeface="Arial"/>
                <a:sym typeface="Arial"/>
              </a:rPr>
              <a:t> </a:t>
            </a:r>
            <a:endParaRPr sz="1200" b="0" i="0" u="none" strike="noStrike" cap="none" dirty="0">
              <a:solidFill>
                <a:schemeClr val="dk1"/>
              </a:solidFill>
              <a:latin typeface="Arial"/>
              <a:ea typeface="Arial"/>
              <a:cs typeface="Arial"/>
              <a:sym typeface="Arial"/>
            </a:endParaRPr>
          </a:p>
          <a:p>
            <a:pPr marL="765175" marR="0" lvl="1" indent="-287337" algn="l" rtl="0">
              <a:spcBef>
                <a:spcPts val="0"/>
              </a:spcBef>
              <a:spcAft>
                <a:spcPts val="0"/>
              </a:spcAft>
              <a:buClr>
                <a:srgbClr val="3A601B"/>
              </a:buClr>
              <a:buSzPts val="1400"/>
              <a:buFont typeface="Arial"/>
              <a:buChar char="–"/>
            </a:pPr>
            <a:r>
              <a:rPr lang="en-US" sz="1200" b="1" i="0" u="none" strike="noStrike" cap="none" dirty="0">
                <a:solidFill>
                  <a:schemeClr val="dk1"/>
                </a:solidFill>
                <a:latin typeface="Arial"/>
                <a:ea typeface="Arial"/>
                <a:cs typeface="Arial"/>
                <a:sym typeface="Arial"/>
              </a:rPr>
              <a:t>Changing meteorology (</a:t>
            </a:r>
            <a:r>
              <a:rPr lang="en-US" sz="1200" b="0" i="0" u="none" strike="noStrike" cap="none" dirty="0">
                <a:solidFill>
                  <a:schemeClr val="dk1"/>
                </a:solidFill>
                <a:latin typeface="Arial"/>
                <a:ea typeface="Arial"/>
                <a:cs typeface="Arial"/>
                <a:sym typeface="Arial"/>
              </a:rPr>
              <a:t>e.g. </a:t>
            </a:r>
            <a:r>
              <a:rPr lang="en-US" sz="1200" b="1" i="0" u="none" strike="noStrike" cap="none" dirty="0">
                <a:solidFill>
                  <a:schemeClr val="dk1"/>
                </a:solidFill>
                <a:latin typeface="Arial"/>
                <a:ea typeface="Arial"/>
                <a:cs typeface="Arial"/>
                <a:sym typeface="Arial"/>
              </a:rPr>
              <a:t>temperature </a:t>
            </a:r>
            <a:r>
              <a:rPr lang="en-US" sz="1200" b="0" i="0" u="none" strike="noStrike" cap="none" dirty="0">
                <a:solidFill>
                  <a:schemeClr val="dk1"/>
                </a:solidFill>
                <a:latin typeface="Arial"/>
                <a:ea typeface="Arial"/>
                <a:cs typeface="Arial"/>
                <a:sym typeface="Arial"/>
              </a:rPr>
              <a:t>(volatilization rates)) </a:t>
            </a:r>
            <a:endParaRPr sz="1200" b="0" i="0" u="none" strike="noStrike" cap="none" dirty="0">
              <a:solidFill>
                <a:schemeClr val="dk1"/>
              </a:solidFill>
              <a:latin typeface="Arial"/>
              <a:ea typeface="Arial"/>
              <a:cs typeface="Arial"/>
              <a:sym typeface="Arial"/>
            </a:endParaRPr>
          </a:p>
          <a:p>
            <a:pPr marL="285750" lvl="0" indent="-299720" algn="l" rtl="0">
              <a:lnSpc>
                <a:spcPct val="150000"/>
              </a:lnSpc>
              <a:spcBef>
                <a:spcPts val="0"/>
              </a:spcBef>
              <a:spcAft>
                <a:spcPts val="0"/>
              </a:spcAft>
              <a:buClr>
                <a:srgbClr val="FF0000"/>
              </a:buClr>
              <a:buSzPts val="2020"/>
              <a:buChar char="•"/>
            </a:pPr>
            <a:r>
              <a:rPr lang="en-US" sz="1300" dirty="0">
                <a:solidFill>
                  <a:schemeClr val="dk1"/>
                </a:solidFill>
              </a:rPr>
              <a:t>Often multiple factors work together, but sometimes one factor can dominate</a:t>
            </a:r>
            <a:endParaRPr sz="1300" dirty="0">
              <a:solidFill>
                <a:schemeClr val="dk1"/>
              </a:solidFill>
            </a:endParaRPr>
          </a:p>
          <a:p>
            <a:pPr marL="287337" marR="0" lvl="0" indent="-293687" algn="l" rtl="0">
              <a:lnSpc>
                <a:spcPct val="150000"/>
              </a:lnSpc>
              <a:spcBef>
                <a:spcPts val="0"/>
              </a:spcBef>
              <a:spcAft>
                <a:spcPts val="0"/>
              </a:spcAft>
              <a:buClr>
                <a:srgbClr val="FF0000"/>
              </a:buClr>
              <a:buSzPts val="2020"/>
              <a:buFont typeface="Arial"/>
              <a:buChar char="•"/>
            </a:pPr>
            <a:r>
              <a:rPr lang="en-US" sz="1300" dirty="0">
                <a:solidFill>
                  <a:schemeClr val="dk1"/>
                </a:solidFill>
              </a:rPr>
              <a:t>Increasing trend is consistent with regional and global satellite observations </a:t>
            </a:r>
            <a:endParaRPr sz="1300" b="0" i="0" u="none" strike="noStrike" cap="none" dirty="0">
              <a:solidFill>
                <a:schemeClr val="dk1"/>
              </a:solidFill>
              <a:latin typeface="Arial"/>
              <a:ea typeface="Arial"/>
              <a:cs typeface="Arial"/>
              <a:sym typeface="Arial"/>
            </a:endParaRPr>
          </a:p>
          <a:p>
            <a:pPr marL="457200" marR="0" lvl="0" indent="0" algn="l" rtl="0">
              <a:lnSpc>
                <a:spcPct val="90000"/>
              </a:lnSpc>
              <a:spcBef>
                <a:spcPts val="0"/>
              </a:spcBef>
              <a:spcAft>
                <a:spcPts val="0"/>
              </a:spcAft>
              <a:buNone/>
            </a:pPr>
            <a:endParaRPr sz="1300" dirty="0">
              <a:solidFill>
                <a:schemeClr val="dk1"/>
              </a:solidFill>
            </a:endParaRPr>
          </a:p>
          <a:p>
            <a:pPr marL="765175" marR="0" lvl="1" indent="-230187" algn="l" rtl="0">
              <a:lnSpc>
                <a:spcPct val="90000"/>
              </a:lnSpc>
              <a:spcBef>
                <a:spcPts val="0"/>
              </a:spcBef>
              <a:spcAft>
                <a:spcPts val="0"/>
              </a:spcAft>
              <a:buClr>
                <a:srgbClr val="3A601B"/>
              </a:buClr>
              <a:buSzPts val="900"/>
              <a:buFont typeface="Arial"/>
              <a:buNone/>
            </a:pPr>
            <a:endParaRPr sz="900" b="0" i="0" u="none" strike="noStrike" cap="none" dirty="0">
              <a:solidFill>
                <a:schemeClr val="dk1"/>
              </a:solidFill>
              <a:latin typeface="Arial"/>
              <a:ea typeface="Arial"/>
              <a:cs typeface="Arial"/>
              <a:sym typeface="Arial"/>
            </a:endParaRPr>
          </a:p>
        </p:txBody>
      </p:sp>
      <p:sp>
        <p:nvSpPr>
          <p:cNvPr id="660" name="Google Shape;660;p62"/>
          <p:cNvSpPr txBox="1"/>
          <p:nvPr/>
        </p:nvSpPr>
        <p:spPr>
          <a:xfrm>
            <a:off x="1794692" y="285087"/>
            <a:ext cx="139337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000000"/>
                </a:solidFill>
                <a:latin typeface="Arial"/>
                <a:ea typeface="Arial"/>
                <a:cs typeface="Arial"/>
                <a:sym typeface="Arial"/>
              </a:rPr>
              <a:t>US AMoN Sites</a:t>
            </a:r>
            <a:endParaRPr sz="1200" b="1" i="0" u="none" strike="noStrike" cap="none">
              <a:solidFill>
                <a:srgbClr val="000000"/>
              </a:solidFill>
              <a:latin typeface="Arial"/>
              <a:ea typeface="Arial"/>
              <a:cs typeface="Arial"/>
              <a:sym typeface="Arial"/>
            </a:endParaRPr>
          </a:p>
        </p:txBody>
      </p:sp>
      <p:sp>
        <p:nvSpPr>
          <p:cNvPr id="661" name="Google Shape;661;p62"/>
          <p:cNvSpPr txBox="1"/>
          <p:nvPr/>
        </p:nvSpPr>
        <p:spPr>
          <a:xfrm>
            <a:off x="6201867" y="294490"/>
            <a:ext cx="184047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000000"/>
                </a:solidFill>
                <a:latin typeface="Arial"/>
                <a:ea typeface="Arial"/>
                <a:cs typeface="Arial"/>
                <a:sym typeface="Arial"/>
              </a:rPr>
              <a:t>Canadian NAPS Sites</a:t>
            </a:r>
            <a:endParaRPr sz="1200" b="1" i="0" u="none" strike="noStrike" cap="none">
              <a:solidFill>
                <a:srgbClr val="000000"/>
              </a:solidFill>
              <a:latin typeface="Arial"/>
              <a:ea typeface="Arial"/>
              <a:cs typeface="Arial"/>
              <a:sym typeface="Arial"/>
            </a:endParaRPr>
          </a:p>
        </p:txBody>
      </p:sp>
      <p:sp>
        <p:nvSpPr>
          <p:cNvPr id="662" name="Google Shape;662;p62"/>
          <p:cNvSpPr txBox="1"/>
          <p:nvPr/>
        </p:nvSpPr>
        <p:spPr>
          <a:xfrm>
            <a:off x="51341" y="4693865"/>
            <a:ext cx="2257500" cy="3693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6AA84F"/>
                </a:solidFill>
                <a:latin typeface="Arial"/>
                <a:ea typeface="Arial"/>
                <a:cs typeface="Arial"/>
                <a:sym typeface="Arial"/>
              </a:rPr>
              <a:t>Provided by Leiming  Zhang </a:t>
            </a:r>
            <a:endParaRPr sz="1200" b="1" i="0" u="none" strike="noStrike" cap="none" dirty="0">
              <a:solidFill>
                <a:srgbClr val="6AA84F"/>
              </a:solidFill>
              <a:latin typeface="Arial"/>
              <a:ea typeface="Arial"/>
              <a:cs typeface="Arial"/>
              <a:sym typeface="Arial"/>
            </a:endParaRPr>
          </a:p>
        </p:txBody>
      </p:sp>
    </p:spTree>
    <p:extLst>
      <p:ext uri="{BB962C8B-B14F-4D97-AF65-F5344CB8AC3E}">
        <p14:creationId xmlns:p14="http://schemas.microsoft.com/office/powerpoint/2010/main" val="2844122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g1d7b96602fa_11_30"/>
          <p:cNvSpPr/>
          <p:nvPr/>
        </p:nvSpPr>
        <p:spPr>
          <a:xfrm>
            <a:off x="755576" y="741278"/>
            <a:ext cx="8388424" cy="358371"/>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42" name="Google Shape;1342;g1d7b96602fa_11_30"/>
          <p:cNvSpPr txBox="1"/>
          <p:nvPr/>
        </p:nvSpPr>
        <p:spPr>
          <a:xfrm>
            <a:off x="283725" y="428125"/>
            <a:ext cx="8594700" cy="138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Plume model assumes concentrations emitted from a point source </a:t>
            </a:r>
            <a:r>
              <a:rPr lang="en-US" sz="1600" b="1">
                <a:solidFill>
                  <a:schemeClr val="dk1"/>
                </a:solidFill>
                <a:latin typeface="Arial"/>
                <a:ea typeface="Arial"/>
                <a:cs typeface="Arial"/>
                <a:sym typeface="Arial"/>
              </a:rPr>
              <a:t>decline exponentially in time</a:t>
            </a:r>
            <a:r>
              <a:rPr lang="en-US" sz="1600">
                <a:solidFill>
                  <a:schemeClr val="dk1"/>
                </a:solidFill>
                <a:latin typeface="Arial"/>
                <a:ea typeface="Arial"/>
                <a:cs typeface="Arial"/>
                <a:sym typeface="Arial"/>
              </a:rPr>
              <a:t> and affected by </a:t>
            </a:r>
            <a:r>
              <a:rPr lang="en-US" sz="1600" b="1">
                <a:solidFill>
                  <a:schemeClr val="dk1"/>
                </a:solidFill>
                <a:latin typeface="Arial"/>
                <a:ea typeface="Arial"/>
                <a:cs typeface="Arial"/>
                <a:sym typeface="Arial"/>
              </a:rPr>
              <a:t>turbulent diffusion </a:t>
            </a:r>
            <a:r>
              <a:rPr lang="en-US" sz="1600">
                <a:solidFill>
                  <a:schemeClr val="dk1"/>
                </a:solidFill>
                <a:latin typeface="Arial"/>
                <a:ea typeface="Arial"/>
                <a:cs typeface="Arial"/>
                <a:sym typeface="Arial"/>
              </a:rPr>
              <a:t>that</a:t>
            </a:r>
            <a:r>
              <a:rPr lang="en-US" sz="1600" b="1">
                <a:solidFill>
                  <a:schemeClr val="dk1"/>
                </a:solidFill>
                <a:latin typeface="Arial"/>
                <a:ea typeface="Arial"/>
                <a:cs typeface="Arial"/>
                <a:sym typeface="Arial"/>
              </a:rPr>
              <a:t> </a:t>
            </a:r>
            <a:r>
              <a:rPr lang="en-US" sz="1600">
                <a:solidFill>
                  <a:schemeClr val="dk1"/>
                </a:solidFill>
                <a:latin typeface="Arial"/>
                <a:ea typeface="Arial"/>
                <a:cs typeface="Arial"/>
                <a:sym typeface="Arial"/>
              </a:rPr>
              <a:t>can be described by a </a:t>
            </a:r>
            <a:r>
              <a:rPr lang="en-US" sz="1600" b="1">
                <a:solidFill>
                  <a:schemeClr val="dk1"/>
                </a:solidFill>
                <a:latin typeface="Arial"/>
                <a:ea typeface="Arial"/>
                <a:cs typeface="Arial"/>
                <a:sym typeface="Arial"/>
              </a:rPr>
              <a:t>2D Gaussian function </a:t>
            </a:r>
            <a:r>
              <a:rPr lang="en-US" sz="1600">
                <a:solidFill>
                  <a:schemeClr val="dk1"/>
                </a:solidFill>
                <a:latin typeface="Arial"/>
                <a:ea typeface="Arial"/>
                <a:cs typeface="Arial"/>
                <a:sym typeface="Arial"/>
              </a:rPr>
              <a:t>allowing for:</a:t>
            </a:r>
            <a:endParaRPr sz="1200">
              <a:solidFill>
                <a:schemeClr val="dk1"/>
              </a:solidFill>
            </a:endParaRPr>
          </a:p>
          <a:p>
            <a:pPr marL="0" marR="0" lvl="0" indent="0" algn="l" rtl="0">
              <a:spcBef>
                <a:spcPts val="0"/>
              </a:spcBef>
              <a:spcAft>
                <a:spcPts val="0"/>
              </a:spcAft>
              <a:buNone/>
            </a:pPr>
            <a:endParaRPr sz="400">
              <a:solidFill>
                <a:schemeClr val="dk1"/>
              </a:solidFill>
              <a:latin typeface="Arial"/>
              <a:ea typeface="Arial"/>
              <a:cs typeface="Arial"/>
              <a:sym typeface="Arial"/>
            </a:endParaRPr>
          </a:p>
          <a:p>
            <a:pPr marL="457200" marR="0" lvl="1" indent="0" algn="l" rtl="0">
              <a:spcBef>
                <a:spcPts val="0"/>
              </a:spcBef>
              <a:spcAft>
                <a:spcPts val="0"/>
              </a:spcAft>
              <a:buNone/>
            </a:pPr>
            <a:r>
              <a:rPr lang="en-US" sz="1600" b="0" i="0" u="none" strike="noStrike" cap="none">
                <a:solidFill>
                  <a:schemeClr val="dk1"/>
                </a:solidFill>
                <a:latin typeface="Arial"/>
                <a:ea typeface="Arial"/>
                <a:cs typeface="Arial"/>
                <a:sym typeface="Arial"/>
              </a:rPr>
              <a:t>1. Simple first-order loss (chemical transformations and deposition)</a:t>
            </a:r>
            <a:endParaRPr sz="1200">
              <a:solidFill>
                <a:schemeClr val="dk1"/>
              </a:solidFill>
            </a:endParaRPr>
          </a:p>
          <a:p>
            <a:pPr marL="457200" marR="0" lvl="1" indent="0" algn="l" rtl="0">
              <a:spcBef>
                <a:spcPts val="0"/>
              </a:spcBef>
              <a:spcAft>
                <a:spcPts val="0"/>
              </a:spcAft>
              <a:buNone/>
            </a:pPr>
            <a:r>
              <a:rPr lang="en-US" sz="1600" b="0" i="0" u="none" strike="noStrike" cap="none">
                <a:solidFill>
                  <a:schemeClr val="dk1"/>
                </a:solidFill>
                <a:latin typeface="Arial"/>
                <a:ea typeface="Arial"/>
                <a:cs typeface="Arial"/>
                <a:sym typeface="Arial"/>
              </a:rPr>
              <a:t>2. Coarse spatial resolution (a smeared view by the satellite) </a:t>
            </a:r>
            <a:endParaRPr sz="1600" b="0" i="0" u="none" strike="noStrike" cap="none">
              <a:solidFill>
                <a:schemeClr val="dk1"/>
              </a:solidFill>
              <a:latin typeface="Arial"/>
              <a:ea typeface="Arial"/>
              <a:cs typeface="Arial"/>
              <a:sym typeface="Arial"/>
            </a:endParaRPr>
          </a:p>
        </p:txBody>
      </p:sp>
      <p:sp>
        <p:nvSpPr>
          <p:cNvPr id="1343" name="Google Shape;1343;g1d7b96602fa_11_30"/>
          <p:cNvSpPr txBox="1">
            <a:spLocks noGrp="1"/>
          </p:cNvSpPr>
          <p:nvPr>
            <p:ph type="title"/>
          </p:nvPr>
        </p:nvSpPr>
        <p:spPr>
          <a:xfrm>
            <a:off x="316121" y="10321"/>
            <a:ext cx="8738665" cy="397421"/>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sz="2800" b="1">
                <a:solidFill>
                  <a:srgbClr val="274E13"/>
                </a:solidFill>
                <a:latin typeface="Arial"/>
                <a:ea typeface="Arial"/>
                <a:cs typeface="Arial"/>
                <a:sym typeface="Arial"/>
              </a:rPr>
              <a:t>Plume model and fitting (inversion)</a:t>
            </a:r>
            <a:endParaRPr sz="2800" b="1">
              <a:solidFill>
                <a:srgbClr val="274E13"/>
              </a:solidFill>
              <a:latin typeface="Arial"/>
              <a:ea typeface="Arial"/>
              <a:cs typeface="Arial"/>
              <a:sym typeface="Arial"/>
            </a:endParaRPr>
          </a:p>
        </p:txBody>
      </p:sp>
      <p:pic>
        <p:nvPicPr>
          <p:cNvPr id="1344" name="Google Shape;1344;g1d7b96602fa_11_30"/>
          <p:cNvPicPr preferRelativeResize="0"/>
          <p:nvPr/>
        </p:nvPicPr>
        <p:blipFill>
          <a:blip r:embed="rId3">
            <a:alphaModFix/>
          </a:blip>
          <a:stretch>
            <a:fillRect/>
          </a:stretch>
        </p:blipFill>
        <p:spPr>
          <a:xfrm>
            <a:off x="1558838" y="1833900"/>
            <a:ext cx="5717267" cy="3025175"/>
          </a:xfrm>
          <a:prstGeom prst="rect">
            <a:avLst/>
          </a:prstGeom>
          <a:noFill/>
          <a:ln>
            <a:noFill/>
          </a:ln>
        </p:spPr>
      </p:pic>
    </p:spTree>
    <p:extLst>
      <p:ext uri="{BB962C8B-B14F-4D97-AF65-F5344CB8AC3E}">
        <p14:creationId xmlns:p14="http://schemas.microsoft.com/office/powerpoint/2010/main" val="588876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A4DB3-CF4E-ADB7-06E3-3E23A76D7AC9}"/>
              </a:ext>
            </a:extLst>
          </p:cNvPr>
          <p:cNvSpPr>
            <a:spLocks noGrp="1"/>
          </p:cNvSpPr>
          <p:nvPr>
            <p:ph type="title"/>
          </p:nvPr>
        </p:nvSpPr>
        <p:spPr>
          <a:xfrm>
            <a:off x="304799" y="102392"/>
            <a:ext cx="8534559" cy="359723"/>
          </a:xfrm>
        </p:spPr>
        <p:txBody>
          <a:bodyPr>
            <a:normAutofit fontScale="90000"/>
          </a:bodyPr>
          <a:lstStyle/>
          <a:p>
            <a:pPr algn="ctr"/>
            <a:r>
              <a:rPr lang="en-CA" dirty="0"/>
              <a:t>Ambient Air Pollution: Background</a:t>
            </a:r>
          </a:p>
        </p:txBody>
      </p:sp>
      <p:sp>
        <p:nvSpPr>
          <p:cNvPr id="3" name="Text Placeholder 2">
            <a:extLst>
              <a:ext uri="{FF2B5EF4-FFF2-40B4-BE49-F238E27FC236}">
                <a16:creationId xmlns:a16="http://schemas.microsoft.com/office/drawing/2014/main" id="{805EAD23-74FF-9DF1-0E18-F4D35A86C4B8}"/>
              </a:ext>
            </a:extLst>
          </p:cNvPr>
          <p:cNvSpPr>
            <a:spLocks noGrp="1"/>
          </p:cNvSpPr>
          <p:nvPr>
            <p:ph type="body" idx="1"/>
          </p:nvPr>
        </p:nvSpPr>
        <p:spPr>
          <a:xfrm>
            <a:off x="108154" y="376239"/>
            <a:ext cx="8957187" cy="4391024"/>
          </a:xfrm>
        </p:spPr>
        <p:txBody>
          <a:bodyPr/>
          <a:lstStyle/>
          <a:p>
            <a:r>
              <a:rPr lang="en-US" sz="1500" b="0" i="0" u="none" strike="noStrike" cap="none" dirty="0">
                <a:solidFill>
                  <a:schemeClr val="dk1"/>
                </a:solidFill>
                <a:latin typeface="Arial"/>
                <a:ea typeface="Arial"/>
                <a:cs typeface="Arial"/>
                <a:sym typeface="Arial"/>
              </a:rPr>
              <a:t>Mixture of substances in the air that have </a:t>
            </a:r>
            <a:r>
              <a:rPr lang="en-US" sz="1500" b="1" i="0" u="none" strike="noStrike" cap="none" dirty="0">
                <a:solidFill>
                  <a:schemeClr val="dk1"/>
                </a:solidFill>
                <a:latin typeface="Arial"/>
                <a:ea typeface="Arial"/>
                <a:cs typeface="Arial"/>
                <a:sym typeface="Arial"/>
              </a:rPr>
              <a:t>adverse impacts</a:t>
            </a:r>
            <a:r>
              <a:rPr lang="en-US" sz="1500" b="0" i="0" u="none" strike="noStrike" cap="none" dirty="0">
                <a:solidFill>
                  <a:schemeClr val="dk1"/>
                </a:solidFill>
                <a:latin typeface="Arial"/>
                <a:ea typeface="Arial"/>
                <a:cs typeface="Arial"/>
                <a:sym typeface="Arial"/>
              </a:rPr>
              <a:t> on </a:t>
            </a:r>
            <a:r>
              <a:rPr lang="en-US" sz="1500" b="1" i="0" u="none" strike="noStrike" cap="none" dirty="0">
                <a:solidFill>
                  <a:schemeClr val="dk1"/>
                </a:solidFill>
                <a:latin typeface="Arial"/>
                <a:ea typeface="Arial"/>
                <a:cs typeface="Arial"/>
                <a:sym typeface="Arial"/>
              </a:rPr>
              <a:t>human health </a:t>
            </a:r>
            <a:r>
              <a:rPr lang="en-US" sz="1500" b="0" i="0" u="none" strike="noStrike" cap="none" dirty="0">
                <a:solidFill>
                  <a:schemeClr val="dk1"/>
                </a:solidFill>
                <a:latin typeface="Arial"/>
                <a:ea typeface="Arial"/>
                <a:cs typeface="Arial"/>
                <a:sym typeface="Arial"/>
              </a:rPr>
              <a:t>and the </a:t>
            </a:r>
            <a:r>
              <a:rPr lang="en-US" sz="1500" b="1" i="0" u="none" strike="noStrike" cap="none" dirty="0">
                <a:solidFill>
                  <a:schemeClr val="dk1"/>
                </a:solidFill>
                <a:latin typeface="Arial"/>
                <a:ea typeface="Arial"/>
                <a:cs typeface="Arial"/>
                <a:sym typeface="Arial"/>
              </a:rPr>
              <a:t>environment</a:t>
            </a:r>
          </a:p>
          <a:p>
            <a:r>
              <a:rPr lang="en-CA" sz="1500" dirty="0">
                <a:solidFill>
                  <a:schemeClr val="dk1"/>
                </a:solidFill>
                <a:latin typeface="Arial"/>
                <a:cs typeface="Arial"/>
                <a:sym typeface="Arial"/>
              </a:rPr>
              <a:t>V</a:t>
            </a:r>
            <a:r>
              <a:rPr lang="en-CA" sz="1500" dirty="0">
                <a:solidFill>
                  <a:schemeClr val="dk1"/>
                </a:solidFill>
              </a:rPr>
              <a:t>ary in emission sources, chemical composition, how long they last in the atmosphere (lifetime)</a:t>
            </a:r>
            <a:endParaRPr lang="en-CA" sz="1500" i="0" u="none" strike="noStrike" cap="none" dirty="0">
              <a:solidFill>
                <a:schemeClr val="dk1"/>
              </a:solidFill>
              <a:latin typeface="Arial"/>
              <a:ea typeface="Arial"/>
              <a:cs typeface="Arial"/>
              <a:sym typeface="Arial"/>
            </a:endParaRPr>
          </a:p>
          <a:p>
            <a:r>
              <a:rPr lang="en-CA" sz="1500" i="0" u="none" strike="noStrike" cap="none" dirty="0">
                <a:solidFill>
                  <a:schemeClr val="dk1"/>
                </a:solidFill>
                <a:latin typeface="Arial"/>
                <a:ea typeface="Arial"/>
                <a:cs typeface="Arial"/>
                <a:sym typeface="Arial"/>
              </a:rPr>
              <a:t>Can be </a:t>
            </a:r>
            <a:r>
              <a:rPr lang="en-CA" sz="1500" dirty="0">
                <a:solidFill>
                  <a:schemeClr val="dk1"/>
                </a:solidFill>
              </a:rPr>
              <a:t>loosely be grouped into 4 categories sharing similar characteristics:</a:t>
            </a:r>
          </a:p>
          <a:p>
            <a:pPr lvl="1"/>
            <a:r>
              <a:rPr lang="en-US" sz="1400" b="1" i="0" u="none" strike="noStrike" cap="none" dirty="0">
                <a:solidFill>
                  <a:srgbClr val="000000"/>
                </a:solidFill>
                <a:latin typeface="Arial"/>
                <a:ea typeface="Arial"/>
                <a:cs typeface="Arial"/>
                <a:sym typeface="Arial"/>
              </a:rPr>
              <a:t>Toxics (e.g. benzene)</a:t>
            </a:r>
          </a:p>
          <a:p>
            <a:pPr lvl="2"/>
            <a:r>
              <a:rPr lang="en-US" sz="1200" i="0" u="none" strike="noStrike" cap="none" dirty="0">
                <a:solidFill>
                  <a:srgbClr val="000000"/>
                </a:solidFill>
                <a:latin typeface="Arial"/>
                <a:ea typeface="Arial"/>
                <a:cs typeface="Arial"/>
                <a:sym typeface="Arial"/>
              </a:rPr>
              <a:t>Pollutants that are poisonous or toxic to human health and the environment</a:t>
            </a:r>
          </a:p>
          <a:p>
            <a:pPr lvl="3"/>
            <a:endParaRPr lang="en-US" sz="1000" i="0" u="none" strike="noStrike" cap="none" dirty="0">
              <a:solidFill>
                <a:srgbClr val="000000"/>
              </a:solidFill>
              <a:latin typeface="Arial"/>
              <a:ea typeface="Arial"/>
              <a:cs typeface="Arial"/>
              <a:sym typeface="Arial"/>
            </a:endParaRPr>
          </a:p>
          <a:p>
            <a:pPr lvl="1"/>
            <a:r>
              <a:rPr lang="en-US" sz="1400" b="1" dirty="0"/>
              <a:t>Heavy Metals (e.g. mercury and lead)</a:t>
            </a:r>
          </a:p>
          <a:p>
            <a:pPr lvl="2"/>
            <a:r>
              <a:rPr lang="en-US" sz="1200" dirty="0"/>
              <a:t>Metal elements transported by the air and enter our water and food supply </a:t>
            </a:r>
          </a:p>
          <a:p>
            <a:pPr lvl="3"/>
            <a:r>
              <a:rPr lang="en-US" sz="1100" dirty="0"/>
              <a:t>e.g. mercury levels in when eating fish is a concern during pregnancy</a:t>
            </a:r>
          </a:p>
          <a:p>
            <a:pPr marL="896938" lvl="3" indent="0">
              <a:buNone/>
            </a:pPr>
            <a:r>
              <a:rPr lang="en-US" sz="1100" dirty="0"/>
              <a:t> </a:t>
            </a:r>
            <a:endParaRPr lang="en-US" sz="1100" b="1" dirty="0"/>
          </a:p>
          <a:p>
            <a:pPr lvl="1"/>
            <a:r>
              <a:rPr lang="en-US" sz="1400" b="1" dirty="0"/>
              <a:t>Persistent Organic Pollutants (POPs) (e.g. pesticides)</a:t>
            </a:r>
          </a:p>
          <a:p>
            <a:pPr lvl="2"/>
            <a:r>
              <a:rPr lang="en-US" sz="1200" dirty="0"/>
              <a:t>Last in the environment for a long period of time often travelling long distances</a:t>
            </a:r>
          </a:p>
          <a:p>
            <a:pPr lvl="2"/>
            <a:r>
              <a:rPr lang="en-US" sz="1200" dirty="0"/>
              <a:t>Main concern is also entering the food supply, accumulate in body tissue</a:t>
            </a:r>
          </a:p>
          <a:p>
            <a:pPr lvl="3"/>
            <a:endParaRPr lang="en-US" sz="1000" dirty="0"/>
          </a:p>
          <a:p>
            <a:pPr lvl="1"/>
            <a:r>
              <a:rPr lang="en-US" sz="1400" b="1" dirty="0">
                <a:solidFill>
                  <a:srgbClr val="0033CC"/>
                </a:solidFill>
              </a:rPr>
              <a:t>Criteria Air Contaminants (CACs) and related pollutants</a:t>
            </a:r>
            <a:endParaRPr lang="en-US" sz="1400" dirty="0">
              <a:solidFill>
                <a:srgbClr val="0033CC"/>
              </a:solidFill>
            </a:endParaRPr>
          </a:p>
          <a:p>
            <a:pPr lvl="2"/>
            <a:r>
              <a:rPr lang="en-US" sz="1200" dirty="0"/>
              <a:t>A lot of different emission sources (e.g. fossil fuel combustion) causing ambient </a:t>
            </a:r>
            <a:r>
              <a:rPr lang="en-US" sz="1200" b="1" dirty="0"/>
              <a:t>air quality issues </a:t>
            </a:r>
          </a:p>
          <a:p>
            <a:pPr lvl="3"/>
            <a:r>
              <a:rPr lang="en-US" sz="1200" dirty="0"/>
              <a:t>Such as </a:t>
            </a:r>
            <a:r>
              <a:rPr lang="en-US" sz="1200" u="sng" dirty="0"/>
              <a:t>smog</a:t>
            </a:r>
            <a:r>
              <a:rPr lang="en-US" sz="1200" dirty="0"/>
              <a:t> and </a:t>
            </a:r>
            <a:r>
              <a:rPr lang="en-US" sz="1200" u="sng" dirty="0"/>
              <a:t>acid rain</a:t>
            </a:r>
            <a:endParaRPr lang="en-CA" dirty="0">
              <a:solidFill>
                <a:schemeClr val="dk1"/>
              </a:solidFill>
            </a:endParaRPr>
          </a:p>
        </p:txBody>
      </p:sp>
      <p:sp>
        <p:nvSpPr>
          <p:cNvPr id="4" name="Slide Number Placeholder 3">
            <a:extLst>
              <a:ext uri="{FF2B5EF4-FFF2-40B4-BE49-F238E27FC236}">
                <a16:creationId xmlns:a16="http://schemas.microsoft.com/office/drawing/2014/main" id="{FCD86F7C-1C8F-9FF8-C4A3-890F8A28120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a:t>
            </a:fld>
            <a:endParaRPr lang="en-US" dirty="0"/>
          </a:p>
        </p:txBody>
      </p:sp>
      <p:sp>
        <p:nvSpPr>
          <p:cNvPr id="6" name="TextBox 5">
            <a:extLst>
              <a:ext uri="{FF2B5EF4-FFF2-40B4-BE49-F238E27FC236}">
                <a16:creationId xmlns:a16="http://schemas.microsoft.com/office/drawing/2014/main" id="{F6D4782D-5B6E-C8A2-2ABE-51526CDA4B58}"/>
              </a:ext>
            </a:extLst>
          </p:cNvPr>
          <p:cNvSpPr txBox="1"/>
          <p:nvPr/>
        </p:nvSpPr>
        <p:spPr>
          <a:xfrm>
            <a:off x="1051490" y="4794886"/>
            <a:ext cx="6686497" cy="246221"/>
          </a:xfrm>
          <a:prstGeom prst="rect">
            <a:avLst/>
          </a:prstGeom>
          <a:noFill/>
        </p:spPr>
        <p:txBody>
          <a:bodyPr wrap="square" rtlCol="0">
            <a:spAutoFit/>
          </a:bodyPr>
          <a:lstStyle/>
          <a:p>
            <a:r>
              <a:rPr lang="en-CA" sz="1000" i="1" dirty="0">
                <a:solidFill>
                  <a:srgbClr val="00B050"/>
                </a:solidFill>
              </a:rPr>
              <a:t>Source: https://www.canada.ca/en/environment-climate-change/services/air-pollution/pollutants/overview.html</a:t>
            </a:r>
          </a:p>
        </p:txBody>
      </p:sp>
      <p:pic>
        <p:nvPicPr>
          <p:cNvPr id="1026" name="Picture 2" descr="A truck in the oilsands">
            <a:extLst>
              <a:ext uri="{FF2B5EF4-FFF2-40B4-BE49-F238E27FC236}">
                <a16:creationId xmlns:a16="http://schemas.microsoft.com/office/drawing/2014/main" id="{7D1954DE-E650-4D3C-6E50-1502371E8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236" y="1541769"/>
            <a:ext cx="2645532" cy="17602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085458-8FB2-AC2A-7BE9-400FFBB463E5}"/>
              </a:ext>
            </a:extLst>
          </p:cNvPr>
          <p:cNvSpPr txBox="1"/>
          <p:nvPr/>
        </p:nvSpPr>
        <p:spPr>
          <a:xfrm>
            <a:off x="6390314" y="3314907"/>
            <a:ext cx="2645532" cy="338554"/>
          </a:xfrm>
          <a:prstGeom prst="rect">
            <a:avLst/>
          </a:prstGeom>
          <a:noFill/>
        </p:spPr>
        <p:txBody>
          <a:bodyPr wrap="square" rtlCol="0">
            <a:spAutoFit/>
          </a:bodyPr>
          <a:lstStyle/>
          <a:p>
            <a:r>
              <a:rPr lang="en-US" sz="800" b="0" i="0" dirty="0">
                <a:solidFill>
                  <a:srgbClr val="545454"/>
                </a:solidFill>
                <a:effectLst/>
                <a:latin typeface="Open Sans" panose="020B0606030504020204" pitchFamily="34" charset="0"/>
                <a:hlinkClick r:id="rId3"/>
              </a:rPr>
              <a:t>Northern Alberta Oilsands (Jason </a:t>
            </a:r>
            <a:r>
              <a:rPr lang="en-US" sz="800" b="0" i="0" dirty="0" err="1">
                <a:solidFill>
                  <a:srgbClr val="545454"/>
                </a:solidFill>
                <a:effectLst/>
                <a:latin typeface="Open Sans" panose="020B0606030504020204" pitchFamily="34" charset="0"/>
                <a:hlinkClick r:id="rId3"/>
              </a:rPr>
              <a:t>Franson</a:t>
            </a:r>
            <a:r>
              <a:rPr lang="en-US" sz="800" b="0" i="0" dirty="0">
                <a:solidFill>
                  <a:srgbClr val="545454"/>
                </a:solidFill>
                <a:effectLst/>
                <a:latin typeface="Open Sans" panose="020B0606030504020204" pitchFamily="34" charset="0"/>
                <a:hlinkClick r:id="rId3"/>
              </a:rPr>
              <a:t>/The Canadian Press)</a:t>
            </a:r>
            <a:endParaRPr lang="en-CA" sz="800" dirty="0"/>
          </a:p>
        </p:txBody>
      </p:sp>
    </p:spTree>
    <p:extLst>
      <p:ext uri="{BB962C8B-B14F-4D97-AF65-F5344CB8AC3E}">
        <p14:creationId xmlns:p14="http://schemas.microsoft.com/office/powerpoint/2010/main" val="364575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7A3D1-EC40-05B5-62F6-264134082762}"/>
              </a:ext>
            </a:extLst>
          </p:cNvPr>
          <p:cNvSpPr>
            <a:spLocks noGrp="1"/>
          </p:cNvSpPr>
          <p:nvPr>
            <p:ph type="title"/>
          </p:nvPr>
        </p:nvSpPr>
        <p:spPr>
          <a:xfrm>
            <a:off x="304641" y="102393"/>
            <a:ext cx="8534559" cy="369555"/>
          </a:xfrm>
        </p:spPr>
        <p:txBody>
          <a:bodyPr>
            <a:noAutofit/>
          </a:bodyPr>
          <a:lstStyle/>
          <a:p>
            <a:pPr algn="ctr"/>
            <a:r>
              <a:rPr lang="en-CA" sz="2100" dirty="0"/>
              <a:t>Air Pollution Background: </a:t>
            </a:r>
            <a:r>
              <a:rPr lang="en-US" sz="2100" b="1" dirty="0"/>
              <a:t>Criteria Air Contaminants (CACs) </a:t>
            </a:r>
            <a:endParaRPr lang="en-CA" sz="2100" dirty="0"/>
          </a:p>
        </p:txBody>
      </p:sp>
      <p:sp>
        <p:nvSpPr>
          <p:cNvPr id="3" name="Text Placeholder 2">
            <a:extLst>
              <a:ext uri="{FF2B5EF4-FFF2-40B4-BE49-F238E27FC236}">
                <a16:creationId xmlns:a16="http://schemas.microsoft.com/office/drawing/2014/main" id="{4B47A87F-C5AF-6DE3-9EA1-7A16A26B9FBF}"/>
              </a:ext>
            </a:extLst>
          </p:cNvPr>
          <p:cNvSpPr>
            <a:spLocks noGrp="1"/>
          </p:cNvSpPr>
          <p:nvPr>
            <p:ph type="body" idx="1"/>
          </p:nvPr>
        </p:nvSpPr>
        <p:spPr>
          <a:xfrm>
            <a:off x="304639" y="420304"/>
            <a:ext cx="8692404" cy="1143293"/>
          </a:xfrm>
          <a:solidFill>
            <a:schemeClr val="lt1"/>
          </a:solidFill>
        </p:spPr>
        <p:txBody>
          <a:bodyPr/>
          <a:lstStyle/>
          <a:p>
            <a:r>
              <a:rPr lang="en-CA" sz="1400" b="1" dirty="0"/>
              <a:t>Sulphur oxides (SOx)  </a:t>
            </a:r>
            <a:r>
              <a:rPr lang="en-CA" sz="1400" dirty="0"/>
              <a:t>(e.g. coal burning power facilities, smelters)</a:t>
            </a:r>
          </a:p>
          <a:p>
            <a:r>
              <a:rPr lang="en-CA" sz="1400" b="1" dirty="0"/>
              <a:t>Nitrogen oxides (NOx) </a:t>
            </a:r>
            <a:r>
              <a:rPr lang="en-CA" sz="1400" dirty="0"/>
              <a:t>(e.g. combustion from gasoline vehicles, industry, power plants)</a:t>
            </a:r>
          </a:p>
          <a:p>
            <a:r>
              <a:rPr lang="en-CA" sz="1400" b="1" dirty="0"/>
              <a:t>Ammonia (NH</a:t>
            </a:r>
            <a:r>
              <a:rPr lang="en-CA" sz="1400" b="1" baseline="-25000" dirty="0"/>
              <a:t>3</a:t>
            </a:r>
            <a:r>
              <a:rPr lang="en-CA" sz="1400" b="1" dirty="0"/>
              <a:t>)</a:t>
            </a:r>
            <a:r>
              <a:rPr lang="en-CA" sz="1400" dirty="0"/>
              <a:t> (e.g. gas emitted mainly from agriculture (manure, fertilizer, livestock)</a:t>
            </a:r>
          </a:p>
          <a:p>
            <a:pPr lvl="1"/>
            <a:r>
              <a:rPr lang="en-CA" sz="1200" dirty="0"/>
              <a:t>Combines with other molecules in the atmosphere (sulphates and nitrates) to form secondary </a:t>
            </a:r>
            <a:r>
              <a:rPr lang="en-CA" sz="1200" b="1" dirty="0"/>
              <a:t>PM</a:t>
            </a:r>
            <a:r>
              <a:rPr lang="en-CA" sz="1200" b="1" baseline="-25000" dirty="0"/>
              <a:t>2.5</a:t>
            </a:r>
            <a:r>
              <a:rPr lang="en-CA" sz="1200" b="1" dirty="0"/>
              <a:t> </a:t>
            </a:r>
          </a:p>
        </p:txBody>
      </p:sp>
      <p:sp>
        <p:nvSpPr>
          <p:cNvPr id="4" name="Slide Number Placeholder 3">
            <a:extLst>
              <a:ext uri="{FF2B5EF4-FFF2-40B4-BE49-F238E27FC236}">
                <a16:creationId xmlns:a16="http://schemas.microsoft.com/office/drawing/2014/main" id="{C06AB42B-53BE-92EE-4B89-307E5BDBAA2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6</a:t>
            </a:fld>
            <a:endParaRPr lang="en-US"/>
          </a:p>
        </p:txBody>
      </p:sp>
      <p:sp>
        <p:nvSpPr>
          <p:cNvPr id="5" name="TextBox 4">
            <a:extLst>
              <a:ext uri="{FF2B5EF4-FFF2-40B4-BE49-F238E27FC236}">
                <a16:creationId xmlns:a16="http://schemas.microsoft.com/office/drawing/2014/main" id="{1052A9D8-557E-8F30-6A37-B76A0F3D65FC}"/>
              </a:ext>
            </a:extLst>
          </p:cNvPr>
          <p:cNvSpPr txBox="1"/>
          <p:nvPr/>
        </p:nvSpPr>
        <p:spPr>
          <a:xfrm>
            <a:off x="520618" y="4708909"/>
            <a:ext cx="5819325" cy="400110"/>
          </a:xfrm>
          <a:prstGeom prst="rect">
            <a:avLst/>
          </a:prstGeom>
          <a:noFill/>
        </p:spPr>
        <p:txBody>
          <a:bodyPr wrap="square" rtlCol="0">
            <a:spAutoFit/>
          </a:bodyPr>
          <a:lstStyle/>
          <a:p>
            <a:r>
              <a:rPr lang="en-CA" sz="1000" i="1" dirty="0">
                <a:solidFill>
                  <a:srgbClr val="00B050"/>
                </a:solidFill>
              </a:rPr>
              <a:t>Source: https://www.canada.ca/en/environment-climate-change/services/air-pollution/pollutants/common-contaminants.html</a:t>
            </a:r>
          </a:p>
        </p:txBody>
      </p:sp>
      <p:pic>
        <p:nvPicPr>
          <p:cNvPr id="7" name="Picture 6" descr="A diagram of a human hair&#10;&#10;Description automatically generated">
            <a:extLst>
              <a:ext uri="{FF2B5EF4-FFF2-40B4-BE49-F238E27FC236}">
                <a16:creationId xmlns:a16="http://schemas.microsoft.com/office/drawing/2014/main" id="{7A0B2EE1-FD31-056A-F6EF-257C9B8AD489}"/>
              </a:ext>
            </a:extLst>
          </p:cNvPr>
          <p:cNvPicPr>
            <a:picLocks noChangeAspect="1"/>
          </p:cNvPicPr>
          <p:nvPr/>
        </p:nvPicPr>
        <p:blipFill>
          <a:blip r:embed="rId2"/>
          <a:stretch>
            <a:fillRect/>
          </a:stretch>
        </p:blipFill>
        <p:spPr>
          <a:xfrm>
            <a:off x="6717117" y="1599701"/>
            <a:ext cx="1787349" cy="1248351"/>
          </a:xfrm>
          <a:prstGeom prst="rect">
            <a:avLst/>
          </a:prstGeom>
        </p:spPr>
      </p:pic>
      <p:sp>
        <p:nvSpPr>
          <p:cNvPr id="8" name="Text Placeholder 2">
            <a:extLst>
              <a:ext uri="{FF2B5EF4-FFF2-40B4-BE49-F238E27FC236}">
                <a16:creationId xmlns:a16="http://schemas.microsoft.com/office/drawing/2014/main" id="{9D3F0601-F448-54AA-19C2-F18B32E9E132}"/>
              </a:ext>
            </a:extLst>
          </p:cNvPr>
          <p:cNvSpPr txBox="1">
            <a:spLocks/>
          </p:cNvSpPr>
          <p:nvPr/>
        </p:nvSpPr>
        <p:spPr>
          <a:xfrm>
            <a:off x="343369" y="2704297"/>
            <a:ext cx="6373748" cy="1996088"/>
          </a:xfrm>
          <a:prstGeom prst="rect">
            <a:avLst/>
          </a:prstGeom>
          <a:solidFill>
            <a:schemeClr val="lt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r>
              <a:rPr lang="en-CA" sz="1400" b="1" dirty="0"/>
              <a:t>Volatile organic compounds (VOCs)</a:t>
            </a:r>
            <a:r>
              <a:rPr lang="en-CA" sz="1400" dirty="0"/>
              <a:t> (e.g. gasoline fumes &amp; solvents, formaldehyde)</a:t>
            </a:r>
          </a:p>
          <a:p>
            <a:pPr lvl="1"/>
            <a:r>
              <a:rPr lang="en-CA" sz="1200" dirty="0"/>
              <a:t>Upstream oil and gas production, residential wood, evaporation of fuels &amp; solvents</a:t>
            </a:r>
          </a:p>
          <a:p>
            <a:r>
              <a:rPr lang="en-CA" sz="1400" b="1" dirty="0"/>
              <a:t>Carbon Monoxide (CO) </a:t>
            </a:r>
            <a:r>
              <a:rPr lang="en-CA" sz="1400" dirty="0"/>
              <a:t>(e.g. incomplete combustion of fuels) </a:t>
            </a:r>
          </a:p>
          <a:p>
            <a:pPr lvl="1"/>
            <a:r>
              <a:rPr lang="en-CA" sz="1200" dirty="0"/>
              <a:t>Vehicles, fires</a:t>
            </a:r>
          </a:p>
          <a:p>
            <a:r>
              <a:rPr lang="en-CA" sz="1400" b="1" dirty="0"/>
              <a:t>Ground-level Ozone (O</a:t>
            </a:r>
            <a:r>
              <a:rPr lang="en-CA" sz="1400" b="1" baseline="-25000" dirty="0"/>
              <a:t>3</a:t>
            </a:r>
            <a:r>
              <a:rPr lang="en-CA" sz="1400" b="1" dirty="0"/>
              <a:t>) </a:t>
            </a:r>
            <a:r>
              <a:rPr lang="en-CA" sz="1400" dirty="0"/>
              <a:t>(e.g. NOx + VOC + sunlight)</a:t>
            </a:r>
          </a:p>
          <a:p>
            <a:pPr lvl="1"/>
            <a:r>
              <a:rPr lang="en-CA" sz="1200" dirty="0"/>
              <a:t>One of the major constituents of photochemical smog</a:t>
            </a:r>
          </a:p>
          <a:p>
            <a:pPr lvl="1"/>
            <a:endParaRPr lang="en-CA" sz="1600" dirty="0"/>
          </a:p>
        </p:txBody>
      </p:sp>
      <p:sp>
        <p:nvSpPr>
          <p:cNvPr id="10" name="Text Placeholder 2">
            <a:extLst>
              <a:ext uri="{FF2B5EF4-FFF2-40B4-BE49-F238E27FC236}">
                <a16:creationId xmlns:a16="http://schemas.microsoft.com/office/drawing/2014/main" id="{48244BA8-3F40-5980-6364-05323AF6643B}"/>
              </a:ext>
            </a:extLst>
          </p:cNvPr>
          <p:cNvSpPr txBox="1">
            <a:spLocks/>
          </p:cNvSpPr>
          <p:nvPr/>
        </p:nvSpPr>
        <p:spPr>
          <a:xfrm>
            <a:off x="304638" y="1563597"/>
            <a:ext cx="6436075" cy="1227433"/>
          </a:xfrm>
          <a:prstGeom prst="rect">
            <a:avLst/>
          </a:prstGeom>
          <a:solidFill>
            <a:schemeClr val="lt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r>
              <a:rPr lang="en-CA" sz="1400" b="1" dirty="0"/>
              <a:t>Particulate matter/aerosols (PM) </a:t>
            </a:r>
            <a:r>
              <a:rPr lang="en-CA" sz="1400" dirty="0"/>
              <a:t>(e.g. dust, chemical reactions)</a:t>
            </a:r>
          </a:p>
          <a:p>
            <a:pPr lvl="1"/>
            <a:r>
              <a:rPr lang="en-CA" sz="1200" b="1" dirty="0"/>
              <a:t>Directly emitted </a:t>
            </a:r>
            <a:r>
              <a:rPr lang="en-CA" sz="1200" dirty="0"/>
              <a:t>(smokestack, dust) or </a:t>
            </a:r>
            <a:r>
              <a:rPr lang="en-CA" sz="1200" b="1" dirty="0"/>
              <a:t>secondary production </a:t>
            </a:r>
            <a:r>
              <a:rPr lang="en-CA" sz="1200" dirty="0"/>
              <a:t>in the air from chemical reactions of precursors (NOx &amp; S0x with NH</a:t>
            </a:r>
            <a:r>
              <a:rPr lang="en-CA" sz="1200" baseline="-25000" dirty="0"/>
              <a:t>3</a:t>
            </a:r>
            <a:r>
              <a:rPr lang="en-CA" sz="1200" dirty="0"/>
              <a:t>)</a:t>
            </a:r>
          </a:p>
          <a:p>
            <a:pPr lvl="2"/>
            <a:r>
              <a:rPr lang="en-CA" sz="1200" b="1" dirty="0"/>
              <a:t>PM</a:t>
            </a:r>
            <a:r>
              <a:rPr lang="en-CA" sz="1200" b="1" baseline="-25000" dirty="0"/>
              <a:t>2.5</a:t>
            </a:r>
            <a:r>
              <a:rPr lang="en-CA" sz="1200" dirty="0"/>
              <a:t> poses the greatest </a:t>
            </a:r>
            <a:r>
              <a:rPr lang="en-CA" sz="1200" b="1" dirty="0"/>
              <a:t>health risk </a:t>
            </a:r>
            <a:r>
              <a:rPr lang="en-CA" sz="1200" dirty="0"/>
              <a:t>(cardiac and respiratory diseases (i.e. asthma, bronchitis)  </a:t>
            </a:r>
            <a:endParaRPr lang="en-CA" sz="1200" b="1" dirty="0"/>
          </a:p>
        </p:txBody>
      </p:sp>
      <p:sp>
        <p:nvSpPr>
          <p:cNvPr id="11" name="TextBox 10">
            <a:extLst>
              <a:ext uri="{FF2B5EF4-FFF2-40B4-BE49-F238E27FC236}">
                <a16:creationId xmlns:a16="http://schemas.microsoft.com/office/drawing/2014/main" id="{BFB04BE0-4768-8EAC-F41A-C9CFCFEFA99E}"/>
              </a:ext>
            </a:extLst>
          </p:cNvPr>
          <p:cNvSpPr txBox="1"/>
          <p:nvPr/>
        </p:nvSpPr>
        <p:spPr>
          <a:xfrm>
            <a:off x="8379279" y="1991967"/>
            <a:ext cx="726621" cy="584775"/>
          </a:xfrm>
          <a:prstGeom prst="rect">
            <a:avLst/>
          </a:prstGeom>
          <a:solidFill>
            <a:schemeClr val="lt1"/>
          </a:solidFill>
        </p:spPr>
        <p:txBody>
          <a:bodyPr wrap="square" rtlCol="0">
            <a:spAutoFit/>
          </a:bodyPr>
          <a:lstStyle/>
          <a:p>
            <a:pPr algn="ctr"/>
            <a:r>
              <a:rPr lang="en-CA" sz="800" b="1" dirty="0"/>
              <a:t>PM</a:t>
            </a:r>
            <a:r>
              <a:rPr lang="en-CA" sz="800" b="1" baseline="-25000" dirty="0"/>
              <a:t>2.5</a:t>
            </a:r>
            <a:r>
              <a:rPr lang="en-CA" sz="800" b="1" dirty="0"/>
              <a:t> is 30x smaller than hair</a:t>
            </a:r>
          </a:p>
        </p:txBody>
      </p:sp>
      <p:sp>
        <p:nvSpPr>
          <p:cNvPr id="12" name="TextBox 11">
            <a:extLst>
              <a:ext uri="{FF2B5EF4-FFF2-40B4-BE49-F238E27FC236}">
                <a16:creationId xmlns:a16="http://schemas.microsoft.com/office/drawing/2014/main" id="{AB32C909-1643-0464-27CC-10273C503320}"/>
              </a:ext>
            </a:extLst>
          </p:cNvPr>
          <p:cNvSpPr txBox="1"/>
          <p:nvPr/>
        </p:nvSpPr>
        <p:spPr>
          <a:xfrm>
            <a:off x="7034264" y="1491979"/>
            <a:ext cx="2109736" cy="215444"/>
          </a:xfrm>
          <a:prstGeom prst="rect">
            <a:avLst/>
          </a:prstGeom>
          <a:noFill/>
        </p:spPr>
        <p:txBody>
          <a:bodyPr wrap="square" rtlCol="0">
            <a:spAutoFit/>
          </a:bodyPr>
          <a:lstStyle/>
          <a:p>
            <a:r>
              <a:rPr lang="en-US" sz="800" dirty="0">
                <a:hlinkClick r:id="rId3"/>
              </a:rPr>
              <a:t>Particulate Matter (PM) Basics | US EPA</a:t>
            </a:r>
            <a:endParaRPr lang="en-CA" sz="800" dirty="0"/>
          </a:p>
        </p:txBody>
      </p:sp>
      <p:grpSp>
        <p:nvGrpSpPr>
          <p:cNvPr id="20" name="Group 19">
            <a:extLst>
              <a:ext uri="{FF2B5EF4-FFF2-40B4-BE49-F238E27FC236}">
                <a16:creationId xmlns:a16="http://schemas.microsoft.com/office/drawing/2014/main" id="{CD17D73C-1B04-BB6A-2F8F-056778579C19}"/>
              </a:ext>
            </a:extLst>
          </p:cNvPr>
          <p:cNvGrpSpPr/>
          <p:nvPr/>
        </p:nvGrpSpPr>
        <p:grpSpPr>
          <a:xfrm>
            <a:off x="6431403" y="2804926"/>
            <a:ext cx="2712597" cy="2338574"/>
            <a:chOff x="6431403" y="2804926"/>
            <a:chExt cx="2712597" cy="2338574"/>
          </a:xfrm>
        </p:grpSpPr>
        <p:grpSp>
          <p:nvGrpSpPr>
            <p:cNvPr id="18" name="Group 17">
              <a:extLst>
                <a:ext uri="{FF2B5EF4-FFF2-40B4-BE49-F238E27FC236}">
                  <a16:creationId xmlns:a16="http://schemas.microsoft.com/office/drawing/2014/main" id="{335B0AFA-E602-DBCD-F48A-F134E376A6FB}"/>
                </a:ext>
              </a:extLst>
            </p:cNvPr>
            <p:cNvGrpSpPr/>
            <p:nvPr/>
          </p:nvGrpSpPr>
          <p:grpSpPr>
            <a:xfrm>
              <a:off x="6796211" y="2804926"/>
              <a:ext cx="2347789" cy="2338574"/>
              <a:chOff x="6796211" y="2804926"/>
              <a:chExt cx="2347789" cy="2338574"/>
            </a:xfrm>
          </p:grpSpPr>
          <p:pic>
            <p:nvPicPr>
              <p:cNvPr id="14" name="Picture 13">
                <a:extLst>
                  <a:ext uri="{FF2B5EF4-FFF2-40B4-BE49-F238E27FC236}">
                    <a16:creationId xmlns:a16="http://schemas.microsoft.com/office/drawing/2014/main" id="{F06CF29A-B76C-B22B-F881-F5B43F041DD7}"/>
                  </a:ext>
                </a:extLst>
              </p:cNvPr>
              <p:cNvPicPr>
                <a:picLocks noChangeAspect="1"/>
              </p:cNvPicPr>
              <p:nvPr/>
            </p:nvPicPr>
            <p:blipFill rotWithShape="1">
              <a:blip r:embed="rId4"/>
              <a:srcRect l="-1" t="9279" r="34619"/>
              <a:stretch/>
            </p:blipFill>
            <p:spPr>
              <a:xfrm>
                <a:off x="6827198" y="2848052"/>
                <a:ext cx="2169845" cy="2137637"/>
              </a:xfrm>
              <a:prstGeom prst="rect">
                <a:avLst/>
              </a:prstGeom>
            </p:spPr>
          </p:pic>
          <p:sp>
            <p:nvSpPr>
              <p:cNvPr id="15" name="TextBox 14">
                <a:extLst>
                  <a:ext uri="{FF2B5EF4-FFF2-40B4-BE49-F238E27FC236}">
                    <a16:creationId xmlns:a16="http://schemas.microsoft.com/office/drawing/2014/main" id="{074BDFFF-6ED4-26FD-9843-B39F4A059E49}"/>
                  </a:ext>
                </a:extLst>
              </p:cNvPr>
              <p:cNvSpPr txBox="1"/>
              <p:nvPr/>
            </p:nvSpPr>
            <p:spPr>
              <a:xfrm>
                <a:off x="6796211" y="4943445"/>
                <a:ext cx="2347789" cy="200055"/>
              </a:xfrm>
              <a:prstGeom prst="rect">
                <a:avLst/>
              </a:prstGeom>
              <a:noFill/>
            </p:spPr>
            <p:txBody>
              <a:bodyPr wrap="square" rtlCol="0">
                <a:spAutoFit/>
              </a:bodyPr>
              <a:lstStyle/>
              <a:p>
                <a:r>
                  <a:rPr lang="en-US" sz="700" i="1" dirty="0">
                    <a:solidFill>
                      <a:schemeClr val="tx1"/>
                    </a:solidFill>
                    <a:hlinkClick r:id="rId5">
                      <a:extLst>
                        <a:ext uri="{A12FA001-AC4F-418D-AE19-62706E023703}">
                          <ahyp:hlinkClr xmlns:ahyp="http://schemas.microsoft.com/office/drawing/2018/hyperlinkcolor" val="tx"/>
                        </a:ext>
                      </a:extLst>
                    </a:hlinkClick>
                  </a:rPr>
                  <a:t>File:Health effects of pollution.png - Wikipedia</a:t>
                </a:r>
                <a:endParaRPr lang="en-CA" sz="700" i="1" dirty="0">
                  <a:solidFill>
                    <a:schemeClr val="tx1"/>
                  </a:solidFill>
                </a:endParaRPr>
              </a:p>
            </p:txBody>
          </p:sp>
          <p:sp>
            <p:nvSpPr>
              <p:cNvPr id="16" name="Oval 15">
                <a:extLst>
                  <a:ext uri="{FF2B5EF4-FFF2-40B4-BE49-F238E27FC236}">
                    <a16:creationId xmlns:a16="http://schemas.microsoft.com/office/drawing/2014/main" id="{F5993561-7F17-C45E-6692-BC1DA2DBFB8C}"/>
                  </a:ext>
                </a:extLst>
              </p:cNvPr>
              <p:cNvSpPr/>
              <p:nvPr/>
            </p:nvSpPr>
            <p:spPr>
              <a:xfrm rot="1920527">
                <a:off x="7353463" y="2804926"/>
                <a:ext cx="1541890" cy="2199799"/>
              </a:xfrm>
              <a:prstGeom prst="ellipse">
                <a:avLst/>
              </a:prstGeom>
              <a:noFill/>
              <a:ln>
                <a:solidFill>
                  <a:srgbClr val="0033C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9" name="TextBox 18">
              <a:extLst>
                <a:ext uri="{FF2B5EF4-FFF2-40B4-BE49-F238E27FC236}">
                  <a16:creationId xmlns:a16="http://schemas.microsoft.com/office/drawing/2014/main" id="{781DB266-A991-FD57-1BA4-C97112F9848B}"/>
                </a:ext>
              </a:extLst>
            </p:cNvPr>
            <p:cNvSpPr txBox="1"/>
            <p:nvPr/>
          </p:nvSpPr>
          <p:spPr>
            <a:xfrm>
              <a:off x="6431403" y="4405392"/>
              <a:ext cx="984353" cy="523220"/>
            </a:xfrm>
            <a:prstGeom prst="rect">
              <a:avLst/>
            </a:prstGeom>
            <a:noFill/>
          </p:spPr>
          <p:txBody>
            <a:bodyPr wrap="square" rtlCol="0">
              <a:spAutoFit/>
            </a:bodyPr>
            <a:lstStyle/>
            <a:p>
              <a:r>
                <a:rPr lang="en-CA" b="1" dirty="0">
                  <a:solidFill>
                    <a:srgbClr val="0033CC"/>
                  </a:solidFill>
                </a:rPr>
                <a:t>CACs &amp; Health</a:t>
              </a:r>
            </a:p>
          </p:txBody>
        </p:sp>
      </p:grpSp>
    </p:spTree>
    <p:extLst>
      <p:ext uri="{BB962C8B-B14F-4D97-AF65-F5344CB8AC3E}">
        <p14:creationId xmlns:p14="http://schemas.microsoft.com/office/powerpoint/2010/main" val="22517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7EAD0-C4A7-18A9-D1F7-D8A6CCF67D5F}"/>
              </a:ext>
            </a:extLst>
          </p:cNvPr>
          <p:cNvSpPr>
            <a:spLocks noGrp="1"/>
          </p:cNvSpPr>
          <p:nvPr>
            <p:ph type="title"/>
          </p:nvPr>
        </p:nvSpPr>
        <p:spPr>
          <a:xfrm>
            <a:off x="304720" y="931068"/>
            <a:ext cx="8534559" cy="1247775"/>
          </a:xfrm>
        </p:spPr>
        <p:txBody>
          <a:bodyPr>
            <a:normAutofit/>
          </a:bodyPr>
          <a:lstStyle/>
          <a:p>
            <a:pPr algn="ctr"/>
            <a:r>
              <a:rPr lang="en-US" dirty="0"/>
              <a:t>Air Quality and Health Applications</a:t>
            </a:r>
            <a:br>
              <a:rPr lang="en-US" dirty="0"/>
            </a:br>
            <a:endParaRPr lang="en-CA" dirty="0"/>
          </a:p>
        </p:txBody>
      </p:sp>
      <p:sp>
        <p:nvSpPr>
          <p:cNvPr id="4" name="Slide Number Placeholder 3">
            <a:extLst>
              <a:ext uri="{FF2B5EF4-FFF2-40B4-BE49-F238E27FC236}">
                <a16:creationId xmlns:a16="http://schemas.microsoft.com/office/drawing/2014/main" id="{E7434D41-7050-C147-1DD1-5F856194DEA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7</a:t>
            </a:fld>
            <a:endParaRPr lang="en-US"/>
          </a:p>
        </p:txBody>
      </p:sp>
      <p:sp>
        <p:nvSpPr>
          <p:cNvPr id="6" name="Text Placeholder 2">
            <a:extLst>
              <a:ext uri="{FF2B5EF4-FFF2-40B4-BE49-F238E27FC236}">
                <a16:creationId xmlns:a16="http://schemas.microsoft.com/office/drawing/2014/main" id="{E322D73A-75A5-2FE8-1AB2-3503091D47F4}"/>
              </a:ext>
            </a:extLst>
          </p:cNvPr>
          <p:cNvSpPr txBox="1">
            <a:spLocks/>
          </p:cNvSpPr>
          <p:nvPr/>
        </p:nvSpPr>
        <p:spPr>
          <a:xfrm>
            <a:off x="723141" y="2428874"/>
            <a:ext cx="7839833" cy="184784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lvl="1"/>
            <a:r>
              <a:rPr lang="en-CA" dirty="0"/>
              <a:t>“</a:t>
            </a:r>
            <a:r>
              <a:rPr lang="en-US" b="1" dirty="0"/>
              <a:t>short-term exposure</a:t>
            </a:r>
            <a:r>
              <a:rPr lang="en-US" dirty="0"/>
              <a:t> is related to effects that occur </a:t>
            </a:r>
            <a:r>
              <a:rPr lang="en-US" b="1" dirty="0"/>
              <a:t>a few days </a:t>
            </a:r>
            <a:r>
              <a:rPr lang="en-US" dirty="0"/>
              <a:t>after an elevation in ambient air pollution (i.e. </a:t>
            </a:r>
            <a:r>
              <a:rPr lang="en-US" b="1" dirty="0"/>
              <a:t>acute</a:t>
            </a:r>
            <a:r>
              <a:rPr lang="en-US" dirty="0"/>
              <a:t> health effects)” </a:t>
            </a:r>
          </a:p>
          <a:p>
            <a:pPr lvl="1"/>
            <a:r>
              <a:rPr lang="en-US" dirty="0"/>
              <a:t>“</a:t>
            </a:r>
            <a:r>
              <a:rPr lang="en-US" b="1" dirty="0"/>
              <a:t>long-term exposure </a:t>
            </a:r>
            <a:r>
              <a:rPr lang="en-US" dirty="0"/>
              <a:t>refers to exposures averaged </a:t>
            </a:r>
            <a:r>
              <a:rPr lang="en-US" b="1" dirty="0"/>
              <a:t>over the years</a:t>
            </a:r>
            <a:r>
              <a:rPr lang="en-US" dirty="0"/>
              <a:t> preceding the development of </a:t>
            </a:r>
            <a:r>
              <a:rPr lang="en-US" b="1" dirty="0"/>
              <a:t>disease or death </a:t>
            </a:r>
            <a:r>
              <a:rPr lang="en-US" dirty="0"/>
              <a:t>(i.e. </a:t>
            </a:r>
            <a:r>
              <a:rPr lang="en-US" b="1" dirty="0"/>
              <a:t>chronic</a:t>
            </a:r>
            <a:r>
              <a:rPr lang="en-US" dirty="0"/>
              <a:t> health effects).”, </a:t>
            </a:r>
            <a:r>
              <a:rPr lang="en-US" dirty="0">
                <a:hlinkClick r:id="rId2"/>
              </a:rPr>
              <a:t>Health Canada</a:t>
            </a:r>
            <a:endParaRPr lang="en-US" dirty="0"/>
          </a:p>
        </p:txBody>
      </p:sp>
    </p:spTree>
    <p:extLst>
      <p:ext uri="{BB962C8B-B14F-4D97-AF65-F5344CB8AC3E}">
        <p14:creationId xmlns:p14="http://schemas.microsoft.com/office/powerpoint/2010/main" val="3188793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A76922-DB89-8363-E24B-9DC798E8F305}"/>
              </a:ext>
            </a:extLst>
          </p:cNvPr>
          <p:cNvSpPr>
            <a:spLocks noGrp="1"/>
          </p:cNvSpPr>
          <p:nvPr>
            <p:ph type="body" idx="1"/>
          </p:nvPr>
        </p:nvSpPr>
        <p:spPr>
          <a:xfrm>
            <a:off x="1" y="388620"/>
            <a:ext cx="9025268" cy="1894467"/>
          </a:xfrm>
        </p:spPr>
        <p:txBody>
          <a:bodyPr/>
          <a:lstStyle/>
          <a:p>
            <a:r>
              <a:rPr lang="en-CA" sz="1600" dirty="0"/>
              <a:t>Health index for </a:t>
            </a:r>
            <a:r>
              <a:rPr lang="en-CA" sz="1600" b="1" dirty="0"/>
              <a:t>acute exposures </a:t>
            </a:r>
            <a:r>
              <a:rPr lang="en-CA" sz="1600" dirty="0"/>
              <a:t>to </a:t>
            </a:r>
            <a:r>
              <a:rPr lang="en-CA" sz="1600" b="1" dirty="0"/>
              <a:t>outdoor air pollution</a:t>
            </a:r>
            <a:endParaRPr lang="en-CA" sz="1600" dirty="0"/>
          </a:p>
          <a:p>
            <a:pPr lvl="1"/>
            <a:r>
              <a:rPr lang="en-CA" sz="1400" dirty="0"/>
              <a:t>Federal program by </a:t>
            </a:r>
            <a:r>
              <a:rPr lang="en-CA" sz="1400" b="1" dirty="0"/>
              <a:t>Health Canada </a:t>
            </a:r>
            <a:r>
              <a:rPr lang="en-CA" sz="1400" dirty="0"/>
              <a:t>and</a:t>
            </a:r>
            <a:r>
              <a:rPr lang="en-CA" sz="1400" b="1" dirty="0"/>
              <a:t> Environment and Climate Change Canada </a:t>
            </a:r>
          </a:p>
          <a:p>
            <a:pPr lvl="1"/>
            <a:r>
              <a:rPr lang="en-CA" sz="1400" dirty="0"/>
              <a:t>AQHI provides information on </a:t>
            </a:r>
            <a:r>
              <a:rPr lang="en-CA" sz="1400" b="1" dirty="0"/>
              <a:t>health risks </a:t>
            </a:r>
            <a:r>
              <a:rPr lang="en-CA" sz="1400" dirty="0"/>
              <a:t>of</a:t>
            </a:r>
            <a:r>
              <a:rPr lang="en-CA" sz="1400" b="1" dirty="0"/>
              <a:t> short-term exposure to air pollution </a:t>
            </a:r>
            <a:r>
              <a:rPr lang="en-CA" sz="1400" dirty="0"/>
              <a:t>to the public  </a:t>
            </a:r>
          </a:p>
          <a:p>
            <a:pPr lvl="2"/>
            <a:r>
              <a:rPr lang="en-CA" sz="1200" dirty="0"/>
              <a:t>Combined observed relationships between </a:t>
            </a:r>
            <a:r>
              <a:rPr lang="en-CA" sz="1200" b="1" dirty="0"/>
              <a:t>NO</a:t>
            </a:r>
            <a:r>
              <a:rPr lang="en-CA" sz="1200" b="1" baseline="-25000" dirty="0"/>
              <a:t>2</a:t>
            </a:r>
            <a:r>
              <a:rPr lang="en-CA" sz="1200" b="1" dirty="0"/>
              <a:t>, ground-level ozone, and PM</a:t>
            </a:r>
            <a:r>
              <a:rPr lang="en-CA" sz="1200" b="1" baseline="-25000" dirty="0"/>
              <a:t>2.5</a:t>
            </a:r>
            <a:r>
              <a:rPr lang="en-CA" sz="1200" b="1" dirty="0"/>
              <a:t> </a:t>
            </a:r>
            <a:r>
              <a:rPr lang="en-CA" sz="1200" dirty="0"/>
              <a:t>with</a:t>
            </a:r>
            <a:r>
              <a:rPr lang="en-CA" sz="1200" b="1" dirty="0"/>
              <a:t> mortality</a:t>
            </a:r>
          </a:p>
          <a:p>
            <a:pPr lvl="3"/>
            <a:r>
              <a:rPr lang="en-CA" sz="1000" dirty="0"/>
              <a:t>Computed from </a:t>
            </a:r>
            <a:r>
              <a:rPr lang="en-CA" sz="1000" b="1" dirty="0"/>
              <a:t>hourly observations </a:t>
            </a:r>
            <a:r>
              <a:rPr lang="en-CA" sz="1000" dirty="0"/>
              <a:t>(or model forecast)</a:t>
            </a:r>
            <a:endParaRPr lang="en-CA" dirty="0"/>
          </a:p>
          <a:p>
            <a:pPr lvl="2"/>
            <a:endParaRPr lang="en-CA" sz="1800" dirty="0"/>
          </a:p>
          <a:p>
            <a:pPr lvl="2"/>
            <a:r>
              <a:rPr lang="en-CA" sz="1200" dirty="0"/>
              <a:t>Last summer across most of Canada we saw very high AQHI values associated with large </a:t>
            </a:r>
            <a:r>
              <a:rPr lang="en-CA" sz="1200" b="1" dirty="0"/>
              <a:t>forest fires </a:t>
            </a:r>
            <a:r>
              <a:rPr lang="en-CA" sz="1200" dirty="0"/>
              <a:t>smoke events</a:t>
            </a:r>
          </a:p>
          <a:p>
            <a:pPr marL="628650" lvl="2" indent="0">
              <a:buNone/>
            </a:pPr>
            <a:r>
              <a:rPr lang="en-CA" sz="1200" dirty="0"/>
              <a:t> </a:t>
            </a:r>
          </a:p>
        </p:txBody>
      </p:sp>
      <p:pic>
        <p:nvPicPr>
          <p:cNvPr id="18" name="Picture 17">
            <a:extLst>
              <a:ext uri="{FF2B5EF4-FFF2-40B4-BE49-F238E27FC236}">
                <a16:creationId xmlns:a16="http://schemas.microsoft.com/office/drawing/2014/main" id="{7BF4421B-756F-B521-E728-DC7A1D3E3122}"/>
              </a:ext>
            </a:extLst>
          </p:cNvPr>
          <p:cNvPicPr>
            <a:picLocks noChangeAspect="1"/>
          </p:cNvPicPr>
          <p:nvPr/>
        </p:nvPicPr>
        <p:blipFill rotWithShape="1">
          <a:blip r:embed="rId2"/>
          <a:srcRect t="17674"/>
          <a:stretch/>
        </p:blipFill>
        <p:spPr>
          <a:xfrm>
            <a:off x="1769665" y="1765251"/>
            <a:ext cx="4854361" cy="348558"/>
          </a:xfrm>
          <a:prstGeom prst="rect">
            <a:avLst/>
          </a:prstGeom>
        </p:spPr>
      </p:pic>
      <p:sp>
        <p:nvSpPr>
          <p:cNvPr id="19" name="Rectangle 18">
            <a:extLst>
              <a:ext uri="{FF2B5EF4-FFF2-40B4-BE49-F238E27FC236}">
                <a16:creationId xmlns:a16="http://schemas.microsoft.com/office/drawing/2014/main" id="{EE01B693-CBA9-025E-4A8B-A46C47E754FD}"/>
              </a:ext>
            </a:extLst>
          </p:cNvPr>
          <p:cNvSpPr/>
          <p:nvPr/>
        </p:nvSpPr>
        <p:spPr>
          <a:xfrm>
            <a:off x="0" y="4687470"/>
            <a:ext cx="9025268" cy="45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
        <p:nvSpPr>
          <p:cNvPr id="2" name="Title 1">
            <a:extLst>
              <a:ext uri="{FF2B5EF4-FFF2-40B4-BE49-F238E27FC236}">
                <a16:creationId xmlns:a16="http://schemas.microsoft.com/office/drawing/2014/main" id="{2051A1FB-AE90-2409-6FA2-CF1BAF56A714}"/>
              </a:ext>
            </a:extLst>
          </p:cNvPr>
          <p:cNvSpPr>
            <a:spLocks noGrp="1"/>
          </p:cNvSpPr>
          <p:nvPr>
            <p:ph type="title"/>
          </p:nvPr>
        </p:nvSpPr>
        <p:spPr>
          <a:xfrm>
            <a:off x="304641" y="27899"/>
            <a:ext cx="8534559" cy="410309"/>
          </a:xfrm>
        </p:spPr>
        <p:txBody>
          <a:bodyPr>
            <a:normAutofit fontScale="90000"/>
          </a:bodyPr>
          <a:lstStyle/>
          <a:p>
            <a:pPr algn="ctr"/>
            <a:r>
              <a:rPr lang="en-CA" dirty="0"/>
              <a:t>Air Quality and Health: Air Quality Health Index (AQHI)</a:t>
            </a:r>
          </a:p>
        </p:txBody>
      </p:sp>
      <p:sp>
        <p:nvSpPr>
          <p:cNvPr id="4" name="Slide Number Placeholder 3">
            <a:extLst>
              <a:ext uri="{FF2B5EF4-FFF2-40B4-BE49-F238E27FC236}">
                <a16:creationId xmlns:a16="http://schemas.microsoft.com/office/drawing/2014/main" id="{E82C2647-2443-430D-0342-FF3FA764E55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8</a:t>
            </a:fld>
            <a:endParaRPr lang="en-US"/>
          </a:p>
        </p:txBody>
      </p:sp>
      <p:grpSp>
        <p:nvGrpSpPr>
          <p:cNvPr id="6" name="Group 5">
            <a:extLst>
              <a:ext uri="{FF2B5EF4-FFF2-40B4-BE49-F238E27FC236}">
                <a16:creationId xmlns:a16="http://schemas.microsoft.com/office/drawing/2014/main" id="{9CB0C869-5147-C991-D9B3-E2E146033191}"/>
              </a:ext>
            </a:extLst>
          </p:cNvPr>
          <p:cNvGrpSpPr/>
          <p:nvPr/>
        </p:nvGrpSpPr>
        <p:grpSpPr>
          <a:xfrm>
            <a:off x="552158" y="3253090"/>
            <a:ext cx="3505504" cy="750167"/>
            <a:chOff x="5239525" y="3300056"/>
            <a:chExt cx="3505504" cy="750167"/>
          </a:xfrm>
        </p:grpSpPr>
        <p:pic>
          <p:nvPicPr>
            <p:cNvPr id="8" name="Picture 7" descr="A screenshot of a computer&#10;&#10;Description automatically generated">
              <a:extLst>
                <a:ext uri="{FF2B5EF4-FFF2-40B4-BE49-F238E27FC236}">
                  <a16:creationId xmlns:a16="http://schemas.microsoft.com/office/drawing/2014/main" id="{8338F85F-A763-6642-E7EC-DAC978BFBE8C}"/>
                </a:ext>
              </a:extLst>
            </p:cNvPr>
            <p:cNvPicPr>
              <a:picLocks noChangeAspect="1"/>
            </p:cNvPicPr>
            <p:nvPr/>
          </p:nvPicPr>
          <p:blipFill>
            <a:blip r:embed="rId3"/>
            <a:stretch>
              <a:fillRect/>
            </a:stretch>
          </p:blipFill>
          <p:spPr>
            <a:xfrm>
              <a:off x="5239525" y="3300056"/>
              <a:ext cx="3505504" cy="499154"/>
            </a:xfrm>
            <a:prstGeom prst="rect">
              <a:avLst/>
            </a:prstGeom>
          </p:spPr>
        </p:pic>
        <p:pic>
          <p:nvPicPr>
            <p:cNvPr id="10" name="Picture 9">
              <a:extLst>
                <a:ext uri="{FF2B5EF4-FFF2-40B4-BE49-F238E27FC236}">
                  <a16:creationId xmlns:a16="http://schemas.microsoft.com/office/drawing/2014/main" id="{23D67EA9-29AE-8884-2039-C8F5CEEDE6AA}"/>
                </a:ext>
              </a:extLst>
            </p:cNvPr>
            <p:cNvPicPr>
              <a:picLocks noChangeAspect="1"/>
            </p:cNvPicPr>
            <p:nvPr/>
          </p:nvPicPr>
          <p:blipFill>
            <a:blip r:embed="rId4"/>
            <a:stretch>
              <a:fillRect/>
            </a:stretch>
          </p:blipFill>
          <p:spPr>
            <a:xfrm>
              <a:off x="5250956" y="3794931"/>
              <a:ext cx="3494073" cy="255292"/>
            </a:xfrm>
            <a:prstGeom prst="rect">
              <a:avLst/>
            </a:prstGeom>
          </p:spPr>
        </p:pic>
      </p:grpSp>
      <p:sp>
        <p:nvSpPr>
          <p:cNvPr id="7" name="TextBox 6">
            <a:extLst>
              <a:ext uri="{FF2B5EF4-FFF2-40B4-BE49-F238E27FC236}">
                <a16:creationId xmlns:a16="http://schemas.microsoft.com/office/drawing/2014/main" id="{CB20B5BA-44B6-AF10-BCC0-23EE1EAE2E08}"/>
              </a:ext>
            </a:extLst>
          </p:cNvPr>
          <p:cNvSpPr txBox="1"/>
          <p:nvPr/>
        </p:nvSpPr>
        <p:spPr>
          <a:xfrm>
            <a:off x="508253" y="4558725"/>
            <a:ext cx="8416854" cy="584775"/>
          </a:xfrm>
          <a:prstGeom prst="rect">
            <a:avLst/>
          </a:prstGeom>
          <a:noFill/>
        </p:spPr>
        <p:txBody>
          <a:bodyPr wrap="square" rtlCol="0">
            <a:spAutoFit/>
          </a:bodyPr>
          <a:lstStyle/>
          <a:p>
            <a:r>
              <a:rPr lang="en-CA" sz="800" i="1" dirty="0">
                <a:solidFill>
                  <a:srgbClr val="00B050"/>
                </a:solidFill>
              </a:rPr>
              <a:t>Sources: </a:t>
            </a:r>
            <a:r>
              <a:rPr lang="en-CA" sz="800" i="1" dirty="0">
                <a:solidFill>
                  <a:srgbClr val="00B050"/>
                </a:solidFill>
                <a:hlinkClick r:id="rId5">
                  <a:extLst>
                    <a:ext uri="{A12FA001-AC4F-418D-AE19-62706E023703}">
                      <ahyp:hlinkClr xmlns:ahyp="http://schemas.microsoft.com/office/drawing/2018/hyperlinkcolor" val="tx"/>
                    </a:ext>
                  </a:extLst>
                </a:hlinkClick>
              </a:rPr>
              <a:t>https://weather.gc.ca/airquality/pages/index_e.html</a:t>
            </a:r>
            <a:endParaRPr lang="en-CA" sz="800" i="1" dirty="0">
              <a:solidFill>
                <a:srgbClr val="00B050"/>
              </a:solidFill>
            </a:endParaRPr>
          </a:p>
          <a:p>
            <a:r>
              <a:rPr lang="en-CA" sz="800" i="1" dirty="0">
                <a:solidFill>
                  <a:srgbClr val="00B050"/>
                </a:solidFill>
                <a:hlinkClick r:id="rId6">
                  <a:extLst>
                    <a:ext uri="{A12FA001-AC4F-418D-AE19-62706E023703}">
                      <ahyp:hlinkClr xmlns:ahyp="http://schemas.microsoft.com/office/drawing/2018/hyperlinkcolor" val="tx"/>
                    </a:ext>
                  </a:extLst>
                </a:hlinkClick>
              </a:rPr>
              <a:t>https://www.canada.ca/en/environment-climate-change/services/air-quality-health-index/understanding-messages.html</a:t>
            </a:r>
            <a:r>
              <a:rPr lang="en-CA" sz="800" i="1" dirty="0">
                <a:solidFill>
                  <a:srgbClr val="00B050"/>
                </a:solidFill>
              </a:rPr>
              <a:t> </a:t>
            </a:r>
          </a:p>
          <a:p>
            <a:r>
              <a:rPr lang="en-US" sz="800" i="1" dirty="0" err="1">
                <a:solidFill>
                  <a:srgbClr val="00B050"/>
                </a:solidFill>
              </a:rPr>
              <a:t>Stieb</a:t>
            </a:r>
            <a:r>
              <a:rPr lang="en-US" sz="800" i="1" dirty="0">
                <a:solidFill>
                  <a:srgbClr val="00B050"/>
                </a:solidFill>
              </a:rPr>
              <a:t>, David, et al., "A New Multipollutant, No-Threshold Air Quality Health Index Based on Short-Term Associations Observed in Daily Time-Series Analyses". Journal of the Air &amp; Waste Management Association. 58 (3): 435–450. doi:10.3155/1047-3289.58.3.435, 2012</a:t>
            </a:r>
            <a:endParaRPr lang="en-CA" sz="800" i="1" dirty="0">
              <a:solidFill>
                <a:srgbClr val="00B050"/>
              </a:solidFill>
            </a:endParaRPr>
          </a:p>
        </p:txBody>
      </p:sp>
      <p:pic>
        <p:nvPicPr>
          <p:cNvPr id="11" name="Picture 10">
            <a:extLst>
              <a:ext uri="{FF2B5EF4-FFF2-40B4-BE49-F238E27FC236}">
                <a16:creationId xmlns:a16="http://schemas.microsoft.com/office/drawing/2014/main" id="{7E2AC7BE-748A-4461-D832-A969ECE6EBEE}"/>
              </a:ext>
            </a:extLst>
          </p:cNvPr>
          <p:cNvPicPr>
            <a:picLocks noChangeAspect="1"/>
          </p:cNvPicPr>
          <p:nvPr/>
        </p:nvPicPr>
        <p:blipFill>
          <a:blip r:embed="rId7"/>
          <a:stretch>
            <a:fillRect/>
          </a:stretch>
        </p:blipFill>
        <p:spPr>
          <a:xfrm>
            <a:off x="1023876" y="2396084"/>
            <a:ext cx="2573497" cy="519729"/>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94DAFC28-9252-9A3C-5544-CE732683DDA3}"/>
              </a:ext>
            </a:extLst>
          </p:cNvPr>
          <p:cNvPicPr>
            <a:picLocks noChangeAspect="1"/>
          </p:cNvPicPr>
          <p:nvPr/>
        </p:nvPicPr>
        <p:blipFill rotWithShape="1">
          <a:blip r:embed="rId8"/>
          <a:srcRect t="28540" r="14017" b="35012"/>
          <a:stretch/>
        </p:blipFill>
        <p:spPr>
          <a:xfrm>
            <a:off x="552158" y="2995091"/>
            <a:ext cx="3504020" cy="223926"/>
          </a:xfrm>
          <a:prstGeom prst="rect">
            <a:avLst/>
          </a:prstGeom>
        </p:spPr>
      </p:pic>
      <p:graphicFrame>
        <p:nvGraphicFramePr>
          <p:cNvPr id="16" name="Table 15">
            <a:extLst>
              <a:ext uri="{FF2B5EF4-FFF2-40B4-BE49-F238E27FC236}">
                <a16:creationId xmlns:a16="http://schemas.microsoft.com/office/drawing/2014/main" id="{02082232-7EF6-200E-EA6E-89801E3557C5}"/>
              </a:ext>
            </a:extLst>
          </p:cNvPr>
          <p:cNvGraphicFramePr>
            <a:graphicFrameLocks noGrp="1"/>
          </p:cNvGraphicFramePr>
          <p:nvPr>
            <p:extLst>
              <p:ext uri="{D42A27DB-BD31-4B8C-83A1-F6EECF244321}">
                <p14:modId xmlns:p14="http://schemas.microsoft.com/office/powerpoint/2010/main" val="469184989"/>
              </p:ext>
            </p:extLst>
          </p:nvPr>
        </p:nvGraphicFramePr>
        <p:xfrm>
          <a:off x="4716680" y="2468975"/>
          <a:ext cx="4328204" cy="2184422"/>
        </p:xfrm>
        <a:graphic>
          <a:graphicData uri="http://schemas.openxmlformats.org/drawingml/2006/table">
            <a:tbl>
              <a:tblPr firstRow="1" bandRow="1">
                <a:tableStyleId>{258AD6C6-6A66-46B7-9C4D-D6D3212B3236}</a:tableStyleId>
              </a:tblPr>
              <a:tblGrid>
                <a:gridCol w="554263">
                  <a:extLst>
                    <a:ext uri="{9D8B030D-6E8A-4147-A177-3AD203B41FA5}">
                      <a16:colId xmlns:a16="http://schemas.microsoft.com/office/drawing/2014/main" val="452230998"/>
                    </a:ext>
                  </a:extLst>
                </a:gridCol>
                <a:gridCol w="397216">
                  <a:extLst>
                    <a:ext uri="{9D8B030D-6E8A-4147-A177-3AD203B41FA5}">
                      <a16:colId xmlns:a16="http://schemas.microsoft.com/office/drawing/2014/main" val="2850362174"/>
                    </a:ext>
                  </a:extLst>
                </a:gridCol>
                <a:gridCol w="1526528">
                  <a:extLst>
                    <a:ext uri="{9D8B030D-6E8A-4147-A177-3AD203B41FA5}">
                      <a16:colId xmlns:a16="http://schemas.microsoft.com/office/drawing/2014/main" val="1559883955"/>
                    </a:ext>
                  </a:extLst>
                </a:gridCol>
                <a:gridCol w="1850197">
                  <a:extLst>
                    <a:ext uri="{9D8B030D-6E8A-4147-A177-3AD203B41FA5}">
                      <a16:colId xmlns:a16="http://schemas.microsoft.com/office/drawing/2014/main" val="2059670931"/>
                    </a:ext>
                  </a:extLst>
                </a:gridCol>
              </a:tblGrid>
              <a:tr h="190792">
                <a:tc rowSpan="2">
                  <a:txBody>
                    <a:bodyPr/>
                    <a:lstStyle/>
                    <a:p>
                      <a:pPr algn="ctr" fontAlgn="b"/>
                      <a:r>
                        <a:rPr lang="en-CA" sz="800" b="1" dirty="0">
                          <a:effectLst/>
                        </a:rPr>
                        <a:t>Health Risk </a:t>
                      </a:r>
                    </a:p>
                  </a:txBody>
                  <a:tcPr marL="43683" marR="43683" marT="43683" marB="43683" anchor="b">
                    <a:solidFill>
                      <a:schemeClr val="bg1"/>
                    </a:solidFill>
                  </a:tcPr>
                </a:tc>
                <a:tc rowSpan="2">
                  <a:txBody>
                    <a:bodyPr/>
                    <a:lstStyle/>
                    <a:p>
                      <a:pPr algn="ctr" fontAlgn="b"/>
                      <a:r>
                        <a:rPr lang="en-CA" sz="800" b="1" dirty="0">
                          <a:effectLst/>
                        </a:rPr>
                        <a:t>AQHI</a:t>
                      </a:r>
                    </a:p>
                  </a:txBody>
                  <a:tcPr marL="43683" marR="43683" marT="43683" marB="43683" anchor="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sz="800" b="1" dirty="0">
                          <a:effectLst/>
                        </a:rPr>
                        <a:t>Health Messages</a:t>
                      </a:r>
                    </a:p>
                  </a:txBody>
                  <a:tcPr>
                    <a:solidFill>
                      <a:schemeClr val="bg1"/>
                    </a:solidFill>
                  </a:tcPr>
                </a:tc>
                <a:tc hMerge="1">
                  <a:txBody>
                    <a:bodyPr/>
                    <a:lstStyle/>
                    <a:p>
                      <a:endParaRPr lang="en-CA" dirty="0"/>
                    </a:p>
                  </a:txBody>
                  <a:tcPr/>
                </a:tc>
                <a:extLst>
                  <a:ext uri="{0D108BD9-81ED-4DB2-BD59-A6C34878D82A}">
                    <a16:rowId xmlns:a16="http://schemas.microsoft.com/office/drawing/2014/main" val="3526589928"/>
                  </a:ext>
                </a:extLst>
              </a:tr>
              <a:tr h="187148">
                <a:tc vMerge="1">
                  <a:txBody>
                    <a:bodyPr/>
                    <a:lstStyle/>
                    <a:p>
                      <a:endParaRPr lang="en-CA"/>
                    </a:p>
                  </a:txBody>
                  <a:tcPr/>
                </a:tc>
                <a:tc vMerge="1">
                  <a:txBody>
                    <a:bodyPr/>
                    <a:lstStyle/>
                    <a:p>
                      <a:endParaRPr lang="en-CA"/>
                    </a:p>
                  </a:txBody>
                  <a:tcPr/>
                </a:tc>
                <a:tc>
                  <a:txBody>
                    <a:bodyPr/>
                    <a:lstStyle/>
                    <a:p>
                      <a:pPr algn="ctr" fontAlgn="b"/>
                      <a:r>
                        <a:rPr lang="en-CA" sz="800" b="1" dirty="0">
                          <a:effectLst/>
                        </a:rPr>
                        <a:t>At Risk Population*</a:t>
                      </a:r>
                    </a:p>
                  </a:txBody>
                  <a:tcPr marL="43683" marR="43683" marT="43683" marB="43683" anchor="b">
                    <a:solidFill>
                      <a:schemeClr val="bg1"/>
                    </a:solidFill>
                  </a:tcPr>
                </a:tc>
                <a:tc>
                  <a:txBody>
                    <a:bodyPr/>
                    <a:lstStyle/>
                    <a:p>
                      <a:pPr algn="ctr" fontAlgn="b"/>
                      <a:r>
                        <a:rPr lang="en-CA" sz="800" b="1" dirty="0">
                          <a:effectLst/>
                        </a:rPr>
                        <a:t>General Population</a:t>
                      </a:r>
                    </a:p>
                  </a:txBody>
                  <a:tcPr marL="43683" marR="43683" marT="43683" marB="43683" anchor="b">
                    <a:solidFill>
                      <a:schemeClr val="bg1"/>
                    </a:solidFill>
                  </a:tcPr>
                </a:tc>
                <a:extLst>
                  <a:ext uri="{0D108BD9-81ED-4DB2-BD59-A6C34878D82A}">
                    <a16:rowId xmlns:a16="http://schemas.microsoft.com/office/drawing/2014/main" val="3407768877"/>
                  </a:ext>
                </a:extLst>
              </a:tr>
              <a:tr h="326198">
                <a:tc>
                  <a:txBody>
                    <a:bodyPr/>
                    <a:lstStyle/>
                    <a:p>
                      <a:pPr fontAlgn="t"/>
                      <a:r>
                        <a:rPr lang="en-CA" sz="800" b="1" dirty="0">
                          <a:solidFill>
                            <a:schemeClr val="accent2">
                              <a:lumMod val="75000"/>
                            </a:schemeClr>
                          </a:solidFill>
                          <a:effectLst/>
                        </a:rPr>
                        <a:t>Low</a:t>
                      </a:r>
                    </a:p>
                  </a:txBody>
                  <a:tcPr marL="43683" marR="43683" marT="43683" marB="43683">
                    <a:solidFill>
                      <a:schemeClr val="bg1"/>
                    </a:solidFill>
                  </a:tcPr>
                </a:tc>
                <a:tc>
                  <a:txBody>
                    <a:bodyPr/>
                    <a:lstStyle/>
                    <a:p>
                      <a:pPr fontAlgn="t"/>
                      <a:r>
                        <a:rPr lang="en-CA" sz="800" dirty="0">
                          <a:effectLst/>
                        </a:rPr>
                        <a:t>1 - 3</a:t>
                      </a:r>
                    </a:p>
                  </a:txBody>
                  <a:tcPr marL="43683" marR="43683" marT="43683" marB="43683">
                    <a:solidFill>
                      <a:schemeClr val="bg1"/>
                    </a:solidFill>
                  </a:tcPr>
                </a:tc>
                <a:tc>
                  <a:txBody>
                    <a:bodyPr/>
                    <a:lstStyle/>
                    <a:p>
                      <a:pPr fontAlgn="t"/>
                      <a:r>
                        <a:rPr lang="en-US" sz="700" b="1" dirty="0">
                          <a:effectLst/>
                        </a:rPr>
                        <a:t>Enjoy</a:t>
                      </a:r>
                      <a:r>
                        <a:rPr lang="en-US" sz="700" dirty="0">
                          <a:effectLst/>
                        </a:rPr>
                        <a:t> your usual outdoor activities.</a:t>
                      </a:r>
                    </a:p>
                  </a:txBody>
                  <a:tcPr marL="43683" marR="43683" marT="43683" marB="43683">
                    <a:solidFill>
                      <a:schemeClr val="bg1"/>
                    </a:solidFill>
                  </a:tcPr>
                </a:tc>
                <a:tc>
                  <a:txBody>
                    <a:bodyPr/>
                    <a:lstStyle/>
                    <a:p>
                      <a:pPr fontAlgn="t"/>
                      <a:r>
                        <a:rPr lang="en-US" sz="700" b="1" dirty="0">
                          <a:effectLst/>
                        </a:rPr>
                        <a:t>Ideal</a:t>
                      </a:r>
                      <a:r>
                        <a:rPr lang="en-US" sz="700" dirty="0">
                          <a:effectLst/>
                        </a:rPr>
                        <a:t> air quality for outdoor activities.</a:t>
                      </a:r>
                    </a:p>
                  </a:txBody>
                  <a:tcPr marL="43683" marR="43683" marT="43683" marB="43683">
                    <a:solidFill>
                      <a:schemeClr val="bg1"/>
                    </a:solidFill>
                  </a:tcPr>
                </a:tc>
                <a:extLst>
                  <a:ext uri="{0D108BD9-81ED-4DB2-BD59-A6C34878D82A}">
                    <a16:rowId xmlns:a16="http://schemas.microsoft.com/office/drawing/2014/main" val="3786583943"/>
                  </a:ext>
                </a:extLst>
              </a:tr>
              <a:tr h="364312">
                <a:tc>
                  <a:txBody>
                    <a:bodyPr/>
                    <a:lstStyle/>
                    <a:p>
                      <a:pPr fontAlgn="t"/>
                      <a:r>
                        <a:rPr lang="en-CA" sz="800" b="1" dirty="0">
                          <a:solidFill>
                            <a:srgbClr val="FFC000"/>
                          </a:solidFill>
                          <a:effectLst/>
                        </a:rPr>
                        <a:t>Moderate</a:t>
                      </a:r>
                    </a:p>
                  </a:txBody>
                  <a:tcPr marL="43683" marR="43683" marT="43683" marB="43683">
                    <a:solidFill>
                      <a:schemeClr val="bg1"/>
                    </a:solidFill>
                  </a:tcPr>
                </a:tc>
                <a:tc>
                  <a:txBody>
                    <a:bodyPr/>
                    <a:lstStyle/>
                    <a:p>
                      <a:pPr fontAlgn="t"/>
                      <a:r>
                        <a:rPr lang="en-CA" sz="800" dirty="0">
                          <a:effectLst/>
                        </a:rPr>
                        <a:t>4 - 6</a:t>
                      </a:r>
                    </a:p>
                  </a:txBody>
                  <a:tcPr marL="43683" marR="43683" marT="43683" marB="43683">
                    <a:solidFill>
                      <a:schemeClr val="bg1"/>
                    </a:solidFill>
                  </a:tcPr>
                </a:tc>
                <a:tc>
                  <a:txBody>
                    <a:bodyPr/>
                    <a:lstStyle/>
                    <a:p>
                      <a:pPr fontAlgn="t"/>
                      <a:r>
                        <a:rPr lang="en-US" sz="700" b="1" dirty="0">
                          <a:effectLst/>
                        </a:rPr>
                        <a:t>Consider reducing</a:t>
                      </a:r>
                      <a:r>
                        <a:rPr lang="en-US" sz="700" dirty="0">
                          <a:effectLst/>
                        </a:rPr>
                        <a:t> or rescheduling strenuous activities outdoors if you are experiencing symptoms.</a:t>
                      </a:r>
                    </a:p>
                  </a:txBody>
                  <a:tcPr marL="43683" marR="43683" marT="43683" marB="43683">
                    <a:solidFill>
                      <a:schemeClr val="bg1"/>
                    </a:solidFill>
                  </a:tcPr>
                </a:tc>
                <a:tc>
                  <a:txBody>
                    <a:bodyPr/>
                    <a:lstStyle/>
                    <a:p>
                      <a:pPr fontAlgn="t"/>
                      <a:r>
                        <a:rPr lang="en-US" sz="700" b="1" dirty="0">
                          <a:effectLst/>
                        </a:rPr>
                        <a:t>No need to modify</a:t>
                      </a:r>
                      <a:r>
                        <a:rPr lang="en-US" sz="700" dirty="0">
                          <a:effectLst/>
                        </a:rPr>
                        <a:t> your usual outdoor activities unless you experience symptoms such as coughing and throat irritation.</a:t>
                      </a:r>
                    </a:p>
                  </a:txBody>
                  <a:tcPr marL="43683" marR="43683" marT="43683" marB="43683">
                    <a:solidFill>
                      <a:schemeClr val="bg1"/>
                    </a:solidFill>
                  </a:tcPr>
                </a:tc>
                <a:extLst>
                  <a:ext uri="{0D108BD9-81ED-4DB2-BD59-A6C34878D82A}">
                    <a16:rowId xmlns:a16="http://schemas.microsoft.com/office/drawing/2014/main" val="1982823988"/>
                  </a:ext>
                </a:extLst>
              </a:tr>
              <a:tr h="459708">
                <a:tc>
                  <a:txBody>
                    <a:bodyPr/>
                    <a:lstStyle/>
                    <a:p>
                      <a:pPr fontAlgn="t"/>
                      <a:r>
                        <a:rPr lang="en-CA" sz="800" b="1" dirty="0">
                          <a:solidFill>
                            <a:srgbClr val="C00000"/>
                          </a:solidFill>
                          <a:effectLst/>
                        </a:rPr>
                        <a:t>High</a:t>
                      </a:r>
                    </a:p>
                  </a:txBody>
                  <a:tcPr marL="43683" marR="43683" marT="43683" marB="43683">
                    <a:solidFill>
                      <a:schemeClr val="bg1"/>
                    </a:solidFill>
                  </a:tcPr>
                </a:tc>
                <a:tc>
                  <a:txBody>
                    <a:bodyPr/>
                    <a:lstStyle/>
                    <a:p>
                      <a:pPr fontAlgn="t"/>
                      <a:r>
                        <a:rPr lang="en-CA" sz="800">
                          <a:effectLst/>
                        </a:rPr>
                        <a:t>7 - 10</a:t>
                      </a:r>
                    </a:p>
                  </a:txBody>
                  <a:tcPr marL="43683" marR="43683" marT="43683" marB="43683">
                    <a:solidFill>
                      <a:schemeClr val="bg1"/>
                    </a:solidFill>
                  </a:tcPr>
                </a:tc>
                <a:tc>
                  <a:txBody>
                    <a:bodyPr/>
                    <a:lstStyle/>
                    <a:p>
                      <a:pPr fontAlgn="t"/>
                      <a:r>
                        <a:rPr lang="en-US" sz="700" b="1" dirty="0">
                          <a:effectLst/>
                        </a:rPr>
                        <a:t>Reduce</a:t>
                      </a:r>
                      <a:r>
                        <a:rPr lang="en-US" sz="700" dirty="0">
                          <a:effectLst/>
                        </a:rPr>
                        <a:t> or reschedule strenuous activities outdoors. Children and the elderly should also take it easy.</a:t>
                      </a:r>
                    </a:p>
                  </a:txBody>
                  <a:tcPr marL="43683" marR="43683" marT="43683" marB="43683">
                    <a:solidFill>
                      <a:schemeClr val="bg1"/>
                    </a:solidFill>
                  </a:tcPr>
                </a:tc>
                <a:tc>
                  <a:txBody>
                    <a:bodyPr/>
                    <a:lstStyle/>
                    <a:p>
                      <a:pPr fontAlgn="t"/>
                      <a:r>
                        <a:rPr lang="en-US" sz="700" b="1" dirty="0">
                          <a:effectLst/>
                        </a:rPr>
                        <a:t>Consider reducing</a:t>
                      </a:r>
                      <a:r>
                        <a:rPr lang="en-US" sz="700" dirty="0">
                          <a:effectLst/>
                        </a:rPr>
                        <a:t> or rescheduling strenuous activities outdoors if you experience symptoms such as coughing and throat irritation.</a:t>
                      </a:r>
                    </a:p>
                  </a:txBody>
                  <a:tcPr marL="43683" marR="43683" marT="43683" marB="43683">
                    <a:solidFill>
                      <a:schemeClr val="bg1"/>
                    </a:solidFill>
                  </a:tcPr>
                </a:tc>
                <a:extLst>
                  <a:ext uri="{0D108BD9-81ED-4DB2-BD59-A6C34878D82A}">
                    <a16:rowId xmlns:a16="http://schemas.microsoft.com/office/drawing/2014/main" val="3933423085"/>
                  </a:ext>
                </a:extLst>
              </a:tr>
              <a:tr h="459708">
                <a:tc>
                  <a:txBody>
                    <a:bodyPr/>
                    <a:lstStyle/>
                    <a:p>
                      <a:pPr fontAlgn="t"/>
                      <a:r>
                        <a:rPr lang="en-CA" sz="800" b="1" dirty="0">
                          <a:solidFill>
                            <a:schemeClr val="accent4">
                              <a:lumMod val="50000"/>
                            </a:schemeClr>
                          </a:solidFill>
                          <a:effectLst/>
                        </a:rPr>
                        <a:t>Very High</a:t>
                      </a:r>
                    </a:p>
                  </a:txBody>
                  <a:tcPr marL="43683" marR="43683" marT="43683" marB="43683">
                    <a:solidFill>
                      <a:schemeClr val="bg1"/>
                    </a:solidFill>
                  </a:tcPr>
                </a:tc>
                <a:tc>
                  <a:txBody>
                    <a:bodyPr/>
                    <a:lstStyle/>
                    <a:p>
                      <a:pPr fontAlgn="t"/>
                      <a:r>
                        <a:rPr lang="en-CA" sz="800" dirty="0">
                          <a:effectLst/>
                        </a:rPr>
                        <a:t>Above</a:t>
                      </a:r>
                      <a:br>
                        <a:rPr lang="en-CA" sz="800" dirty="0">
                          <a:effectLst/>
                        </a:rPr>
                      </a:br>
                      <a:r>
                        <a:rPr lang="en-CA" sz="800" dirty="0">
                          <a:effectLst/>
                        </a:rPr>
                        <a:t>10</a:t>
                      </a:r>
                    </a:p>
                  </a:txBody>
                  <a:tcPr marL="43683" marR="43683" marT="43683" marB="43683">
                    <a:solidFill>
                      <a:schemeClr val="bg1"/>
                    </a:solidFill>
                  </a:tcPr>
                </a:tc>
                <a:tc>
                  <a:txBody>
                    <a:bodyPr/>
                    <a:lstStyle/>
                    <a:p>
                      <a:pPr fontAlgn="t"/>
                      <a:r>
                        <a:rPr lang="en-US" sz="700" b="1" dirty="0">
                          <a:effectLst/>
                        </a:rPr>
                        <a:t>Avoid</a:t>
                      </a:r>
                      <a:r>
                        <a:rPr lang="en-US" sz="700" dirty="0">
                          <a:effectLst/>
                        </a:rPr>
                        <a:t> strenuous activities outdoors. Children and the elderly should also avoid outdoor physical exertion.</a:t>
                      </a:r>
                    </a:p>
                  </a:txBody>
                  <a:tcPr marL="43683" marR="43683" marT="43683" marB="43683">
                    <a:solidFill>
                      <a:schemeClr val="bg1"/>
                    </a:solidFill>
                  </a:tcPr>
                </a:tc>
                <a:tc>
                  <a:txBody>
                    <a:bodyPr/>
                    <a:lstStyle/>
                    <a:p>
                      <a:pPr fontAlgn="t"/>
                      <a:r>
                        <a:rPr lang="en-US" sz="700" b="1" dirty="0">
                          <a:effectLst/>
                        </a:rPr>
                        <a:t>Reduce</a:t>
                      </a:r>
                      <a:r>
                        <a:rPr lang="en-US" sz="700" dirty="0">
                          <a:effectLst/>
                        </a:rPr>
                        <a:t> or reschedule strenuous activities outdoors, especially if you experience symptoms such as coughing and throat irritation.</a:t>
                      </a:r>
                    </a:p>
                  </a:txBody>
                  <a:tcPr marL="43683" marR="43683" marT="43683" marB="43683">
                    <a:solidFill>
                      <a:schemeClr val="bg1"/>
                    </a:solidFill>
                  </a:tcPr>
                </a:tc>
                <a:extLst>
                  <a:ext uri="{0D108BD9-81ED-4DB2-BD59-A6C34878D82A}">
                    <a16:rowId xmlns:a16="http://schemas.microsoft.com/office/drawing/2014/main" val="1243167601"/>
                  </a:ext>
                </a:extLst>
              </a:tr>
            </a:tbl>
          </a:graphicData>
        </a:graphic>
      </p:graphicFrame>
      <p:sp>
        <p:nvSpPr>
          <p:cNvPr id="5" name="Text Placeholder 2">
            <a:extLst>
              <a:ext uri="{FF2B5EF4-FFF2-40B4-BE49-F238E27FC236}">
                <a16:creationId xmlns:a16="http://schemas.microsoft.com/office/drawing/2014/main" id="{2C7CD333-986D-2C42-CC2E-904EF2A51716}"/>
              </a:ext>
            </a:extLst>
          </p:cNvPr>
          <p:cNvSpPr txBox="1">
            <a:spLocks/>
          </p:cNvSpPr>
          <p:nvPr/>
        </p:nvSpPr>
        <p:spPr>
          <a:xfrm>
            <a:off x="69174" y="4003257"/>
            <a:ext cx="4578334" cy="571216"/>
          </a:xfrm>
          <a:prstGeom prst="rect">
            <a:avLst/>
          </a:prstGeom>
          <a:solidFill>
            <a:schemeClr val="accent1">
              <a:lumMod val="20000"/>
              <a:lumOff val="80000"/>
            </a:schemeClr>
          </a:solidFill>
          <a:ln>
            <a:noFill/>
          </a:ln>
        </p:spPr>
        <p:txBody>
          <a:bodyPr spcFirstLastPara="1" wrap="square" lIns="72000" tIns="36000" rIns="72000" bIns="360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buSzPct val="100000"/>
              <a:buNone/>
            </a:pPr>
            <a:r>
              <a:rPr lang="en-US" sz="1400" b="1" dirty="0">
                <a:solidFill>
                  <a:schemeClr val="dk1"/>
                </a:solidFill>
                <a:latin typeface="+mn-lt"/>
                <a:cs typeface="Calibri"/>
                <a:sym typeface="Calibri"/>
              </a:rPr>
              <a:t>AQHI is used to help reduce a person’s short-term exposure to outdoor pollution</a:t>
            </a:r>
            <a:endParaRPr lang="en-US" sz="1000" dirty="0">
              <a:solidFill>
                <a:schemeClr val="dk1"/>
              </a:solidFill>
              <a:latin typeface="+mn-lt"/>
              <a:cs typeface="Calibri"/>
              <a:sym typeface="Calibri"/>
            </a:endParaRPr>
          </a:p>
          <a:p>
            <a:pPr marL="1588" indent="-96838">
              <a:buSzPct val="100000"/>
            </a:pPr>
            <a:endParaRPr lang="en-US" sz="1200" dirty="0">
              <a:solidFill>
                <a:schemeClr val="dk1"/>
              </a:solidFill>
              <a:latin typeface="+mn-lt"/>
              <a:cs typeface="Calibri"/>
              <a:sym typeface="Calibri"/>
            </a:endParaRPr>
          </a:p>
          <a:p>
            <a:pPr marL="0" indent="0">
              <a:buSzPct val="100000"/>
              <a:buNone/>
            </a:pPr>
            <a:endParaRPr lang="en-US" sz="1000" dirty="0">
              <a:solidFill>
                <a:schemeClr val="dk1"/>
              </a:solidFill>
              <a:latin typeface="+mn-lt"/>
              <a:cs typeface="Calibri"/>
              <a:sym typeface="Calibri"/>
            </a:endParaRPr>
          </a:p>
        </p:txBody>
      </p:sp>
    </p:spTree>
    <p:extLst>
      <p:ext uri="{BB962C8B-B14F-4D97-AF65-F5344CB8AC3E}">
        <p14:creationId xmlns:p14="http://schemas.microsoft.com/office/powerpoint/2010/main" val="380006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D478F-8C3B-16CA-9FC8-789EE05BBF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8E1F91-B9CB-F692-8BD3-DD3D7589E1E8}"/>
              </a:ext>
            </a:extLst>
          </p:cNvPr>
          <p:cNvSpPr>
            <a:spLocks noGrp="1"/>
          </p:cNvSpPr>
          <p:nvPr>
            <p:ph type="title"/>
          </p:nvPr>
        </p:nvSpPr>
        <p:spPr>
          <a:xfrm>
            <a:off x="304641" y="102393"/>
            <a:ext cx="8534559" cy="300082"/>
          </a:xfrm>
        </p:spPr>
        <p:txBody>
          <a:bodyPr>
            <a:normAutofit fontScale="90000"/>
          </a:bodyPr>
          <a:lstStyle/>
          <a:p>
            <a:r>
              <a:rPr lang="en-CA" dirty="0"/>
              <a:t>          Air Quality and Health: CAPI Index</a:t>
            </a:r>
          </a:p>
        </p:txBody>
      </p:sp>
      <p:sp>
        <p:nvSpPr>
          <p:cNvPr id="3" name="Text Placeholder 2">
            <a:extLst>
              <a:ext uri="{FF2B5EF4-FFF2-40B4-BE49-F238E27FC236}">
                <a16:creationId xmlns:a16="http://schemas.microsoft.com/office/drawing/2014/main" id="{498E2369-2C42-10FE-6836-860E63D3584B}"/>
              </a:ext>
            </a:extLst>
          </p:cNvPr>
          <p:cNvSpPr>
            <a:spLocks noGrp="1"/>
          </p:cNvSpPr>
          <p:nvPr>
            <p:ph type="body" idx="1"/>
          </p:nvPr>
        </p:nvSpPr>
        <p:spPr>
          <a:xfrm>
            <a:off x="37170" y="389148"/>
            <a:ext cx="7361010" cy="1201787"/>
          </a:xfrm>
        </p:spPr>
        <p:txBody>
          <a:bodyPr/>
          <a:lstStyle/>
          <a:p>
            <a:r>
              <a:rPr lang="en-US" sz="1200" b="1" dirty="0"/>
              <a:t>Traditionally only </a:t>
            </a:r>
            <a:r>
              <a:rPr lang="en-US" sz="1200" dirty="0"/>
              <a:t>fine particulate matter </a:t>
            </a:r>
            <a:r>
              <a:rPr lang="en-US" sz="1200" b="1" dirty="0"/>
              <a:t>PM</a:t>
            </a:r>
            <a:r>
              <a:rPr lang="en-US" sz="1200" b="1" baseline="-25000" dirty="0"/>
              <a:t>2.5</a:t>
            </a:r>
            <a:r>
              <a:rPr lang="en-US" sz="1200" b="1" dirty="0"/>
              <a:t> is used as a health indicator</a:t>
            </a:r>
            <a:r>
              <a:rPr lang="en-US" sz="1200" dirty="0"/>
              <a:t> for </a:t>
            </a:r>
            <a:r>
              <a:rPr lang="en-US" sz="1200" b="1" dirty="0"/>
              <a:t>chronic exposure</a:t>
            </a:r>
            <a:endParaRPr lang="en-CA" sz="1200" b="1" dirty="0"/>
          </a:p>
          <a:p>
            <a:r>
              <a:rPr lang="en-CA" sz="1200" b="1" dirty="0"/>
              <a:t>New multi-pollutant index </a:t>
            </a:r>
            <a:r>
              <a:rPr lang="en-CA" sz="1200" dirty="0"/>
              <a:t>of long-term air quality to be used for </a:t>
            </a:r>
            <a:r>
              <a:rPr lang="en-CA" sz="1200" b="1" dirty="0"/>
              <a:t>chronic exposure health impacts</a:t>
            </a:r>
          </a:p>
          <a:p>
            <a:pPr lvl="1"/>
            <a:r>
              <a:rPr lang="en-US" sz="1200" b="1" dirty="0"/>
              <a:t>Chronic Air Pollution Index (CAPI) </a:t>
            </a:r>
            <a:r>
              <a:rPr lang="en-US" sz="1200" dirty="0"/>
              <a:t>reflecting </a:t>
            </a:r>
            <a:r>
              <a:rPr lang="en-US" sz="1200" u="sng" dirty="0"/>
              <a:t>real-world mixture of air pollutions</a:t>
            </a:r>
            <a:r>
              <a:rPr lang="en-US" sz="1200" dirty="0"/>
              <a:t> we breathe in</a:t>
            </a:r>
          </a:p>
          <a:p>
            <a:pPr lvl="2"/>
            <a:r>
              <a:rPr lang="en-US" sz="1000" dirty="0"/>
              <a:t>Using </a:t>
            </a:r>
            <a:r>
              <a:rPr lang="en-US" sz="1000" b="1" dirty="0"/>
              <a:t>satellite observations </a:t>
            </a:r>
            <a:r>
              <a:rPr lang="en-US" sz="1000" dirty="0"/>
              <a:t>for pollutant mixtures </a:t>
            </a:r>
            <a:r>
              <a:rPr lang="pt-BR" sz="1000" dirty="0"/>
              <a:t>(PM</a:t>
            </a:r>
            <a:r>
              <a:rPr lang="pt-BR" sz="1000" baseline="-25000" dirty="0"/>
              <a:t>2.5</a:t>
            </a:r>
            <a:r>
              <a:rPr lang="pt-BR" sz="1000" dirty="0"/>
              <a:t>, NO</a:t>
            </a:r>
            <a:r>
              <a:rPr lang="pt-BR" sz="1000" baseline="-25000" dirty="0"/>
              <a:t>2</a:t>
            </a:r>
            <a:r>
              <a:rPr lang="pt-BR" sz="1000" dirty="0"/>
              <a:t>, O</a:t>
            </a:r>
            <a:r>
              <a:rPr lang="pt-BR" sz="1000" baseline="-25000" dirty="0"/>
              <a:t>3</a:t>
            </a:r>
            <a:r>
              <a:rPr lang="pt-BR" sz="1000" dirty="0"/>
              <a:t>, SO</a:t>
            </a:r>
            <a:r>
              <a:rPr lang="pt-BR" sz="1000" baseline="-25000" dirty="0"/>
              <a:t>2</a:t>
            </a:r>
            <a:r>
              <a:rPr lang="pt-BR" sz="1000" dirty="0"/>
              <a:t>, CO, NH</a:t>
            </a:r>
            <a:r>
              <a:rPr lang="pt-BR" sz="1000" baseline="-25000" dirty="0"/>
              <a:t>3</a:t>
            </a:r>
            <a:r>
              <a:rPr lang="pt-BR" sz="1000" dirty="0"/>
              <a:t>, formaldehyde)</a:t>
            </a:r>
          </a:p>
          <a:p>
            <a:pPr lvl="3"/>
            <a:r>
              <a:rPr lang="pt-BR" sz="1000" dirty="0"/>
              <a:t>Provides complete </a:t>
            </a:r>
            <a:r>
              <a:rPr lang="pt-BR" sz="1000" b="1" dirty="0"/>
              <a:t>spatial coverage</a:t>
            </a:r>
            <a:endParaRPr lang="en-US" sz="1000" b="1" dirty="0"/>
          </a:p>
          <a:p>
            <a:pPr lvl="1"/>
            <a:endParaRPr lang="en-US" sz="1200" dirty="0"/>
          </a:p>
          <a:p>
            <a:pPr lvl="1"/>
            <a:endParaRPr lang="en-US" sz="1000" dirty="0"/>
          </a:p>
          <a:p>
            <a:endParaRPr lang="en-CA" sz="1200" dirty="0"/>
          </a:p>
        </p:txBody>
      </p:sp>
      <p:sp>
        <p:nvSpPr>
          <p:cNvPr id="4" name="Slide Number Placeholder 3">
            <a:extLst>
              <a:ext uri="{FF2B5EF4-FFF2-40B4-BE49-F238E27FC236}">
                <a16:creationId xmlns:a16="http://schemas.microsoft.com/office/drawing/2014/main" id="{A53D770A-06C3-2395-42DC-1B384820AB1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9</a:t>
            </a:fld>
            <a:endParaRPr lang="en-US"/>
          </a:p>
        </p:txBody>
      </p:sp>
      <p:sp>
        <p:nvSpPr>
          <p:cNvPr id="6" name="Explosion: 14 Points 5">
            <a:extLst>
              <a:ext uri="{FF2B5EF4-FFF2-40B4-BE49-F238E27FC236}">
                <a16:creationId xmlns:a16="http://schemas.microsoft.com/office/drawing/2014/main" id="{32975867-BD49-86E8-55B2-779927E37D6A}"/>
              </a:ext>
            </a:extLst>
          </p:cNvPr>
          <p:cNvSpPr/>
          <p:nvPr/>
        </p:nvSpPr>
        <p:spPr>
          <a:xfrm>
            <a:off x="-5051" y="-25003"/>
            <a:ext cx="1155425" cy="567626"/>
          </a:xfrm>
          <a:prstGeom prst="irregularSeal2">
            <a:avLst/>
          </a:prstGeom>
          <a:solidFill>
            <a:srgbClr val="FFFF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900" b="1" dirty="0">
                <a:solidFill>
                  <a:schemeClr val="tx1"/>
                </a:solidFill>
              </a:rPr>
              <a:t>New R&amp;D</a:t>
            </a:r>
          </a:p>
        </p:txBody>
      </p:sp>
      <p:sp>
        <p:nvSpPr>
          <p:cNvPr id="7" name="TextBox 6">
            <a:extLst>
              <a:ext uri="{FF2B5EF4-FFF2-40B4-BE49-F238E27FC236}">
                <a16:creationId xmlns:a16="http://schemas.microsoft.com/office/drawing/2014/main" id="{4DCF57ED-7978-C16B-EF73-65C5F8DC47C3}"/>
              </a:ext>
            </a:extLst>
          </p:cNvPr>
          <p:cNvSpPr txBox="1"/>
          <p:nvPr/>
        </p:nvSpPr>
        <p:spPr>
          <a:xfrm>
            <a:off x="108124" y="4142927"/>
            <a:ext cx="3403764" cy="584775"/>
          </a:xfrm>
          <a:prstGeom prst="rect">
            <a:avLst/>
          </a:prstGeom>
          <a:noFill/>
        </p:spPr>
        <p:txBody>
          <a:bodyPr wrap="square" rtlCol="0">
            <a:spAutoFit/>
          </a:bodyPr>
          <a:lstStyle/>
          <a:p>
            <a:r>
              <a:rPr lang="en-CA" sz="800" i="1" dirty="0">
                <a:solidFill>
                  <a:srgbClr val="00B050"/>
                </a:solidFill>
              </a:rPr>
              <a:t>Reference: Brook, J .R., S.K. Kharol, M.W. Shephard, C. E. Sioris, C. A. McLinden, Characterization of Air Pollution Mixtures across the Northern Hemisphere to inform a Multi-Pollutant Index, submitted to the Lancet Planetary Health Journal, 2024.  </a:t>
            </a:r>
          </a:p>
        </p:txBody>
      </p:sp>
      <p:sp>
        <p:nvSpPr>
          <p:cNvPr id="18" name="Text Placeholder 2">
            <a:extLst>
              <a:ext uri="{FF2B5EF4-FFF2-40B4-BE49-F238E27FC236}">
                <a16:creationId xmlns:a16="http://schemas.microsoft.com/office/drawing/2014/main" id="{74F07A8B-F0F6-46D7-B0EB-C59BA84909C7}"/>
              </a:ext>
            </a:extLst>
          </p:cNvPr>
          <p:cNvSpPr txBox="1">
            <a:spLocks/>
          </p:cNvSpPr>
          <p:nvPr/>
        </p:nvSpPr>
        <p:spPr>
          <a:xfrm>
            <a:off x="3633675" y="3694967"/>
            <a:ext cx="3157650" cy="931045"/>
          </a:xfrm>
          <a:prstGeom prst="rect">
            <a:avLst/>
          </a:prstGeom>
          <a:solidFill>
            <a:schemeClr val="accent1">
              <a:lumMod val="20000"/>
              <a:lumOff val="80000"/>
            </a:schemeClr>
          </a:solidFill>
          <a:ln>
            <a:noFill/>
          </a:ln>
        </p:spPr>
        <p:txBody>
          <a:bodyPr spcFirstLastPara="1" wrap="square" lIns="72000" tIns="36000" rIns="72000" bIns="36000" anchor="t" anchorCtr="0">
            <a:noAutofit/>
          </a:bodyPr>
          <a:lstStyle>
            <a:defPPr marR="0" lvl="0" algn="l" rtl="0">
              <a:lnSpc>
                <a:spcPct val="100000"/>
              </a:lnSpc>
              <a:spcBef>
                <a:spcPts val="0"/>
              </a:spcBef>
              <a:spcAft>
                <a:spcPts val="0"/>
              </a:spcAft>
            </a:defPPr>
            <a:lvl1pPr marL="268288" marR="0" lvl="0" indent="-192088" algn="l" rtl="0">
              <a:lnSpc>
                <a:spcPct val="100000"/>
              </a:lnSpc>
              <a:spcBef>
                <a:spcPts val="480"/>
              </a:spcBef>
              <a:spcAft>
                <a:spcPts val="0"/>
              </a:spcAft>
              <a:buClr>
                <a:srgbClr val="C00000"/>
              </a:buClr>
              <a:buSzPts val="2400"/>
              <a:buFont typeface="Arial"/>
              <a:buChar char="•"/>
              <a:defRPr sz="20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1pPr>
            <a:lvl2pPr marL="628650" marR="0" lvl="1" indent="-268288" algn="l" rtl="0">
              <a:lnSpc>
                <a:spcPct val="100000"/>
              </a:lnSpc>
              <a:spcBef>
                <a:spcPts val="440"/>
              </a:spcBef>
              <a:spcAft>
                <a:spcPts val="0"/>
              </a:spcAft>
              <a:buClr>
                <a:schemeClr val="accent3">
                  <a:lumMod val="50000"/>
                </a:schemeClr>
              </a:buClr>
              <a:buSzPts val="2200"/>
              <a:buFont typeface="Century Gothic" panose="020B0502020202020204" pitchFamily="34" charset="0"/>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2pPr>
            <a:lvl3pPr marL="803275" marR="0" lvl="2" indent="-174625" algn="l" rtl="0">
              <a:lnSpc>
                <a:spcPct val="100000"/>
              </a:lnSpc>
              <a:spcBef>
                <a:spcPts val="400"/>
              </a:spcBef>
              <a:spcAft>
                <a:spcPts val="0"/>
              </a:spcAft>
              <a:buClr>
                <a:schemeClr val="accent6">
                  <a:lumMod val="50000"/>
                </a:schemeClr>
              </a:buClr>
              <a:buSzPct val="90000"/>
              <a:buFont typeface="Wingdings" panose="05000000000000000000" pitchFamily="2" charset="2"/>
              <a:buChar char="Ø"/>
              <a:defRPr sz="16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3pPr>
            <a:lvl4pPr marL="1081088" marR="0" lvl="3" indent="-184150" algn="l" rtl="0">
              <a:lnSpc>
                <a:spcPct val="100000"/>
              </a:lnSpc>
              <a:spcBef>
                <a:spcPts val="360"/>
              </a:spcBef>
              <a:spcAft>
                <a:spcPts val="0"/>
              </a:spcAft>
              <a:buClr>
                <a:schemeClr val="accent2">
                  <a:lumMod val="50000"/>
                </a:schemeClr>
              </a:buClr>
              <a:buSzPct val="90000"/>
              <a:buFont typeface="Courier New" panose="02070309020205020404" pitchFamily="49" charset="0"/>
              <a:buChar char="o"/>
              <a:defRPr sz="1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4pPr>
            <a:lvl5pPr marL="1347788" marR="0" lvl="4" indent="-180975" algn="l" rtl="0">
              <a:lnSpc>
                <a:spcPct val="100000"/>
              </a:lnSpc>
              <a:spcBef>
                <a:spcPts val="320"/>
              </a:spcBef>
              <a:spcAft>
                <a:spcPts val="0"/>
              </a:spcAft>
              <a:buClr>
                <a:schemeClr val="accent5">
                  <a:lumMod val="50000"/>
                </a:schemeClr>
              </a:buClr>
              <a:buSzPct val="115000"/>
              <a:buFont typeface="Wingdings" panose="05000000000000000000" pitchFamily="2" charset="2"/>
              <a:buChar char="§"/>
              <a:defRPr sz="12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Century Gothic"/>
              </a:defRPr>
            </a:lvl5pPr>
            <a:lvl6pPr marL="1616075" marR="0" lvl="5" indent="-180975" algn="l" rtl="0">
              <a:lnSpc>
                <a:spcPct val="100000"/>
              </a:lnSpc>
              <a:spcBef>
                <a:spcPts val="360"/>
              </a:spcBef>
              <a:spcAft>
                <a:spcPts val="0"/>
              </a:spcAft>
              <a:buClr>
                <a:schemeClr val="dk1"/>
              </a:buClr>
              <a:buSzPts val="1800"/>
              <a:buFont typeface="Arial"/>
              <a:buChar char="•"/>
              <a:defRPr sz="1100" b="0" i="0" u="none" strike="noStrike" cap="none">
                <a:solidFill>
                  <a:schemeClr val="dk1"/>
                </a:solidFill>
                <a:latin typeface="+mj-lt"/>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9pPr>
          </a:lstStyle>
          <a:p>
            <a:pPr marL="76200" indent="0">
              <a:buSzPct val="100000"/>
              <a:buNone/>
            </a:pPr>
            <a:r>
              <a:rPr lang="en-US" sz="1300" dirty="0">
                <a:solidFill>
                  <a:schemeClr val="dk1"/>
                </a:solidFill>
                <a:latin typeface="+mn-lt"/>
                <a:cs typeface="Calibri"/>
                <a:sym typeface="Calibri"/>
              </a:rPr>
              <a:t>We are developing a </a:t>
            </a:r>
            <a:r>
              <a:rPr lang="en-US" sz="1300" b="1" dirty="0">
                <a:solidFill>
                  <a:schemeClr val="dk1"/>
                </a:solidFill>
                <a:latin typeface="+mn-lt"/>
                <a:cs typeface="Calibri"/>
                <a:sym typeface="Calibri"/>
              </a:rPr>
              <a:t>new index </a:t>
            </a:r>
            <a:r>
              <a:rPr lang="en-US" sz="1300" dirty="0">
                <a:solidFill>
                  <a:schemeClr val="dk1"/>
                </a:solidFill>
                <a:latin typeface="+mn-lt"/>
                <a:cs typeface="Calibri"/>
                <a:sym typeface="Calibri"/>
              </a:rPr>
              <a:t>that incorporates </a:t>
            </a:r>
            <a:r>
              <a:rPr lang="en-US" sz="1300" b="1" dirty="0">
                <a:solidFill>
                  <a:schemeClr val="dk1"/>
                </a:solidFill>
                <a:latin typeface="+mn-lt"/>
                <a:cs typeface="Calibri"/>
                <a:sym typeface="Calibri"/>
              </a:rPr>
              <a:t>real-world mixtures </a:t>
            </a:r>
            <a:r>
              <a:rPr lang="en-US" sz="1300" dirty="0">
                <a:solidFill>
                  <a:schemeClr val="dk1"/>
                </a:solidFill>
                <a:latin typeface="+mn-lt"/>
                <a:cs typeface="Calibri"/>
                <a:sym typeface="Calibri"/>
              </a:rPr>
              <a:t>of air pollutants </a:t>
            </a:r>
            <a:r>
              <a:rPr lang="en-US" sz="1300" b="1" dirty="0">
                <a:solidFill>
                  <a:schemeClr val="dk1"/>
                </a:solidFill>
                <a:latin typeface="+mn-lt"/>
                <a:cs typeface="Calibri"/>
                <a:sym typeface="Calibri"/>
              </a:rPr>
              <a:t>to help with chronic exposure to outdoor pollution </a:t>
            </a:r>
            <a:endParaRPr lang="en-US" sz="1200" dirty="0">
              <a:solidFill>
                <a:schemeClr val="dk1"/>
              </a:solidFill>
              <a:latin typeface="+mn-lt"/>
              <a:cs typeface="Calibri"/>
              <a:sym typeface="Calibri"/>
            </a:endParaRPr>
          </a:p>
          <a:p>
            <a:pPr marL="0" indent="0">
              <a:buSzPct val="100000"/>
              <a:buNone/>
            </a:pPr>
            <a:endParaRPr lang="en-US" sz="1000" dirty="0">
              <a:solidFill>
                <a:schemeClr val="dk1"/>
              </a:solidFill>
              <a:latin typeface="+mn-lt"/>
              <a:cs typeface="Calibri"/>
              <a:sym typeface="Calibri"/>
            </a:endParaRPr>
          </a:p>
        </p:txBody>
      </p:sp>
      <p:pic>
        <p:nvPicPr>
          <p:cNvPr id="15" name="Google Shape;274;g101375e76cc_0_298">
            <a:extLst>
              <a:ext uri="{FF2B5EF4-FFF2-40B4-BE49-F238E27FC236}">
                <a16:creationId xmlns:a16="http://schemas.microsoft.com/office/drawing/2014/main" id="{9E9D3882-3712-0D41-79B2-12782326C756}"/>
              </a:ext>
            </a:extLst>
          </p:cNvPr>
          <p:cNvPicPr preferRelativeResize="0"/>
          <p:nvPr/>
        </p:nvPicPr>
        <p:blipFill rotWithShape="1">
          <a:blip r:embed="rId3">
            <a:alphaModFix/>
          </a:blip>
          <a:srcRect/>
          <a:stretch/>
        </p:blipFill>
        <p:spPr>
          <a:xfrm>
            <a:off x="5059516" y="4654508"/>
            <a:ext cx="1624777" cy="544694"/>
          </a:xfrm>
          <a:prstGeom prst="rect">
            <a:avLst/>
          </a:prstGeom>
          <a:noFill/>
          <a:ln>
            <a:noFill/>
          </a:ln>
        </p:spPr>
      </p:pic>
      <p:pic>
        <p:nvPicPr>
          <p:cNvPr id="16" name="Google Shape;273;g101375e76cc_0_298">
            <a:extLst>
              <a:ext uri="{FF2B5EF4-FFF2-40B4-BE49-F238E27FC236}">
                <a16:creationId xmlns:a16="http://schemas.microsoft.com/office/drawing/2014/main" id="{C7FBD157-0B5B-30BB-CE07-11E971A860AA}"/>
              </a:ext>
            </a:extLst>
          </p:cNvPr>
          <p:cNvPicPr preferRelativeResize="0"/>
          <p:nvPr/>
        </p:nvPicPr>
        <p:blipFill rotWithShape="1">
          <a:blip r:embed="rId4">
            <a:alphaModFix/>
          </a:blip>
          <a:srcRect l="14419" t="21581" r="13627" b="18734"/>
          <a:stretch/>
        </p:blipFill>
        <p:spPr>
          <a:xfrm>
            <a:off x="1203565" y="4703519"/>
            <a:ext cx="847691" cy="446672"/>
          </a:xfrm>
          <a:prstGeom prst="rect">
            <a:avLst/>
          </a:prstGeom>
          <a:noFill/>
          <a:ln>
            <a:noFill/>
          </a:ln>
        </p:spPr>
      </p:pic>
      <p:pic>
        <p:nvPicPr>
          <p:cNvPr id="20" name="Picture 19">
            <a:extLst>
              <a:ext uri="{FF2B5EF4-FFF2-40B4-BE49-F238E27FC236}">
                <a16:creationId xmlns:a16="http://schemas.microsoft.com/office/drawing/2014/main" id="{076B68DA-A6F6-7067-A63B-E58305D6E29C}"/>
              </a:ext>
            </a:extLst>
          </p:cNvPr>
          <p:cNvPicPr>
            <a:picLocks noChangeAspect="1"/>
          </p:cNvPicPr>
          <p:nvPr/>
        </p:nvPicPr>
        <p:blipFill>
          <a:blip r:embed="rId5"/>
          <a:stretch>
            <a:fillRect/>
          </a:stretch>
        </p:blipFill>
        <p:spPr>
          <a:xfrm>
            <a:off x="2656443" y="4741577"/>
            <a:ext cx="1912534" cy="394738"/>
          </a:xfrm>
          <a:prstGeom prst="rect">
            <a:avLst/>
          </a:prstGeom>
        </p:spPr>
      </p:pic>
      <p:grpSp>
        <p:nvGrpSpPr>
          <p:cNvPr id="28" name="Group 27">
            <a:extLst>
              <a:ext uri="{FF2B5EF4-FFF2-40B4-BE49-F238E27FC236}">
                <a16:creationId xmlns:a16="http://schemas.microsoft.com/office/drawing/2014/main" id="{BF7283D3-1A75-34A7-F0D2-89B100BA1BF5}"/>
              </a:ext>
            </a:extLst>
          </p:cNvPr>
          <p:cNvGrpSpPr/>
          <p:nvPr/>
        </p:nvGrpSpPr>
        <p:grpSpPr>
          <a:xfrm>
            <a:off x="215395" y="1562427"/>
            <a:ext cx="3403764" cy="2641584"/>
            <a:chOff x="215395" y="1562427"/>
            <a:chExt cx="3403764" cy="2641584"/>
          </a:xfrm>
        </p:grpSpPr>
        <p:grpSp>
          <p:nvGrpSpPr>
            <p:cNvPr id="21" name="Group 20">
              <a:extLst>
                <a:ext uri="{FF2B5EF4-FFF2-40B4-BE49-F238E27FC236}">
                  <a16:creationId xmlns:a16="http://schemas.microsoft.com/office/drawing/2014/main" id="{A1AD5B3D-1D22-C917-87BD-BB6C072271BF}"/>
                </a:ext>
              </a:extLst>
            </p:cNvPr>
            <p:cNvGrpSpPr/>
            <p:nvPr/>
          </p:nvGrpSpPr>
          <p:grpSpPr>
            <a:xfrm>
              <a:off x="215395" y="1562427"/>
              <a:ext cx="3403764" cy="2641584"/>
              <a:chOff x="215395" y="1562427"/>
              <a:chExt cx="3403764" cy="2641584"/>
            </a:xfrm>
          </p:grpSpPr>
          <p:pic>
            <p:nvPicPr>
              <p:cNvPr id="5" name="Picture 4">
                <a:extLst>
                  <a:ext uri="{FF2B5EF4-FFF2-40B4-BE49-F238E27FC236}">
                    <a16:creationId xmlns:a16="http://schemas.microsoft.com/office/drawing/2014/main" id="{F52B20E0-B630-C0E6-D596-9820F45113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668" y="1728517"/>
                <a:ext cx="3317199" cy="2475494"/>
              </a:xfrm>
              <a:prstGeom prst="rect">
                <a:avLst/>
              </a:prstGeom>
            </p:spPr>
          </p:pic>
          <p:sp>
            <p:nvSpPr>
              <p:cNvPr id="12" name="TextBox 11">
                <a:extLst>
                  <a:ext uri="{FF2B5EF4-FFF2-40B4-BE49-F238E27FC236}">
                    <a16:creationId xmlns:a16="http://schemas.microsoft.com/office/drawing/2014/main" id="{E500E013-DFB3-4ED0-9204-140A679F1CF7}"/>
                  </a:ext>
                </a:extLst>
              </p:cNvPr>
              <p:cNvSpPr txBox="1"/>
              <p:nvPr/>
            </p:nvSpPr>
            <p:spPr>
              <a:xfrm>
                <a:off x="215395" y="1562427"/>
                <a:ext cx="3403764" cy="276999"/>
              </a:xfrm>
              <a:prstGeom prst="rect">
                <a:avLst/>
              </a:prstGeom>
              <a:noFill/>
            </p:spPr>
            <p:txBody>
              <a:bodyPr wrap="square" rtlCol="0">
                <a:spAutoFit/>
              </a:bodyPr>
              <a:lstStyle/>
              <a:p>
                <a:pPr marL="94298" algn="ctr">
                  <a:spcBef>
                    <a:spcPts val="450"/>
                  </a:spcBef>
                </a:pPr>
                <a:r>
                  <a:rPr lang="en-US" sz="1200" b="1" dirty="0">
                    <a:solidFill>
                      <a:schemeClr val="accent3">
                        <a:lumMod val="50000"/>
                      </a:schemeClr>
                    </a:solidFill>
                  </a:rPr>
                  <a:t>Geographical patterns of CAPI (2012-2014)</a:t>
                </a:r>
                <a:endParaRPr lang="en-US" sz="1200" dirty="0">
                  <a:solidFill>
                    <a:schemeClr val="accent3">
                      <a:lumMod val="50000"/>
                    </a:schemeClr>
                  </a:solidFill>
                </a:endParaRPr>
              </a:p>
            </p:txBody>
          </p:sp>
          <p:sp>
            <p:nvSpPr>
              <p:cNvPr id="9" name="TextBox 8">
                <a:extLst>
                  <a:ext uri="{FF2B5EF4-FFF2-40B4-BE49-F238E27FC236}">
                    <a16:creationId xmlns:a16="http://schemas.microsoft.com/office/drawing/2014/main" id="{92B5FE14-CB62-D33C-E63D-861FFFFEFB95}"/>
                  </a:ext>
                </a:extLst>
              </p:cNvPr>
              <p:cNvSpPr txBox="1"/>
              <p:nvPr/>
            </p:nvSpPr>
            <p:spPr>
              <a:xfrm>
                <a:off x="1538687" y="2423255"/>
                <a:ext cx="868708" cy="169277"/>
              </a:xfrm>
              <a:prstGeom prst="rect">
                <a:avLst/>
              </a:prstGeom>
              <a:solidFill>
                <a:schemeClr val="bg1"/>
              </a:solidFill>
            </p:spPr>
            <p:txBody>
              <a:bodyPr wrap="square" lIns="0" tIns="0" rIns="0" bIns="0" rtlCol="0">
                <a:spAutoFit/>
              </a:bodyPr>
              <a:lstStyle/>
              <a:p>
                <a:r>
                  <a:rPr lang="en-CA" sz="1100" b="1" dirty="0"/>
                  <a:t>Lower CAPI</a:t>
                </a:r>
              </a:p>
            </p:txBody>
          </p:sp>
          <p:sp>
            <p:nvSpPr>
              <p:cNvPr id="17" name="TextBox 16">
                <a:extLst>
                  <a:ext uri="{FF2B5EF4-FFF2-40B4-BE49-F238E27FC236}">
                    <a16:creationId xmlns:a16="http://schemas.microsoft.com/office/drawing/2014/main" id="{802F484B-8648-BBEB-A0EF-16276A8F059E}"/>
                  </a:ext>
                </a:extLst>
              </p:cNvPr>
              <p:cNvSpPr txBox="1"/>
              <p:nvPr/>
            </p:nvSpPr>
            <p:spPr>
              <a:xfrm>
                <a:off x="1514390" y="3579403"/>
                <a:ext cx="868708" cy="169277"/>
              </a:xfrm>
              <a:prstGeom prst="rect">
                <a:avLst/>
              </a:prstGeom>
              <a:solidFill>
                <a:schemeClr val="bg1"/>
              </a:solidFill>
            </p:spPr>
            <p:txBody>
              <a:bodyPr wrap="square" lIns="0" tIns="0" rIns="0" bIns="0" rtlCol="0">
                <a:spAutoFit/>
              </a:bodyPr>
              <a:lstStyle/>
              <a:p>
                <a:r>
                  <a:rPr lang="en-CA" sz="1100" b="1" dirty="0"/>
                  <a:t>Higher CAPI</a:t>
                </a:r>
              </a:p>
            </p:txBody>
          </p:sp>
        </p:grpSp>
        <p:sp>
          <p:nvSpPr>
            <p:cNvPr id="24" name="TextBox 23">
              <a:extLst>
                <a:ext uri="{FF2B5EF4-FFF2-40B4-BE49-F238E27FC236}">
                  <a16:creationId xmlns:a16="http://schemas.microsoft.com/office/drawing/2014/main" id="{1DF6663E-9B91-2808-17A9-24D7ED954532}"/>
                </a:ext>
              </a:extLst>
            </p:cNvPr>
            <p:cNvSpPr txBox="1"/>
            <p:nvPr/>
          </p:nvSpPr>
          <p:spPr>
            <a:xfrm>
              <a:off x="656543" y="1876451"/>
              <a:ext cx="894143" cy="213992"/>
            </a:xfrm>
            <a:prstGeom prst="rect">
              <a:avLst/>
            </a:prstGeom>
            <a:noFill/>
          </p:spPr>
          <p:txBody>
            <a:bodyPr wrap="square" rtlCol="0">
              <a:spAutoFit/>
            </a:bodyPr>
            <a:lstStyle/>
            <a:p>
              <a:r>
                <a:rPr lang="en-CA" sz="800" b="1" dirty="0"/>
                <a:t>North America</a:t>
              </a:r>
            </a:p>
          </p:txBody>
        </p:sp>
        <p:sp>
          <p:nvSpPr>
            <p:cNvPr id="25" name="TextBox 24">
              <a:extLst>
                <a:ext uri="{FF2B5EF4-FFF2-40B4-BE49-F238E27FC236}">
                  <a16:creationId xmlns:a16="http://schemas.microsoft.com/office/drawing/2014/main" id="{D5F9AD31-0058-61D6-0FCC-0187D00AB1D6}"/>
                </a:ext>
              </a:extLst>
            </p:cNvPr>
            <p:cNvSpPr txBox="1"/>
            <p:nvPr/>
          </p:nvSpPr>
          <p:spPr>
            <a:xfrm>
              <a:off x="2369039" y="1838601"/>
              <a:ext cx="581188" cy="213992"/>
            </a:xfrm>
            <a:prstGeom prst="rect">
              <a:avLst/>
            </a:prstGeom>
            <a:noFill/>
          </p:spPr>
          <p:txBody>
            <a:bodyPr wrap="square" rtlCol="0">
              <a:spAutoFit/>
            </a:bodyPr>
            <a:lstStyle/>
            <a:p>
              <a:r>
                <a:rPr lang="en-CA" sz="800" b="1" dirty="0"/>
                <a:t>Europe</a:t>
              </a:r>
            </a:p>
          </p:txBody>
        </p:sp>
        <p:sp>
          <p:nvSpPr>
            <p:cNvPr id="26" name="TextBox 25">
              <a:extLst>
                <a:ext uri="{FF2B5EF4-FFF2-40B4-BE49-F238E27FC236}">
                  <a16:creationId xmlns:a16="http://schemas.microsoft.com/office/drawing/2014/main" id="{4F513BC2-1B05-8E17-A87A-D27DFF379483}"/>
                </a:ext>
              </a:extLst>
            </p:cNvPr>
            <p:cNvSpPr txBox="1"/>
            <p:nvPr/>
          </p:nvSpPr>
          <p:spPr>
            <a:xfrm>
              <a:off x="1017927" y="3010929"/>
              <a:ext cx="474443" cy="215444"/>
            </a:xfrm>
            <a:prstGeom prst="rect">
              <a:avLst/>
            </a:prstGeom>
            <a:noFill/>
          </p:spPr>
          <p:txBody>
            <a:bodyPr wrap="square" rtlCol="0">
              <a:spAutoFit/>
            </a:bodyPr>
            <a:lstStyle/>
            <a:p>
              <a:r>
                <a:rPr lang="en-CA" sz="800" b="1" dirty="0"/>
                <a:t>India</a:t>
              </a:r>
            </a:p>
          </p:txBody>
        </p:sp>
        <p:sp>
          <p:nvSpPr>
            <p:cNvPr id="27" name="TextBox 26">
              <a:extLst>
                <a:ext uri="{FF2B5EF4-FFF2-40B4-BE49-F238E27FC236}">
                  <a16:creationId xmlns:a16="http://schemas.microsoft.com/office/drawing/2014/main" id="{40106D89-5A5D-6EEF-128B-D84582EC43DF}"/>
                </a:ext>
              </a:extLst>
            </p:cNvPr>
            <p:cNvSpPr txBox="1"/>
            <p:nvPr/>
          </p:nvSpPr>
          <p:spPr>
            <a:xfrm>
              <a:off x="2509979" y="2983186"/>
              <a:ext cx="474443" cy="215444"/>
            </a:xfrm>
            <a:prstGeom prst="rect">
              <a:avLst/>
            </a:prstGeom>
            <a:noFill/>
          </p:spPr>
          <p:txBody>
            <a:bodyPr wrap="square" rtlCol="0">
              <a:spAutoFit/>
            </a:bodyPr>
            <a:lstStyle/>
            <a:p>
              <a:r>
                <a:rPr lang="en-CA" sz="800" b="1" dirty="0"/>
                <a:t>China</a:t>
              </a:r>
            </a:p>
          </p:txBody>
        </p:sp>
      </p:grpSp>
      <p:grpSp>
        <p:nvGrpSpPr>
          <p:cNvPr id="36" name="Group 35">
            <a:extLst>
              <a:ext uri="{FF2B5EF4-FFF2-40B4-BE49-F238E27FC236}">
                <a16:creationId xmlns:a16="http://schemas.microsoft.com/office/drawing/2014/main" id="{A879E45C-51A6-FAE9-591F-8715141A703D}"/>
              </a:ext>
            </a:extLst>
          </p:cNvPr>
          <p:cNvGrpSpPr/>
          <p:nvPr/>
        </p:nvGrpSpPr>
        <p:grpSpPr>
          <a:xfrm>
            <a:off x="3734681" y="-25003"/>
            <a:ext cx="5395567" cy="5193506"/>
            <a:chOff x="3734681" y="-25003"/>
            <a:chExt cx="5395567" cy="5193506"/>
          </a:xfrm>
        </p:grpSpPr>
        <p:grpSp>
          <p:nvGrpSpPr>
            <p:cNvPr id="23" name="Group 22">
              <a:extLst>
                <a:ext uri="{FF2B5EF4-FFF2-40B4-BE49-F238E27FC236}">
                  <a16:creationId xmlns:a16="http://schemas.microsoft.com/office/drawing/2014/main" id="{25BF766A-1EBF-F31D-966F-DC5E6502C286}"/>
                </a:ext>
              </a:extLst>
            </p:cNvPr>
            <p:cNvGrpSpPr/>
            <p:nvPr/>
          </p:nvGrpSpPr>
          <p:grpSpPr>
            <a:xfrm>
              <a:off x="3734681" y="-25003"/>
              <a:ext cx="5395567" cy="5193506"/>
              <a:chOff x="3734681" y="-25003"/>
              <a:chExt cx="5395567" cy="5193506"/>
            </a:xfrm>
          </p:grpSpPr>
          <p:grpSp>
            <p:nvGrpSpPr>
              <p:cNvPr id="22" name="Group 21">
                <a:extLst>
                  <a:ext uri="{FF2B5EF4-FFF2-40B4-BE49-F238E27FC236}">
                    <a16:creationId xmlns:a16="http://schemas.microsoft.com/office/drawing/2014/main" id="{5DC6F35A-A189-3992-634F-D2B7B60711D2}"/>
                  </a:ext>
                </a:extLst>
              </p:cNvPr>
              <p:cNvGrpSpPr/>
              <p:nvPr/>
            </p:nvGrpSpPr>
            <p:grpSpPr>
              <a:xfrm>
                <a:off x="7047945" y="-25003"/>
                <a:ext cx="2082303" cy="5193506"/>
                <a:chOff x="7047945" y="-25003"/>
                <a:chExt cx="2082303" cy="5193506"/>
              </a:xfrm>
            </p:grpSpPr>
            <p:pic>
              <p:nvPicPr>
                <p:cNvPr id="8" name="Picture 7">
                  <a:extLst>
                    <a:ext uri="{FF2B5EF4-FFF2-40B4-BE49-F238E27FC236}">
                      <a16:creationId xmlns:a16="http://schemas.microsoft.com/office/drawing/2014/main" id="{5D89E344-5688-71F9-8EE4-BAB63EAEB4CB}"/>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15125" y="-25003"/>
                  <a:ext cx="1713480" cy="5193506"/>
                </a:xfrm>
                <a:prstGeom prst="rect">
                  <a:avLst/>
                </a:prstGeom>
                <a:noFill/>
                <a:ln>
                  <a:noFill/>
                </a:ln>
              </p:spPr>
            </p:pic>
            <p:sp>
              <p:nvSpPr>
                <p:cNvPr id="10" name="TextBox 9">
                  <a:extLst>
                    <a:ext uri="{FF2B5EF4-FFF2-40B4-BE49-F238E27FC236}">
                      <a16:creationId xmlns:a16="http://schemas.microsoft.com/office/drawing/2014/main" id="{4D6722A9-3253-4584-4F6D-BAF5BEA55BCE}"/>
                    </a:ext>
                  </a:extLst>
                </p:cNvPr>
                <p:cNvSpPr txBox="1"/>
                <p:nvPr/>
              </p:nvSpPr>
              <p:spPr>
                <a:xfrm rot="5400000">
                  <a:off x="8204083" y="2294124"/>
                  <a:ext cx="1598414" cy="253916"/>
                </a:xfrm>
                <a:prstGeom prst="rect">
                  <a:avLst/>
                </a:prstGeom>
                <a:noFill/>
              </p:spPr>
              <p:txBody>
                <a:bodyPr wrap="square" rtlCol="0">
                  <a:spAutoFit/>
                </a:bodyPr>
                <a:lstStyle/>
                <a:p>
                  <a:r>
                    <a:rPr lang="en-US" sz="1050" b="1" dirty="0">
                      <a:solidFill>
                        <a:srgbClr val="FF0000"/>
                      </a:solidFill>
                    </a:rPr>
                    <a:t>New CAPI Ranking</a:t>
                  </a:r>
                  <a:endParaRPr lang="en-CA" sz="1050" b="1" dirty="0">
                    <a:solidFill>
                      <a:srgbClr val="FF0000"/>
                    </a:solidFill>
                  </a:endParaRPr>
                </a:p>
              </p:txBody>
            </p:sp>
            <p:sp>
              <p:nvSpPr>
                <p:cNvPr id="11" name="TextBox 10">
                  <a:extLst>
                    <a:ext uri="{FF2B5EF4-FFF2-40B4-BE49-F238E27FC236}">
                      <a16:creationId xmlns:a16="http://schemas.microsoft.com/office/drawing/2014/main" id="{AA6689C0-B799-F866-1E86-9698F6C2901D}"/>
                    </a:ext>
                  </a:extLst>
                </p:cNvPr>
                <p:cNvSpPr txBox="1"/>
                <p:nvPr/>
              </p:nvSpPr>
              <p:spPr>
                <a:xfrm rot="16200000">
                  <a:off x="6208063" y="2126491"/>
                  <a:ext cx="1933680" cy="253916"/>
                </a:xfrm>
                <a:prstGeom prst="rect">
                  <a:avLst/>
                </a:prstGeom>
                <a:noFill/>
              </p:spPr>
              <p:txBody>
                <a:bodyPr wrap="square" rtlCol="0">
                  <a:spAutoFit/>
                </a:bodyPr>
                <a:lstStyle/>
                <a:p>
                  <a:r>
                    <a:rPr lang="en-US" sz="1050" b="1" dirty="0">
                      <a:solidFill>
                        <a:srgbClr val="0070C0"/>
                      </a:solidFill>
                    </a:rPr>
                    <a:t>Traditional PM2.5 Ranking</a:t>
                  </a:r>
                  <a:endParaRPr lang="en-CA" sz="1050" b="1" dirty="0">
                    <a:solidFill>
                      <a:srgbClr val="0070C0"/>
                    </a:solidFill>
                  </a:endParaRPr>
                </a:p>
              </p:txBody>
            </p:sp>
          </p:grpSp>
          <p:sp>
            <p:nvSpPr>
              <p:cNvPr id="19" name="Callout: Right Arrow 18">
                <a:extLst>
                  <a:ext uri="{FF2B5EF4-FFF2-40B4-BE49-F238E27FC236}">
                    <a16:creationId xmlns:a16="http://schemas.microsoft.com/office/drawing/2014/main" id="{34E64292-7CB2-7CDB-9C34-C225555EE044}"/>
                  </a:ext>
                </a:extLst>
              </p:cNvPr>
              <p:cNvSpPr/>
              <p:nvPr/>
            </p:nvSpPr>
            <p:spPr>
              <a:xfrm>
                <a:off x="3734681" y="1754596"/>
                <a:ext cx="3330188" cy="1824807"/>
              </a:xfrm>
              <a:prstGeom prst="rightArrowCallout">
                <a:avLst>
                  <a:gd name="adj1" fmla="val 21339"/>
                  <a:gd name="adj2" fmla="val 16822"/>
                  <a:gd name="adj3" fmla="val 10451"/>
                  <a:gd name="adj4" fmla="val 88408"/>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1100" b="1" dirty="0">
                    <a:solidFill>
                      <a:srgbClr val="2E2E2E"/>
                    </a:solidFill>
                  </a:rPr>
                  <a:t>Ranking of 60 major cities </a:t>
                </a:r>
                <a:r>
                  <a:rPr lang="en-US" sz="1100" dirty="0">
                    <a:solidFill>
                      <a:srgbClr val="2E2E2E"/>
                    </a:solidFill>
                  </a:rPr>
                  <a:t>across the Northern Hemisphere using </a:t>
                </a:r>
                <a:r>
                  <a:rPr lang="en-US" sz="1100" b="1" dirty="0">
                    <a:solidFill>
                      <a:srgbClr val="0070C0"/>
                    </a:solidFill>
                  </a:rPr>
                  <a:t>Traditional PM</a:t>
                </a:r>
                <a:r>
                  <a:rPr lang="en-US" sz="1100" b="1" baseline="-25000" dirty="0">
                    <a:solidFill>
                      <a:srgbClr val="0070C0"/>
                    </a:solidFill>
                  </a:rPr>
                  <a:t>2.5</a:t>
                </a:r>
                <a:r>
                  <a:rPr lang="en-US" sz="1100" b="1" dirty="0">
                    <a:solidFill>
                      <a:srgbClr val="2E2E2E"/>
                    </a:solidFill>
                  </a:rPr>
                  <a:t> &amp; </a:t>
                </a:r>
                <a:r>
                  <a:rPr lang="en-US" sz="1100" b="1" dirty="0">
                    <a:solidFill>
                      <a:srgbClr val="C00000"/>
                    </a:solidFill>
                  </a:rPr>
                  <a:t>New CAPI </a:t>
                </a:r>
              </a:p>
              <a:p>
                <a:pPr marL="85725" indent="-85725">
                  <a:spcBef>
                    <a:spcPts val="200"/>
                  </a:spcBef>
                  <a:spcAft>
                    <a:spcPts val="200"/>
                  </a:spcAft>
                  <a:buFont typeface="Arial" panose="020B0604020202020204" pitchFamily="34" charset="0"/>
                  <a:buChar char="•"/>
                </a:pPr>
                <a:r>
                  <a:rPr lang="en-US" sz="1000" b="1" dirty="0">
                    <a:solidFill>
                      <a:srgbClr val="2E2E2E"/>
                    </a:solidFill>
                  </a:rPr>
                  <a:t>Large movement up in city ranking</a:t>
                </a:r>
                <a:r>
                  <a:rPr lang="en-US" sz="1000" dirty="0">
                    <a:solidFill>
                      <a:srgbClr val="2E2E2E"/>
                    </a:solidFill>
                  </a:rPr>
                  <a:t>:</a:t>
                </a:r>
              </a:p>
              <a:p>
                <a:pPr marL="257175" lvl="2" indent="-171450">
                  <a:spcBef>
                    <a:spcPts val="200"/>
                  </a:spcBef>
                  <a:spcAft>
                    <a:spcPts val="200"/>
                  </a:spcAft>
                  <a:buFontTx/>
                  <a:buChar char="-"/>
                </a:pPr>
                <a:r>
                  <a:rPr lang="en-US" sz="900" dirty="0">
                    <a:solidFill>
                      <a:srgbClr val="2E2E2E"/>
                    </a:solidFill>
                  </a:rPr>
                  <a:t>New York: from </a:t>
                </a:r>
                <a:r>
                  <a:rPr lang="en-US" sz="900" dirty="0">
                    <a:solidFill>
                      <a:srgbClr val="0070C0"/>
                    </a:solidFill>
                  </a:rPr>
                  <a:t>56</a:t>
                </a:r>
                <a:r>
                  <a:rPr lang="en-US" sz="900" baseline="30000" dirty="0">
                    <a:solidFill>
                      <a:srgbClr val="0070C0"/>
                    </a:solidFill>
                  </a:rPr>
                  <a:t>th</a:t>
                </a:r>
                <a:r>
                  <a:rPr lang="en-US" sz="900" dirty="0">
                    <a:solidFill>
                      <a:srgbClr val="0070C0"/>
                    </a:solidFill>
                  </a:rPr>
                  <a:t> (PM2.5) </a:t>
                </a:r>
                <a:r>
                  <a:rPr lang="en-US" sz="900" dirty="0">
                    <a:solidFill>
                      <a:srgbClr val="2E2E2E"/>
                    </a:solidFill>
                  </a:rPr>
                  <a:t>to </a:t>
                </a:r>
                <a:r>
                  <a:rPr lang="en-US" sz="900" dirty="0">
                    <a:solidFill>
                      <a:srgbClr val="C00000"/>
                    </a:solidFill>
                  </a:rPr>
                  <a:t>25</a:t>
                </a:r>
                <a:r>
                  <a:rPr lang="en-US" sz="900" baseline="30000" dirty="0">
                    <a:solidFill>
                      <a:srgbClr val="C00000"/>
                    </a:solidFill>
                  </a:rPr>
                  <a:t>th</a:t>
                </a:r>
                <a:r>
                  <a:rPr lang="en-US" sz="900" dirty="0">
                    <a:solidFill>
                      <a:srgbClr val="C00000"/>
                    </a:solidFill>
                  </a:rPr>
                  <a:t> (CAPI)</a:t>
                </a:r>
              </a:p>
              <a:p>
                <a:pPr marL="90488" lvl="2" indent="-90488">
                  <a:spcBef>
                    <a:spcPts val="200"/>
                  </a:spcBef>
                  <a:spcAft>
                    <a:spcPts val="200"/>
                  </a:spcAft>
                  <a:buFont typeface="Arial" panose="020B0604020202020204" pitchFamily="34" charset="0"/>
                  <a:buChar char="•"/>
                </a:pPr>
                <a:r>
                  <a:rPr lang="en-US" sz="1000" b="1" dirty="0">
                    <a:solidFill>
                      <a:srgbClr val="2E2E2E"/>
                    </a:solidFill>
                  </a:rPr>
                  <a:t>Large movement down in city ranking</a:t>
                </a:r>
                <a:r>
                  <a:rPr lang="en-US" sz="1000" dirty="0">
                    <a:solidFill>
                      <a:srgbClr val="2E2E2E"/>
                    </a:solidFill>
                  </a:rPr>
                  <a:t>:</a:t>
                </a:r>
              </a:p>
              <a:p>
                <a:pPr marL="269875" lvl="2" indent="-179388">
                  <a:spcBef>
                    <a:spcPts val="200"/>
                  </a:spcBef>
                  <a:spcAft>
                    <a:spcPts val="200"/>
                  </a:spcAft>
                  <a:buFont typeface="Arial" panose="020B0604020202020204" pitchFamily="34" charset="0"/>
                  <a:buChar char="–"/>
                </a:pPr>
                <a:r>
                  <a:rPr lang="en-US" sz="900" dirty="0">
                    <a:solidFill>
                      <a:srgbClr val="2E2E2E"/>
                    </a:solidFill>
                  </a:rPr>
                  <a:t>Sofia, Bulgaria: from </a:t>
                </a:r>
                <a:r>
                  <a:rPr lang="en-US" sz="900" dirty="0">
                    <a:solidFill>
                      <a:srgbClr val="0070C0"/>
                    </a:solidFill>
                  </a:rPr>
                  <a:t>31</a:t>
                </a:r>
                <a:r>
                  <a:rPr lang="en-US" sz="900" baseline="30000" dirty="0">
                    <a:solidFill>
                      <a:srgbClr val="0070C0"/>
                    </a:solidFill>
                  </a:rPr>
                  <a:t>st</a:t>
                </a:r>
                <a:r>
                  <a:rPr lang="en-US" sz="900" dirty="0">
                    <a:solidFill>
                      <a:srgbClr val="0070C0"/>
                    </a:solidFill>
                  </a:rPr>
                  <a:t> (PM2.5) </a:t>
                </a:r>
                <a:r>
                  <a:rPr lang="en-US" sz="900" dirty="0">
                    <a:solidFill>
                      <a:srgbClr val="2E2E2E"/>
                    </a:solidFill>
                  </a:rPr>
                  <a:t>to </a:t>
                </a:r>
                <a:r>
                  <a:rPr lang="en-US" sz="900" dirty="0">
                    <a:solidFill>
                      <a:srgbClr val="C00000"/>
                    </a:solidFill>
                  </a:rPr>
                  <a:t>55</a:t>
                </a:r>
                <a:r>
                  <a:rPr lang="en-US" sz="900" baseline="30000" dirty="0">
                    <a:solidFill>
                      <a:srgbClr val="C00000"/>
                    </a:solidFill>
                  </a:rPr>
                  <a:t>th</a:t>
                </a:r>
                <a:r>
                  <a:rPr lang="en-US" sz="900" dirty="0">
                    <a:solidFill>
                      <a:srgbClr val="C00000"/>
                    </a:solidFill>
                  </a:rPr>
                  <a:t> (CAPI)</a:t>
                </a:r>
              </a:p>
              <a:p>
                <a:pPr marL="90488" lvl="2" indent="-90488">
                  <a:spcBef>
                    <a:spcPts val="200"/>
                  </a:spcBef>
                  <a:spcAft>
                    <a:spcPts val="200"/>
                  </a:spcAft>
                  <a:buFont typeface="Arial" panose="020B0604020202020204" pitchFamily="34" charset="0"/>
                  <a:buChar char="•"/>
                </a:pPr>
                <a:r>
                  <a:rPr lang="en-US" sz="1000" dirty="0">
                    <a:solidFill>
                      <a:schemeClr val="tx1"/>
                    </a:solidFill>
                  </a:rPr>
                  <a:t>Toronto, Montreal, and Calgary show small changes in ranking going from the single to multi-pollutant index. </a:t>
                </a:r>
                <a:endParaRPr lang="en-US" sz="1000" dirty="0">
                  <a:solidFill>
                    <a:srgbClr val="C00000"/>
                  </a:solidFill>
                </a:endParaRPr>
              </a:p>
            </p:txBody>
          </p:sp>
        </p:grpSp>
        <p:cxnSp>
          <p:nvCxnSpPr>
            <p:cNvPr id="30" name="Straight Arrow Connector 29">
              <a:extLst>
                <a:ext uri="{FF2B5EF4-FFF2-40B4-BE49-F238E27FC236}">
                  <a16:creationId xmlns:a16="http://schemas.microsoft.com/office/drawing/2014/main" id="{225E8406-D034-341D-EC88-7D9F70D5086F}"/>
                </a:ext>
              </a:extLst>
            </p:cNvPr>
            <p:cNvCxnSpPr>
              <a:cxnSpLocks/>
            </p:cNvCxnSpPr>
            <p:nvPr/>
          </p:nvCxnSpPr>
          <p:spPr>
            <a:xfrm>
              <a:off x="7064869" y="4587912"/>
              <a:ext cx="1682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A42D6D9-C9EB-9BB8-9AA0-8C4086940AF3}"/>
                </a:ext>
              </a:extLst>
            </p:cNvPr>
            <p:cNvCxnSpPr>
              <a:cxnSpLocks/>
            </p:cNvCxnSpPr>
            <p:nvPr/>
          </p:nvCxnSpPr>
          <p:spPr>
            <a:xfrm>
              <a:off x="7252176" y="2619374"/>
              <a:ext cx="1650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952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animBg="1"/>
    </p:bldLst>
  </p:timing>
</p:sld>
</file>

<file path=ppt/theme/theme1.xml><?xml version="1.0" encoding="utf-8"?>
<a:theme xmlns:a="http://schemas.openxmlformats.org/drawingml/2006/main" name="Office Theme">
  <a:themeElements>
    <a:clrScheme name="Custom 32">
      <a:dk1>
        <a:srgbClr val="000000"/>
      </a:dk1>
      <a:lt1>
        <a:srgbClr val="FFFFFF"/>
      </a:lt1>
      <a:dk2>
        <a:srgbClr val="1F497D"/>
      </a:dk2>
      <a:lt2>
        <a:srgbClr val="EEECE1"/>
      </a:lt2>
      <a:accent1>
        <a:srgbClr val="0092D2"/>
      </a:accent1>
      <a:accent2>
        <a:srgbClr val="16629B"/>
      </a:accent2>
      <a:accent3>
        <a:srgbClr val="73B632"/>
      </a:accent3>
      <a:accent4>
        <a:srgbClr val="991324"/>
      </a:accent4>
      <a:accent5>
        <a:srgbClr val="441A66"/>
      </a:accent5>
      <a:accent6>
        <a:srgbClr val="E4762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32">
      <a:dk1>
        <a:srgbClr val="000000"/>
      </a:dk1>
      <a:lt1>
        <a:srgbClr val="FFFFFF"/>
      </a:lt1>
      <a:dk2>
        <a:srgbClr val="1F497D"/>
      </a:dk2>
      <a:lt2>
        <a:srgbClr val="EEECE1"/>
      </a:lt2>
      <a:accent1>
        <a:srgbClr val="0092D2"/>
      </a:accent1>
      <a:accent2>
        <a:srgbClr val="16629B"/>
      </a:accent2>
      <a:accent3>
        <a:srgbClr val="73B632"/>
      </a:accent3>
      <a:accent4>
        <a:srgbClr val="991324"/>
      </a:accent4>
      <a:accent5>
        <a:srgbClr val="441A66"/>
      </a:accent5>
      <a:accent6>
        <a:srgbClr val="E4762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43124</TotalTime>
  <Words>5932</Words>
  <Application>Microsoft Office PowerPoint</Application>
  <PresentationFormat>On-screen Show (16:9)</PresentationFormat>
  <Paragraphs>792</Paragraphs>
  <Slides>45</Slides>
  <Notes>22</Notes>
  <HiddenSlides>0</HiddenSlides>
  <MMClips>2</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45</vt:i4>
      </vt:variant>
    </vt:vector>
  </HeadingPairs>
  <TitlesOfParts>
    <vt:vector size="64" baseType="lpstr">
      <vt:lpstr>Aptos</vt:lpstr>
      <vt:lpstr>Quattrocento Sans</vt:lpstr>
      <vt:lpstr>Courier New</vt:lpstr>
      <vt:lpstr>Franklin Gothic Book</vt:lpstr>
      <vt:lpstr>Pacifico</vt:lpstr>
      <vt:lpstr>Century Gothic</vt:lpstr>
      <vt:lpstr>Aptos Display</vt:lpstr>
      <vt:lpstr>Wingdings</vt:lpstr>
      <vt:lpstr>Arial</vt:lpstr>
      <vt:lpstr>Open Sans</vt:lpstr>
      <vt:lpstr>Libre Franklin</vt:lpstr>
      <vt:lpstr>Tahoma</vt:lpstr>
      <vt:lpstr>Calibri</vt:lpstr>
      <vt:lpstr>Times New Roman</vt:lpstr>
      <vt:lpstr>Libre Franklin Medium</vt:lpstr>
      <vt:lpstr>Libre Franklin Black</vt:lpstr>
      <vt:lpstr>Office Theme</vt:lpstr>
      <vt:lpstr>Office Theme</vt:lpstr>
      <vt:lpstr>Office Theme</vt:lpstr>
      <vt:lpstr>A Taste of Air Quality Research and Applications</vt:lpstr>
      <vt:lpstr>Outline</vt:lpstr>
      <vt:lpstr>Motivation to Study Air Pollution</vt:lpstr>
      <vt:lpstr>Motivation to Study Air Pollution</vt:lpstr>
      <vt:lpstr>Ambient Air Pollution: Background</vt:lpstr>
      <vt:lpstr>Air Pollution Background: Criteria Air Contaminants (CACs) </vt:lpstr>
      <vt:lpstr>Air Quality and Health Applications </vt:lpstr>
      <vt:lpstr>Air Quality and Health: Air Quality Health Index (AQHI)</vt:lpstr>
      <vt:lpstr>          Air Quality and Health: CAPI Index</vt:lpstr>
      <vt:lpstr>Air Quality and Health: UV Index</vt:lpstr>
      <vt:lpstr>Air Quality and Health: UV Index : “World Avoided” </vt:lpstr>
      <vt:lpstr>Air Quality and Health:  CANUE (New data source!)</vt:lpstr>
      <vt:lpstr>Air Quality and Health:  HealthyPlan.City </vt:lpstr>
      <vt:lpstr>Air Quality and Health:  HealthyPlace.City </vt:lpstr>
      <vt:lpstr>ECCC Air quality research and applications examples:  Emissions inventories and air quality modelling </vt:lpstr>
      <vt:lpstr>Emissions Preparation for Air Quality Modelling/Forecasts</vt:lpstr>
      <vt:lpstr>Emissions Preparation for Air Quality Modelling/Forecasts</vt:lpstr>
      <vt:lpstr>PowerPoint Presentation</vt:lpstr>
      <vt:lpstr>Example of ECCC AQ Model Output: 3-day Forecast of Surface PM2.5</vt:lpstr>
      <vt:lpstr>ECCC Air Quality Research and Applications Examples:  Satellite Remote Sensing of Air Pollution </vt:lpstr>
      <vt:lpstr>General satellite remote sensing measurement principle</vt:lpstr>
      <vt:lpstr>General satellite remote sensing measurement principle</vt:lpstr>
      <vt:lpstr>General satellite observations (often called retrievals)</vt:lpstr>
      <vt:lpstr>Satellite remote sensing of atmospheric composition</vt:lpstr>
      <vt:lpstr>ECCC Air Quality Research and Applications  Satellite observations of world trends in CACs  (e.g. SO2, NO2, PM2.5, NH3) </vt:lpstr>
      <vt:lpstr>Satellite-derived world trends in SO2 emissions (2005-2021)  </vt:lpstr>
      <vt:lpstr>Satellite-derived world trends in urban NO2 (2005 – 2019)</vt:lpstr>
      <vt:lpstr>Satellite-derived world trends in PM2.5 concentrations (1998-2018)</vt:lpstr>
      <vt:lpstr>Satellite-derived world trends in ammonia (2008 - 2018)</vt:lpstr>
      <vt:lpstr>Example ECCC Research and Application Project:   Gaining insights on atmospheric ammonia through ECCC produced satellite observations </vt:lpstr>
      <vt:lpstr>Ammonia (NH3) emission sources</vt:lpstr>
      <vt:lpstr>Why are we interested in ammonia (NH3)?</vt:lpstr>
      <vt:lpstr>Spatiotemporal patterns in ammonia: Multi-year “Climatology”</vt:lpstr>
      <vt:lpstr>Spatiotemporal patterns of ammonia: Interannual variability (2013-2020)</vt:lpstr>
      <vt:lpstr>Spatiotemporal patterns of ammonia: Monthly Variability</vt:lpstr>
      <vt:lpstr>Satellite ammonia observations over animal feedlots </vt:lpstr>
      <vt:lpstr>ECCC satellite ammonia (NH3) applications</vt:lpstr>
      <vt:lpstr>PowerPoint Presentation</vt:lpstr>
      <vt:lpstr>Background Slides     </vt:lpstr>
      <vt:lpstr>Typical Satellite Orbits</vt:lpstr>
      <vt:lpstr>Ammonia trends and future projections</vt:lpstr>
      <vt:lpstr>Industrial point source emissions of NH3 (e.g. fertilizer plants)</vt:lpstr>
      <vt:lpstr>Satellite-derived NH3 wildfire emission example</vt:lpstr>
      <vt:lpstr>Decadal trends in ammonia concentrations across North America</vt:lpstr>
      <vt:lpstr>Plume model and fitting (inversion)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models and observations to improve the spatiotemporal monitoring of ammonia and its emission sources</dc:title>
  <dc:creator>Peter Mulder</dc:creator>
  <cp:lastModifiedBy>Shephard,Mark (il | he, him) (ECCC)</cp:lastModifiedBy>
  <cp:revision>202</cp:revision>
  <dcterms:created xsi:type="dcterms:W3CDTF">2015-04-10T18:49:27Z</dcterms:created>
  <dcterms:modified xsi:type="dcterms:W3CDTF">2024-03-21T23:16:00Z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0x01010075D0B20BB41BF245A74357C5242D202F</vt:lpwstr>
  </property>
</Properties>
</file>