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5"/>
    <p:sldMasterId id="2147483782" r:id="rId6"/>
  </p:sldMasterIdLst>
  <p:notesMasterIdLst>
    <p:notesMasterId r:id="rId32"/>
  </p:notesMasterIdLst>
  <p:handoutMasterIdLst>
    <p:handoutMasterId r:id="rId33"/>
  </p:handoutMasterIdLst>
  <p:sldIdLst>
    <p:sldId id="260" r:id="rId7"/>
    <p:sldId id="386" r:id="rId8"/>
    <p:sldId id="423" r:id="rId9"/>
    <p:sldId id="419" r:id="rId10"/>
    <p:sldId id="424" r:id="rId11"/>
    <p:sldId id="394" r:id="rId12"/>
    <p:sldId id="430" r:id="rId13"/>
    <p:sldId id="418" r:id="rId14"/>
    <p:sldId id="414" r:id="rId15"/>
    <p:sldId id="417" r:id="rId16"/>
    <p:sldId id="371" r:id="rId17"/>
    <p:sldId id="372" r:id="rId18"/>
    <p:sldId id="428" r:id="rId19"/>
    <p:sldId id="375" r:id="rId20"/>
    <p:sldId id="312" r:id="rId21"/>
    <p:sldId id="343" r:id="rId22"/>
    <p:sldId id="415" r:id="rId23"/>
    <p:sldId id="387" r:id="rId24"/>
    <p:sldId id="433" r:id="rId25"/>
    <p:sldId id="432" r:id="rId26"/>
    <p:sldId id="431" r:id="rId27"/>
    <p:sldId id="404" r:id="rId28"/>
    <p:sldId id="420" r:id="rId29"/>
    <p:sldId id="406" r:id="rId30"/>
    <p:sldId id="392" r:id="rId31"/>
  </p:sldIdLst>
  <p:sldSz cx="9144000" cy="6858000" type="screen4x3"/>
  <p:notesSz cx="7010400" cy="9296400"/>
  <p:embeddedFontLst>
    <p:embeddedFont>
      <p:font typeface="Cambria Math" panose="02040503050406030204" pitchFamily="18" charset="0"/>
      <p:regular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Arial Unicode MS" panose="020B0604020202020204" pitchFamily="34" charset="-128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</p:embeddedFont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FFFF99"/>
    <a:srgbClr val="3A601B"/>
    <a:srgbClr val="0066FF"/>
    <a:srgbClr val="33CCFF"/>
    <a:srgbClr val="D6FFAA"/>
    <a:srgbClr val="CC9900"/>
    <a:srgbClr val="A0FF37"/>
    <a:srgbClr val="FFFFFF"/>
    <a:srgbClr val="FFE7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73" autoAdjust="0"/>
    <p:restoredTop sz="90012" autoAdjust="0"/>
  </p:normalViewPr>
  <p:slideViewPr>
    <p:cSldViewPr>
      <p:cViewPr varScale="1">
        <p:scale>
          <a:sx n="84" d="100"/>
          <a:sy n="84" d="100"/>
        </p:scale>
        <p:origin x="403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1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4D745E-DC24-4928-BE40-7739FD9E1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03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6193AC3-BC00-4EBB-AB13-701305448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49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066" indent="-29117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4717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0604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6491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06FA9AC-0117-4527-96E6-4E60B8F917D0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066" indent="-29117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4717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0604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6491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BCEEC51-895F-4D19-B066-A3FEB3F38B42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066" indent="-29117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4717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0604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6491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BCEEC51-895F-4D19-B066-A3FEB3F38B42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HTAPv2: </a:t>
            </a:r>
            <a:r>
              <a:rPr lang="en-US" baseline="0" dirty="0" smtClean="0"/>
              <a:t>Hemispheric Transport of Air Pollutants</a:t>
            </a:r>
            <a:endParaRPr lang="en-US" altLang="en-US" dirty="0" smtClean="0"/>
          </a:p>
          <a:p>
            <a:r>
              <a:rPr lang="en-US" altLang="en-US" dirty="0" smtClean="0"/>
              <a:t>NEI: National Emissions Inventory (US EPA)</a:t>
            </a:r>
          </a:p>
          <a:p>
            <a:r>
              <a:rPr lang="en-US" altLang="en-US" dirty="0" smtClean="0"/>
              <a:t>E-PRTR: </a:t>
            </a:r>
            <a:r>
              <a:rPr lang="en-US" dirty="0" smtClean="0"/>
              <a:t>European Pollutant Release and Transfer Register</a:t>
            </a:r>
            <a:endParaRPr lang="en-US" altLang="en-US" dirty="0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066" indent="-29117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4717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0604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6491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BCEEC51-895F-4D19-B066-A3FEB3F38B42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59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HTAP:</a:t>
            </a:r>
            <a:r>
              <a:rPr lang="en-US" baseline="0" dirty="0" smtClean="0"/>
              <a:t> Hemispheric Transport of Air Pollutants</a:t>
            </a:r>
          </a:p>
          <a:p>
            <a:r>
              <a:rPr lang="en-US" baseline="0" dirty="0" smtClean="0"/>
              <a:t>EDGAR: Emission Database for Global Atmospheric Research</a:t>
            </a:r>
          </a:p>
          <a:p>
            <a:r>
              <a:rPr lang="en-US" altLang="en-US" dirty="0" smtClean="0"/>
              <a:t>GEM-MACH: Global Environmental Multi-scale Modelling</a:t>
            </a:r>
            <a:r>
              <a:rPr lang="en-US" altLang="en-US" baseline="0" dirty="0" smtClean="0"/>
              <a:t> air quality and Chemistry (GEM-MACH).</a:t>
            </a:r>
            <a:endParaRPr lang="en-US" altLang="en-US" dirty="0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066" indent="-29117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4717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0604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6491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BCEEC51-895F-4D19-B066-A3FEB3F38B42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066" indent="-29117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4717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0604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6491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7EC486D-B15C-4D0F-8CE7-C75E97817BA0}" type="slidenum">
              <a:rPr lang="en-US" altLang="en-US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AC9C1-4C5D-4177-BBE3-DB4306DBCBB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83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MODIS: Moderate Resolution</a:t>
            </a:r>
            <a:r>
              <a:rPr lang="en-US" baseline="0" dirty="0" smtClean="0"/>
              <a:t> Imaging </a:t>
            </a:r>
            <a:r>
              <a:rPr lang="en-US" baseline="0" dirty="0" err="1" smtClean="0"/>
              <a:t>Spectroradiometer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193AC3-BC00-4EBB-AB13-701305448FD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47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AC9C1-4C5D-4177-BBE3-DB4306DBCBB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99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AC9C1-4C5D-4177-BBE3-DB4306DBCBB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83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AC9C1-4C5D-4177-BBE3-DB4306DBCBB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92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Surface Station</a:t>
            </a:r>
            <a:r>
              <a:rPr lang="en-US" altLang="en-US" baseline="0" dirty="0" smtClean="0"/>
              <a:t> Networks:</a:t>
            </a:r>
            <a:endParaRPr lang="en-US" altLang="en-US" dirty="0" smtClean="0"/>
          </a:p>
          <a:p>
            <a:r>
              <a:rPr lang="en-US" altLang="en-US" dirty="0" smtClean="0"/>
              <a:t>	</a:t>
            </a:r>
            <a:r>
              <a:rPr lang="en-US" altLang="en-US" dirty="0" err="1" smtClean="0"/>
              <a:t>AMoN</a:t>
            </a:r>
            <a:r>
              <a:rPr lang="en-US" altLang="en-US" dirty="0" smtClean="0"/>
              <a:t>: Ammonia Monitoring Network (USA)</a:t>
            </a:r>
          </a:p>
          <a:p>
            <a:r>
              <a:rPr lang="en-US" altLang="en-US" dirty="0" smtClean="0"/>
              <a:t>	NAPS: </a:t>
            </a:r>
            <a:r>
              <a:rPr lang="fr-FR" altLang="en-US" dirty="0" smtClean="0"/>
              <a:t>National Air Pollution Surveillance Program (Canada)</a:t>
            </a:r>
          </a:p>
          <a:p>
            <a:endParaRPr lang="en-US" altLang="en-US" dirty="0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066" indent="-29117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4717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0604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6491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BCEEC51-895F-4D19-B066-A3FEB3F38B42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20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Surface Station</a:t>
            </a:r>
            <a:r>
              <a:rPr lang="en-US" altLang="en-US" baseline="0" dirty="0" smtClean="0"/>
              <a:t> Networks:</a:t>
            </a:r>
            <a:endParaRPr lang="en-US" altLang="en-US" dirty="0" smtClean="0"/>
          </a:p>
          <a:p>
            <a:r>
              <a:rPr lang="en-US" altLang="en-US" dirty="0" smtClean="0"/>
              <a:t>	</a:t>
            </a:r>
            <a:r>
              <a:rPr lang="en-US" altLang="en-US" dirty="0" err="1" smtClean="0"/>
              <a:t>AMoN</a:t>
            </a:r>
            <a:r>
              <a:rPr lang="en-US" altLang="en-US" dirty="0" smtClean="0"/>
              <a:t>: Ammonia Monitoring Network (USA)</a:t>
            </a:r>
          </a:p>
          <a:p>
            <a:r>
              <a:rPr lang="en-US" altLang="en-US" dirty="0" smtClean="0"/>
              <a:t>	NAPS: </a:t>
            </a:r>
            <a:r>
              <a:rPr lang="fr-FR" altLang="en-US" dirty="0" smtClean="0"/>
              <a:t>National Air Pollution Surveillance Program (Canada)</a:t>
            </a:r>
          </a:p>
          <a:p>
            <a:endParaRPr lang="en-US" altLang="en-US" dirty="0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066" indent="-29117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4717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0604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6491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BCEEC51-895F-4D19-B066-A3FEB3F38B42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OMI: Ozone Monitoring Instrument (OMI): 2004 until</a:t>
            </a:r>
            <a:r>
              <a:rPr lang="en-US" altLang="en-US" baseline="0" dirty="0" smtClean="0"/>
              <a:t> present. </a:t>
            </a:r>
            <a:r>
              <a:rPr lang="en-US" altLang="en-US" dirty="0" smtClean="0"/>
              <a:t> Measures NO2 using UV/VIS part of the spectra.</a:t>
            </a: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066" indent="-29117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4717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0604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6491" indent="-23294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BCEEC51-895F-4D19-B066-A3FEB3F38B42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91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 descr="COM1016_corp_banner__0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7"/>
          <a:stretch>
            <a:fillRect/>
          </a:stretch>
        </p:blipFill>
        <p:spPr bwMode="auto">
          <a:xfrm>
            <a:off x="0" y="836613"/>
            <a:ext cx="91440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68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4908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7440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8127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5377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0512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646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647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3226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80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52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9619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4"/>
          <p:cNvSpPr txBox="1">
            <a:spLocks noChangeArrowheads="1"/>
          </p:cNvSpPr>
          <p:nvPr userDrawn="1"/>
        </p:nvSpPr>
        <p:spPr bwMode="auto">
          <a:xfrm>
            <a:off x="755650" y="6092825"/>
            <a:ext cx="8137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CA" altLang="en-US" sz="1000" dirty="0" smtClean="0"/>
              <a:t>Page </a:t>
            </a:r>
            <a:fld id="{E0E923C7-6F34-4589-833B-F024389E24A5}" type="slidenum">
              <a:rPr lang="en-CA" altLang="en-US" sz="1000" smtClean="0"/>
              <a:pPr algn="ctr" eaLnBrk="1" hangingPunct="1">
                <a:defRPr/>
              </a:pPr>
              <a:t>‹#›</a:t>
            </a:fld>
            <a:r>
              <a:rPr lang="en-CA" altLang="en-US" sz="1000" dirty="0" smtClean="0"/>
              <a:t> – </a:t>
            </a:r>
            <a:fld id="{CC847831-0CF2-47B3-9829-0702ECCCFE4A}" type="datetime4">
              <a:rPr kumimoji="0" lang="en-CA" altLang="en-US" sz="1000" smtClean="0"/>
              <a:pPr algn="ctr" eaLnBrk="1" hangingPunct="1">
                <a:defRPr/>
              </a:pPr>
              <a:t>April-8-19</a:t>
            </a:fld>
            <a:endParaRPr kumimoji="0" lang="en-CA" altLang="en-US" sz="1000" dirty="0" smtClean="0"/>
          </a:p>
        </p:txBody>
      </p:sp>
      <p:sp>
        <p:nvSpPr>
          <p:cNvPr id="1027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title style</a:t>
            </a:r>
          </a:p>
        </p:txBody>
      </p:sp>
      <p:sp>
        <p:nvSpPr>
          <p:cNvPr id="1028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text styles</a:t>
            </a:r>
          </a:p>
          <a:p>
            <a:pPr lvl="1"/>
            <a:r>
              <a:rPr lang="en-CA" altLang="en-US" smtClean="0"/>
              <a:t>Second level</a:t>
            </a:r>
          </a:p>
          <a:p>
            <a:pPr lvl="2"/>
            <a:r>
              <a:rPr lang="en-CA" altLang="en-US" smtClean="0"/>
              <a:t>Third level</a:t>
            </a:r>
          </a:p>
          <a:p>
            <a:pPr lvl="3"/>
            <a:r>
              <a:rPr lang="en-CA" altLang="en-US" smtClean="0"/>
              <a:t>Fourth level</a:t>
            </a:r>
          </a:p>
          <a:p>
            <a:pPr lvl="4"/>
            <a:r>
              <a:rPr lang="en-CA" altLang="en-US" smtClean="0"/>
              <a:t>Fifth level</a:t>
            </a:r>
          </a:p>
        </p:txBody>
      </p:sp>
      <p:sp>
        <p:nvSpPr>
          <p:cNvPr id="1029" name="Line 30"/>
          <p:cNvSpPr>
            <a:spLocks noChangeShapeType="1"/>
          </p:cNvSpPr>
          <p:nvPr userDrawn="1"/>
        </p:nvSpPr>
        <p:spPr bwMode="auto">
          <a:xfrm>
            <a:off x="827088" y="1268413"/>
            <a:ext cx="8316912" cy="0"/>
          </a:xfrm>
          <a:prstGeom prst="line">
            <a:avLst/>
          </a:prstGeom>
          <a:noFill/>
          <a:ln w="28575">
            <a:solidFill>
              <a:srgbClr val="3A60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87338" indent="-287338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287338" algn="l" rtl="0" eaLnBrk="0" fontAlgn="base" hangingPunct="0">
        <a:spcBef>
          <a:spcPct val="20000"/>
        </a:spcBef>
        <a:spcAft>
          <a:spcPct val="0"/>
        </a:spcAft>
        <a:buClr>
          <a:srgbClr val="3A601B"/>
        </a:buClr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182563" algn="l" rtl="0" eaLnBrk="0" fontAlgn="base" hangingPunct="0">
        <a:spcBef>
          <a:spcPct val="20000"/>
        </a:spcBef>
        <a:spcAft>
          <a:spcPct val="0"/>
        </a:spcAft>
        <a:buClr>
          <a:srgbClr val="C8A200"/>
        </a:buClr>
        <a:buFont typeface="Arial" charset="0"/>
        <a:buChar char="▪"/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617663" indent="-287338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90500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5pPr>
      <a:lvl6pPr marL="24574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6pPr>
      <a:lvl7pPr marL="29146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7pPr>
      <a:lvl8pPr marL="33718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8pPr>
      <a:lvl9pPr marL="38290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title style</a:t>
            </a:r>
          </a:p>
        </p:txBody>
      </p:sp>
      <p:sp>
        <p:nvSpPr>
          <p:cNvPr id="7171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text styles</a:t>
            </a:r>
          </a:p>
          <a:p>
            <a:pPr lvl="1"/>
            <a:r>
              <a:rPr lang="en-CA" altLang="en-US" smtClean="0"/>
              <a:t>Second level</a:t>
            </a:r>
          </a:p>
          <a:p>
            <a:pPr lvl="2"/>
            <a:r>
              <a:rPr lang="en-CA" altLang="en-US" smtClean="0"/>
              <a:t>Third level</a:t>
            </a:r>
          </a:p>
          <a:p>
            <a:pPr lvl="3"/>
            <a:r>
              <a:rPr lang="en-CA" altLang="en-US" smtClean="0"/>
              <a:t>Fourth level</a:t>
            </a:r>
          </a:p>
          <a:p>
            <a:pPr lvl="4"/>
            <a:r>
              <a:rPr lang="en-CA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87338" indent="-287338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287338" algn="l" rtl="0" eaLnBrk="0" fontAlgn="base" hangingPunct="0">
        <a:spcBef>
          <a:spcPct val="20000"/>
        </a:spcBef>
        <a:spcAft>
          <a:spcPct val="0"/>
        </a:spcAft>
        <a:buClr>
          <a:srgbClr val="3A601B"/>
        </a:buClr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182563" algn="l" rtl="0" eaLnBrk="0" fontAlgn="base" hangingPunct="0">
        <a:spcBef>
          <a:spcPct val="20000"/>
        </a:spcBef>
        <a:spcAft>
          <a:spcPct val="0"/>
        </a:spcAft>
        <a:buClr>
          <a:srgbClr val="C8A200"/>
        </a:buClr>
        <a:buFont typeface="Arial" charset="0"/>
        <a:buChar char="▪"/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617663" indent="-287338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90500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5pPr>
      <a:lvl6pPr marL="24574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6pPr>
      <a:lvl7pPr marL="29146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7pPr>
      <a:lvl8pPr marL="33718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8pPr>
      <a:lvl9pPr marL="38290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2" Type="http://schemas.openxmlformats.org/officeDocument/2006/relationships/image" Target="../media/image93.png"/><Relationship Id="rId16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96.png"/><Relationship Id="rId1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1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7" Type="http://schemas.openxmlformats.org/officeDocument/2006/relationships/image" Target="../media/image46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0.png"/><Relationship Id="rId5" Type="http://schemas.openxmlformats.org/officeDocument/2006/relationships/image" Target="../media/image290.png"/><Relationship Id="rId4" Type="http://schemas.openxmlformats.org/officeDocument/2006/relationships/image" Target="../media/image2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ctrTitle" idx="4294967295"/>
          </p:nvPr>
        </p:nvSpPr>
        <p:spPr>
          <a:xfrm>
            <a:off x="291527" y="3564090"/>
            <a:ext cx="8568952" cy="649208"/>
          </a:xfrm>
          <a:solidFill>
            <a:srgbClr val="FFFFFF"/>
          </a:solidFill>
        </p:spPr>
        <p:txBody>
          <a:bodyPr/>
          <a:lstStyle/>
          <a:p>
            <a:pPr algn="ctr" eaLnBrk="1" hangingPunct="1"/>
            <a:r>
              <a:rPr lang="en-US" sz="2800" dirty="0" smtClean="0"/>
              <a:t>Cross-Track </a:t>
            </a:r>
            <a:r>
              <a:rPr lang="en-US" sz="2800" dirty="0"/>
              <a:t>Infrared Sounder (CrIS) satellite observations of ammonia: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Updates </a:t>
            </a:r>
            <a:r>
              <a:rPr lang="en-US" sz="2800" dirty="0"/>
              <a:t>with initial application examples</a:t>
            </a:r>
            <a:endParaRPr lang="fr-CA" altLang="en-US" sz="2800" dirty="0" smtClean="0"/>
          </a:p>
        </p:txBody>
      </p:sp>
      <p:sp>
        <p:nvSpPr>
          <p:cNvPr id="19459" name="Rectangle 10"/>
          <p:cNvSpPr>
            <a:spLocks noGrp="1" noChangeArrowheads="1"/>
          </p:cNvSpPr>
          <p:nvPr>
            <p:ph type="subTitle" idx="4294967295"/>
          </p:nvPr>
        </p:nvSpPr>
        <p:spPr>
          <a:xfrm>
            <a:off x="2627784" y="4598582"/>
            <a:ext cx="4897239" cy="2015505"/>
          </a:xfrm>
          <a:solidFill>
            <a:srgbClr val="FFFFFF"/>
          </a:solidFill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zh-TW" sz="1800" i="1" dirty="0"/>
              <a:t>Presenter: Mark </a:t>
            </a:r>
            <a:r>
              <a:rPr lang="en-US" altLang="zh-TW" sz="1800" i="1" dirty="0" smtClean="0"/>
              <a:t>Shephard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zh-TW" sz="1800" i="1" dirty="0" smtClean="0"/>
              <a:t>Environment and Climate Change Canada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zh-TW" sz="1800" i="1" dirty="0" smtClean="0"/>
              <a:t>Air </a:t>
            </a:r>
            <a:r>
              <a:rPr lang="en-US" altLang="zh-TW" sz="1800" i="1" dirty="0"/>
              <a:t>Quality Research Division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</a:pPr>
            <a:r>
              <a:rPr lang="en-US" altLang="zh-TW" sz="1800" i="1" dirty="0" smtClean="0"/>
              <a:t>EGU General Assembly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</a:pPr>
            <a:r>
              <a:rPr lang="en-US" altLang="zh-TW" sz="1800" i="1" dirty="0" smtClean="0"/>
              <a:t>Vienna, Austria,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</a:pPr>
            <a:r>
              <a:rPr lang="en-US" altLang="zh-TW" sz="1800" i="1" dirty="0" smtClean="0"/>
              <a:t>April </a:t>
            </a:r>
            <a:r>
              <a:rPr lang="en-US" altLang="zh-TW" sz="1800" i="1" dirty="0"/>
              <a:t>9</a:t>
            </a:r>
            <a:r>
              <a:rPr lang="en-US" altLang="zh-TW" sz="1800" i="1" baseline="30000" dirty="0" smtClean="0"/>
              <a:t>th</a:t>
            </a:r>
            <a:r>
              <a:rPr lang="en-US" altLang="zh-TW" sz="1800" i="1" dirty="0" smtClean="0"/>
              <a:t>, 2019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</a:pPr>
            <a:r>
              <a:rPr lang="en-US" altLang="zh-TW" sz="1800" i="1" dirty="0" smtClean="0"/>
              <a:t>Presentation: 18436</a:t>
            </a:r>
            <a:endParaRPr lang="en-US" altLang="zh-TW" sz="1800" i="1" dirty="0"/>
          </a:p>
          <a:p>
            <a:pPr marL="0" indent="0" eaLnBrk="1" hangingPunct="1">
              <a:spcBef>
                <a:spcPts val="0"/>
              </a:spcBef>
              <a:buFontTx/>
              <a:buNone/>
            </a:pPr>
            <a:endParaRPr lang="en-US" altLang="zh-TW" sz="1800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7" y="5148115"/>
            <a:ext cx="2238825" cy="1567572"/>
          </a:xfrm>
          <a:prstGeom prst="rect">
            <a:avLst/>
          </a:prstGeom>
        </p:spPr>
      </p:pic>
      <p:pic>
        <p:nvPicPr>
          <p:cNvPr id="5" name="Picture 4" descr="Image result for Fertilizer application ammonia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463" y="5157192"/>
            <a:ext cx="2414016" cy="157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nstrument Rend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32868"/>
            <a:ext cx="2430641" cy="97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7"/>
          <p:cNvSpPr>
            <a:spLocks noChangeArrowheads="1"/>
          </p:cNvSpPr>
          <p:nvPr/>
        </p:nvSpPr>
        <p:spPr bwMode="auto">
          <a:xfrm>
            <a:off x="673291" y="1161065"/>
            <a:ext cx="8353425" cy="100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/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395536" y="152092"/>
            <a:ext cx="8626921" cy="549275"/>
          </a:xfrm>
        </p:spPr>
        <p:txBody>
          <a:bodyPr/>
          <a:lstStyle/>
          <a:p>
            <a:pPr algn="ctr"/>
            <a:r>
              <a:rPr lang="en-CA" sz="2400" dirty="0"/>
              <a:t>Satellite-derived dry deposition </a:t>
            </a:r>
            <a:r>
              <a:rPr lang="en-CA" sz="2400" dirty="0" smtClean="0"/>
              <a:t>of reactive </a:t>
            </a:r>
            <a:r>
              <a:rPr lang="en-CA" sz="2400" dirty="0"/>
              <a:t>nitrogen (</a:t>
            </a:r>
            <a:r>
              <a:rPr lang="en-CA" sz="2400" dirty="0" err="1"/>
              <a:t>Nr</a:t>
            </a:r>
            <a:r>
              <a:rPr lang="en-CA" sz="2400" dirty="0"/>
              <a:t>) </a:t>
            </a:r>
            <a:r>
              <a:rPr lang="en-CA" sz="2400" dirty="0" smtClean="0"/>
              <a:t>from </a:t>
            </a:r>
            <a:r>
              <a:rPr lang="en-CA" sz="2400" dirty="0"/>
              <a:t>NH</a:t>
            </a:r>
            <a:r>
              <a:rPr lang="en-CA" sz="2400" baseline="-25000" dirty="0"/>
              <a:t>3</a:t>
            </a:r>
            <a:r>
              <a:rPr lang="en-CA" sz="2400" dirty="0"/>
              <a:t> </a:t>
            </a:r>
            <a:r>
              <a:rPr lang="en-CA" sz="2400" dirty="0" smtClean="0"/>
              <a:t>and NO</a:t>
            </a:r>
            <a:r>
              <a:rPr lang="en-CA" sz="2400" baseline="-25000" dirty="0" smtClean="0"/>
              <a:t>2</a:t>
            </a:r>
            <a:r>
              <a:rPr lang="en-CA" sz="2400" dirty="0" smtClean="0"/>
              <a:t> </a:t>
            </a:r>
            <a:r>
              <a:rPr lang="en-CA" altLang="en-US" sz="2400" dirty="0" smtClean="0"/>
              <a:t>over </a:t>
            </a:r>
            <a:r>
              <a:rPr lang="en-CA" altLang="en-US" sz="2400" dirty="0"/>
              <a:t>North </a:t>
            </a:r>
            <a:r>
              <a:rPr lang="en-CA" altLang="en-US" sz="2400" dirty="0" smtClean="0"/>
              <a:t>America</a:t>
            </a:r>
            <a:endParaRPr lang="en-US" altLang="en-US" sz="2400" baseline="-25000" dirty="0" smtClean="0"/>
          </a:p>
        </p:txBody>
      </p:sp>
      <p:sp>
        <p:nvSpPr>
          <p:cNvPr id="81" name="TextBox 80"/>
          <p:cNvSpPr txBox="1"/>
          <p:nvPr/>
        </p:nvSpPr>
        <p:spPr>
          <a:xfrm>
            <a:off x="762866" y="5392983"/>
            <a:ext cx="8174274" cy="73866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Dry deposition of NH</a:t>
            </a:r>
            <a:r>
              <a:rPr lang="en-US" sz="14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resembles spatiotemporal patterns of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concentrations</a:t>
            </a:r>
            <a:endParaRPr lang="en-CA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CA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NH</a:t>
            </a:r>
            <a:r>
              <a:rPr lang="en-CA" sz="1400" b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CA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dry deposition flux </a:t>
            </a:r>
            <a:r>
              <a:rPr lang="en-CA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peaks in </a:t>
            </a:r>
            <a:r>
              <a:rPr lang="en-CA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agricultural </a:t>
            </a:r>
            <a:r>
              <a:rPr lang="en-CA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remote regions (e.g. Mid-West</a:t>
            </a:r>
            <a:r>
              <a:rPr lang="en-CA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sz="1400" b="1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dry deposition flux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dominates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urban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regions (power plants)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(e.g. North-East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CA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253988" y="751461"/>
            <a:ext cx="71378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000" dirty="0" smtClean="0">
                <a:latin typeface="Verdana" pitchFamily="34" charset="0"/>
              </a:rPr>
              <a:t>Flux </a:t>
            </a:r>
            <a:r>
              <a:rPr lang="en-CA" altLang="en-US" sz="2000" dirty="0">
                <a:latin typeface="Verdana" pitchFamily="34" charset="0"/>
              </a:rPr>
              <a:t>= - </a:t>
            </a:r>
            <a:r>
              <a:rPr lang="en-CA" altLang="en-US" sz="2000" dirty="0" smtClean="0">
                <a:latin typeface="Verdana" pitchFamily="34" charset="0"/>
              </a:rPr>
              <a:t>Deposition Velocity </a:t>
            </a:r>
            <a:r>
              <a:rPr lang="en-CA" altLang="en-US" sz="2000" dirty="0">
                <a:latin typeface="Verdana" pitchFamily="34" charset="0"/>
              </a:rPr>
              <a:t>x </a:t>
            </a:r>
            <a:r>
              <a:rPr lang="en-CA" altLang="en-US" sz="2000" dirty="0" smtClean="0">
                <a:latin typeface="Verdana" pitchFamily="34" charset="0"/>
              </a:rPr>
              <a:t>Surface Concentration</a:t>
            </a:r>
            <a:endParaRPr lang="en-US" altLang="en-US" sz="2000" dirty="0"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92950" y="1401647"/>
            <a:ext cx="4112517" cy="7386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altLang="en-US" sz="1600" b="1" dirty="0" smtClean="0">
                <a:latin typeface="Verdana" pitchFamily="34" charset="0"/>
              </a:rPr>
              <a:t>Modelled</a:t>
            </a:r>
            <a:endParaRPr lang="en-CA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CA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Meteorological Data +</a:t>
            </a:r>
            <a:r>
              <a:rPr lang="en-CA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altLang="en-US" sz="1400" dirty="0" smtClean="0">
                <a:latin typeface="Verdana" pitchFamily="34" charset="0"/>
              </a:rPr>
              <a:t>Big-Leaf </a:t>
            </a:r>
            <a:r>
              <a:rPr lang="en-CA" altLang="en-US" sz="1400" dirty="0">
                <a:latin typeface="Verdana" pitchFamily="34" charset="0"/>
              </a:rPr>
              <a:t>M</a:t>
            </a:r>
            <a:r>
              <a:rPr lang="en-CA" altLang="en-US" sz="1400" dirty="0" smtClean="0">
                <a:latin typeface="Verdana" pitchFamily="34" charset="0"/>
              </a:rPr>
              <a:t>odel </a:t>
            </a:r>
            <a:r>
              <a:rPr lang="en-CA" altLang="en-US" sz="1400" dirty="0">
                <a:latin typeface="Verdana" pitchFamily="34" charset="0"/>
              </a:rPr>
              <a:t>(BLM</a:t>
            </a:r>
            <a:r>
              <a:rPr lang="en-CA" altLang="en-US" sz="1400" dirty="0" smtClean="0">
                <a:latin typeface="Verdana" pitchFamily="34" charset="0"/>
              </a:rPr>
              <a:t>) </a:t>
            </a:r>
            <a:endParaRPr lang="en-CA" altLang="en-US" sz="1400" dirty="0">
              <a:latin typeface="Verdana" pitchFamily="34" charset="0"/>
            </a:endParaRPr>
          </a:p>
          <a:p>
            <a:pPr algn="ctr"/>
            <a:r>
              <a:rPr lang="en-CA" altLang="en-US" sz="1100" dirty="0">
                <a:latin typeface="Verdana" pitchFamily="34" charset="0"/>
              </a:rPr>
              <a:t>(Leiming Zhang et al., 2003 (ACP</a:t>
            </a:r>
            <a:r>
              <a:rPr lang="en-CA" altLang="en-US" sz="1100" dirty="0" smtClean="0">
                <a:latin typeface="Verdana" pitchFamily="34" charset="0"/>
              </a:rPr>
              <a:t>)</a:t>
            </a:r>
            <a:r>
              <a:rPr lang="en-CA" altLang="en-US" sz="1200" dirty="0" smtClean="0">
                <a:latin typeface="Verdana" pitchFamily="34" charset="0"/>
              </a:rPr>
              <a:t>)</a:t>
            </a:r>
            <a:endParaRPr lang="en-CA" sz="1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91435" y="1463993"/>
            <a:ext cx="2459327" cy="5847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Satellite Observations</a:t>
            </a:r>
          </a:p>
          <a:p>
            <a:pPr algn="ctr"/>
            <a:r>
              <a:rPr lang="en-CA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CrIS NH</a:t>
            </a:r>
            <a:r>
              <a:rPr lang="en-CA" sz="1600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CA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&amp; OMI NO</a:t>
            </a:r>
            <a:r>
              <a:rPr lang="en-CA" sz="1600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1600" baseline="-2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3" name="Straight Arrow Connector 22"/>
          <p:cNvCxnSpPr>
            <a:stCxn id="20" idx="0"/>
          </p:cNvCxnSpPr>
          <p:nvPr/>
        </p:nvCxnSpPr>
        <p:spPr>
          <a:xfrm flipV="1">
            <a:off x="3149209" y="1076755"/>
            <a:ext cx="324756" cy="32489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2" idx="0"/>
          </p:cNvCxnSpPr>
          <p:nvPr/>
        </p:nvCxnSpPr>
        <p:spPr>
          <a:xfrm flipH="1" flipV="1">
            <a:off x="6588224" y="1076755"/>
            <a:ext cx="232875" cy="38723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8" b="15325"/>
          <a:stretch/>
        </p:blipFill>
        <p:spPr>
          <a:xfrm>
            <a:off x="6446219" y="6170199"/>
            <a:ext cx="2479646" cy="671472"/>
          </a:xfrm>
          <a:ln w="19050">
            <a:solidFill>
              <a:schemeClr val="tx1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3188203" y="6415801"/>
            <a:ext cx="22765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50"/>
                </a:solidFill>
              </a:rPr>
              <a:t>Shailesh Kharol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34" name="Rectangle 27"/>
          <p:cNvSpPr>
            <a:spLocks noChangeArrowheads="1"/>
          </p:cNvSpPr>
          <p:nvPr/>
        </p:nvSpPr>
        <p:spPr bwMode="auto">
          <a:xfrm>
            <a:off x="710008" y="2553376"/>
            <a:ext cx="8353425" cy="100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/>
          </a:p>
        </p:txBody>
      </p:sp>
      <p:grpSp>
        <p:nvGrpSpPr>
          <p:cNvPr id="35" name="Group 34"/>
          <p:cNvGrpSpPr/>
          <p:nvPr/>
        </p:nvGrpSpPr>
        <p:grpSpPr>
          <a:xfrm>
            <a:off x="0" y="2220864"/>
            <a:ext cx="9144000" cy="3178908"/>
            <a:chOff x="-2561" y="1179945"/>
            <a:chExt cx="9144000" cy="3178908"/>
          </a:xfrm>
        </p:grpSpPr>
        <p:sp>
          <p:nvSpPr>
            <p:cNvPr id="36" name="Rectangle 26"/>
            <p:cNvSpPr>
              <a:spLocks noChangeArrowheads="1"/>
            </p:cNvSpPr>
            <p:nvPr/>
          </p:nvSpPr>
          <p:spPr bwMode="auto">
            <a:xfrm>
              <a:off x="2596745" y="4105927"/>
              <a:ext cx="305401" cy="221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en-CA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Rectangle 26"/>
            <p:cNvSpPr>
              <a:spLocks noChangeArrowheads="1"/>
            </p:cNvSpPr>
            <p:nvPr/>
          </p:nvSpPr>
          <p:spPr bwMode="auto">
            <a:xfrm>
              <a:off x="5472342" y="4105927"/>
              <a:ext cx="305401" cy="221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en-CA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Rectangle 26"/>
            <p:cNvSpPr>
              <a:spLocks noChangeArrowheads="1"/>
            </p:cNvSpPr>
            <p:nvPr/>
          </p:nvSpPr>
          <p:spPr bwMode="auto">
            <a:xfrm>
              <a:off x="8403382" y="4114770"/>
              <a:ext cx="305401" cy="244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en-CA" altLang="en-US">
                <a:solidFill>
                  <a:srgbClr val="000000"/>
                </a:solidFill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61" y="1259473"/>
              <a:ext cx="9144000" cy="2887579"/>
            </a:xfrm>
            <a:prstGeom prst="rect">
              <a:avLst/>
            </a:prstGeom>
          </p:spPr>
        </p:pic>
        <p:sp>
          <p:nvSpPr>
            <p:cNvPr id="40" name="TextBox 27"/>
            <p:cNvSpPr txBox="1">
              <a:spLocks noChangeArrowheads="1"/>
            </p:cNvSpPr>
            <p:nvPr/>
          </p:nvSpPr>
          <p:spPr bwMode="auto">
            <a:xfrm>
              <a:off x="367464" y="1181987"/>
              <a:ext cx="2550698" cy="3385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r>
                <a:rPr lang="en-CA" altLang="en-US" sz="1600" b="1" dirty="0">
                  <a:solidFill>
                    <a:srgbClr val="FFFFFF"/>
                  </a:solidFill>
                </a:rPr>
                <a:t>NH</a:t>
              </a:r>
              <a:r>
                <a:rPr lang="en-CA" altLang="en-US" sz="1600" b="1" baseline="-25000" dirty="0">
                  <a:solidFill>
                    <a:srgbClr val="FFFFFF"/>
                  </a:solidFill>
                </a:rPr>
                <a:t>3</a:t>
              </a:r>
              <a:r>
                <a:rPr lang="en-CA" altLang="en-US" sz="1600" b="1" dirty="0">
                  <a:solidFill>
                    <a:srgbClr val="FFFFFF"/>
                  </a:solidFill>
                </a:rPr>
                <a:t> Dry Deposition Flux</a:t>
              </a:r>
            </a:p>
          </p:txBody>
        </p:sp>
        <p:sp>
          <p:nvSpPr>
            <p:cNvPr id="41" name="TextBox 71"/>
            <p:cNvSpPr txBox="1">
              <a:spLocks noChangeArrowheads="1"/>
            </p:cNvSpPr>
            <p:nvPr/>
          </p:nvSpPr>
          <p:spPr bwMode="auto">
            <a:xfrm>
              <a:off x="3255462" y="1179945"/>
              <a:ext cx="5516055" cy="3385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/>
              <a:r>
                <a:rPr lang="en-CA" altLang="en-US" sz="1600" b="1" dirty="0">
                  <a:solidFill>
                    <a:srgbClr val="FFFFFF"/>
                  </a:solidFill>
                </a:rPr>
                <a:t>Ratio, NO</a:t>
              </a:r>
              <a:r>
                <a:rPr lang="en-CA" altLang="en-US" sz="1600" b="1" baseline="-25000" dirty="0">
                  <a:solidFill>
                    <a:srgbClr val="FFFFFF"/>
                  </a:solidFill>
                </a:rPr>
                <a:t>2</a:t>
              </a:r>
              <a:r>
                <a:rPr lang="en-CA" altLang="en-US" sz="1600" b="1" dirty="0">
                  <a:solidFill>
                    <a:srgbClr val="FFFFFF"/>
                  </a:solidFill>
                </a:rPr>
                <a:t> / (NH</a:t>
              </a:r>
              <a:r>
                <a:rPr lang="en-CA" altLang="en-US" sz="1600" b="1" baseline="-25000" dirty="0">
                  <a:solidFill>
                    <a:srgbClr val="FFFFFF"/>
                  </a:solidFill>
                </a:rPr>
                <a:t>3</a:t>
              </a:r>
              <a:r>
                <a:rPr lang="en-CA" altLang="en-US" sz="1600" b="1" dirty="0">
                  <a:solidFill>
                    <a:srgbClr val="FFFFFF"/>
                  </a:solidFill>
                </a:rPr>
                <a:t> + NO</a:t>
              </a:r>
              <a:r>
                <a:rPr lang="en-CA" altLang="en-US" sz="1600" b="1" baseline="-25000" dirty="0">
                  <a:solidFill>
                    <a:srgbClr val="FFFFFF"/>
                  </a:solidFill>
                </a:rPr>
                <a:t>2</a:t>
              </a:r>
              <a:r>
                <a:rPr lang="en-CA" altLang="en-US" sz="1600" b="1" dirty="0" smtClean="0">
                  <a:solidFill>
                    <a:srgbClr val="FFFFFF"/>
                  </a:solidFill>
                </a:rPr>
                <a:t>) Dry Deposition Flux</a:t>
              </a:r>
              <a:endParaRPr lang="en-CA" altLang="en-US" sz="1600" b="1" dirty="0">
                <a:solidFill>
                  <a:srgbClr val="FFFFFF"/>
                </a:solidFill>
              </a:endParaRPr>
            </a:p>
          </p:txBody>
        </p:sp>
        <p:sp>
          <p:nvSpPr>
            <p:cNvPr id="42" name="Rectangle 5"/>
            <p:cNvSpPr>
              <a:spLocks noChangeArrowheads="1"/>
            </p:cNvSpPr>
            <p:nvPr/>
          </p:nvSpPr>
          <p:spPr bwMode="auto">
            <a:xfrm>
              <a:off x="3144060" y="3980796"/>
              <a:ext cx="1383815" cy="2289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0000"/>
                </a:buClr>
                <a:buSzPct val="120000"/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A601B"/>
                </a:buClr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8A200"/>
                </a:buClr>
                <a:buFont typeface="Arial" charset="0"/>
                <a:buChar char="▪"/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16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 dirty="0">
                  <a:solidFill>
                    <a:srgbClr val="002060"/>
                  </a:solidFill>
                  <a:latin typeface="Verdana" pitchFamily="34" charset="0"/>
                </a:rPr>
                <a:t>Mostly NH</a:t>
              </a:r>
              <a:r>
                <a:rPr lang="en-US" altLang="en-US" sz="1200" b="1" baseline="-25000" dirty="0">
                  <a:solidFill>
                    <a:srgbClr val="002060"/>
                  </a:solidFill>
                  <a:latin typeface="Verdana" pitchFamily="34" charset="0"/>
                </a:rPr>
                <a:t>3</a:t>
              </a:r>
            </a:p>
          </p:txBody>
        </p:sp>
        <p:sp>
          <p:nvSpPr>
            <p:cNvPr id="43" name="Rectangle 6"/>
            <p:cNvSpPr>
              <a:spLocks noChangeArrowheads="1"/>
            </p:cNvSpPr>
            <p:nvPr/>
          </p:nvSpPr>
          <p:spPr bwMode="auto">
            <a:xfrm>
              <a:off x="7725033" y="3980957"/>
              <a:ext cx="1133847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0000"/>
                </a:buClr>
                <a:buSzPct val="120000"/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A601B"/>
                </a:buClr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8A200"/>
                </a:buClr>
                <a:buFont typeface="Arial" charset="0"/>
                <a:buChar char="▪"/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16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 dirty="0">
                  <a:solidFill>
                    <a:srgbClr val="C00000"/>
                  </a:solidFill>
                  <a:latin typeface="Verdana" pitchFamily="34" charset="0"/>
                </a:rPr>
                <a:t>Mostly NO</a:t>
              </a:r>
              <a:r>
                <a:rPr lang="en-US" altLang="en-US" sz="1200" b="1" baseline="-25000" dirty="0">
                  <a:solidFill>
                    <a:srgbClr val="C00000"/>
                  </a:solidFill>
                  <a:latin typeface="Verdana" pitchFamily="34" charset="0"/>
                </a:rPr>
                <a:t>2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2291" y="1760044"/>
            <a:ext cx="69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2013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02337" y="6118526"/>
            <a:ext cx="2489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Need validation data!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7937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7"/>
          <p:cNvSpPr>
            <a:spLocks noChangeArrowheads="1"/>
          </p:cNvSpPr>
          <p:nvPr/>
        </p:nvSpPr>
        <p:spPr bwMode="auto">
          <a:xfrm>
            <a:off x="790575" y="1231900"/>
            <a:ext cx="8353425" cy="100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>
              <a:solidFill>
                <a:srgbClr val="000000"/>
              </a:solidFill>
            </a:endParaRP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1713800" y="116632"/>
            <a:ext cx="7358256" cy="549275"/>
          </a:xfrm>
        </p:spPr>
        <p:txBody>
          <a:bodyPr/>
          <a:lstStyle/>
          <a:p>
            <a:pPr algn="ctr"/>
            <a:r>
              <a:rPr lang="en-US" altLang="en-US" sz="2600" dirty="0" smtClean="0"/>
              <a:t>Satellite Derived Emissions: Fire Source</a:t>
            </a:r>
          </a:p>
        </p:txBody>
      </p:sp>
      <p:sp>
        <p:nvSpPr>
          <p:cNvPr id="24" name="Title 1"/>
          <p:cNvSpPr>
            <a:spLocks noGrp="1"/>
          </p:cNvSpPr>
          <p:nvPr/>
        </p:nvSpPr>
        <p:spPr bwMode="auto">
          <a:xfrm>
            <a:off x="2502869" y="700211"/>
            <a:ext cx="404761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45F1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45F1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45F1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45F1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45F1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45F1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45F1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45F1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45F1D"/>
                </a:solidFill>
                <a:latin typeface="Arial" charset="0"/>
              </a:defRPr>
            </a:lvl9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Emissions: mass  /  time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4391145" y="1119025"/>
            <a:ext cx="173215" cy="3205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5903313" y="1113085"/>
            <a:ext cx="144016" cy="253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228195" y="1468343"/>
            <a:ext cx="3885781" cy="615553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Rate mass leaves box</a:t>
            </a:r>
          </a:p>
          <a:p>
            <a:pPr algn="ctr"/>
            <a:r>
              <a:rPr lang="en-US" sz="1600" b="1" i="1" dirty="0"/>
              <a:t>Winds</a:t>
            </a:r>
            <a:r>
              <a:rPr lang="en-US" sz="1600" i="1" dirty="0"/>
              <a:t> </a:t>
            </a:r>
            <a:r>
              <a:rPr lang="en-US" sz="1600" i="1" dirty="0" smtClean="0"/>
              <a:t>from Weather </a:t>
            </a:r>
            <a:r>
              <a:rPr lang="en-US" sz="1600" i="1" dirty="0"/>
              <a:t>Prediction </a:t>
            </a:r>
            <a:r>
              <a:rPr lang="en-US" sz="1600" i="1" dirty="0" smtClean="0"/>
              <a:t>Model</a:t>
            </a:r>
            <a:endParaRPr lang="en-US" sz="1600" b="1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738603" y="1485800"/>
            <a:ext cx="4351578" cy="615553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Mass in the b</a:t>
            </a:r>
            <a:r>
              <a:rPr lang="en-US" b="1" dirty="0" smtClean="0"/>
              <a:t>ox</a:t>
            </a:r>
            <a:endParaRPr lang="en-US" b="1" i="1" dirty="0" smtClean="0"/>
          </a:p>
          <a:p>
            <a:pPr algn="ctr"/>
            <a:r>
              <a:rPr lang="en-US" sz="1600" b="1" i="1" dirty="0" smtClean="0"/>
              <a:t>Satellite</a:t>
            </a:r>
            <a:r>
              <a:rPr lang="en-US" sz="1600" i="1" dirty="0"/>
              <a:t> </a:t>
            </a:r>
            <a:r>
              <a:rPr lang="en-US" sz="1600" i="1" dirty="0" smtClean="0"/>
              <a:t>Column Density x Area x </a:t>
            </a:r>
            <a:r>
              <a:rPr lang="en-US" sz="1600" i="1" dirty="0" err="1" smtClean="0"/>
              <a:t>MolecMass</a:t>
            </a:r>
            <a:endParaRPr lang="en-US" sz="1600" i="1" dirty="0" smtClean="0"/>
          </a:p>
        </p:txBody>
      </p:sp>
      <p:grpSp>
        <p:nvGrpSpPr>
          <p:cNvPr id="57365" name="Group 57364"/>
          <p:cNvGrpSpPr/>
          <p:nvPr/>
        </p:nvGrpSpPr>
        <p:grpSpPr>
          <a:xfrm>
            <a:off x="1163811" y="2262825"/>
            <a:ext cx="2741912" cy="3251846"/>
            <a:chOff x="1163811" y="2262825"/>
            <a:chExt cx="2741912" cy="3251846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/>
            <a:srcRect l="20682" r="9318" b="29050"/>
            <a:stretch/>
          </p:blipFill>
          <p:spPr>
            <a:xfrm>
              <a:off x="1175762" y="3232019"/>
              <a:ext cx="2729961" cy="2282652"/>
            </a:xfrm>
            <a:prstGeom prst="rect">
              <a:avLst/>
            </a:prstGeom>
          </p:spPr>
        </p:pic>
        <p:sp>
          <p:nvSpPr>
            <p:cNvPr id="57354" name="TextBox 57353"/>
            <p:cNvSpPr txBox="1"/>
            <p:nvPr/>
          </p:nvSpPr>
          <p:spPr>
            <a:xfrm>
              <a:off x="1163811" y="2262825"/>
              <a:ext cx="2729961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Satellite (MODIS) image of smoke and </a:t>
              </a:r>
              <a:r>
                <a:rPr lang="en-US" sz="1400" b="1" dirty="0" smtClean="0">
                  <a:solidFill>
                    <a:srgbClr val="C00000"/>
                  </a:solidFill>
                </a:rPr>
                <a:t>hotspots</a:t>
              </a:r>
              <a:r>
                <a:rPr lang="en-US" sz="1400" b="1" dirty="0" smtClean="0"/>
                <a:t> from Canadian Fort McMurray fires</a:t>
              </a:r>
              <a:endParaRPr lang="en-US" sz="1400" b="1" dirty="0"/>
            </a:p>
          </p:txBody>
        </p:sp>
        <p:sp>
          <p:nvSpPr>
            <p:cNvPr id="57355" name="TextBox 57354"/>
            <p:cNvSpPr txBox="1"/>
            <p:nvPr/>
          </p:nvSpPr>
          <p:spPr>
            <a:xfrm>
              <a:off x="1870727" y="2952950"/>
              <a:ext cx="1296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May 16 2016</a:t>
              </a:r>
              <a:endParaRPr lang="en-US" sz="1400" b="1" dirty="0"/>
            </a:p>
          </p:txBody>
        </p:sp>
        <p:sp>
          <p:nvSpPr>
            <p:cNvPr id="57356" name="TextBox 57355"/>
            <p:cNvSpPr txBox="1"/>
            <p:nvPr/>
          </p:nvSpPr>
          <p:spPr>
            <a:xfrm>
              <a:off x="2582962" y="5263271"/>
              <a:ext cx="128725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</a:rPr>
                <a:t>EOSDIS Worldview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363" name="Group 57362"/>
          <p:cNvGrpSpPr/>
          <p:nvPr/>
        </p:nvGrpSpPr>
        <p:grpSpPr>
          <a:xfrm>
            <a:off x="5023423" y="2244334"/>
            <a:ext cx="3382671" cy="3708806"/>
            <a:chOff x="5405668" y="2418495"/>
            <a:chExt cx="3382671" cy="3708806"/>
          </a:xfrm>
        </p:grpSpPr>
        <p:grpSp>
          <p:nvGrpSpPr>
            <p:cNvPr id="57361" name="Group 57360"/>
            <p:cNvGrpSpPr/>
            <p:nvPr/>
          </p:nvGrpSpPr>
          <p:grpSpPr>
            <a:xfrm>
              <a:off x="5405668" y="2418495"/>
              <a:ext cx="3382671" cy="3708806"/>
              <a:chOff x="2720155" y="2376988"/>
              <a:chExt cx="3382671" cy="3708806"/>
            </a:xfrm>
          </p:grpSpPr>
          <p:grpSp>
            <p:nvGrpSpPr>
              <p:cNvPr id="57359" name="Group 57358"/>
              <p:cNvGrpSpPr/>
              <p:nvPr/>
            </p:nvGrpSpPr>
            <p:grpSpPr>
              <a:xfrm>
                <a:off x="2720155" y="2376988"/>
                <a:ext cx="3382671" cy="3708806"/>
                <a:chOff x="2720155" y="2393013"/>
                <a:chExt cx="3382671" cy="3708806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46636"/>
                <a:stretch/>
              </p:blipFill>
              <p:spPr>
                <a:xfrm>
                  <a:off x="2720155" y="2393013"/>
                  <a:ext cx="3382671" cy="3708806"/>
                </a:xfrm>
                <a:prstGeom prst="rect">
                  <a:avLst/>
                </a:prstGeom>
              </p:spPr>
            </p:pic>
            <p:sp>
              <p:nvSpPr>
                <p:cNvPr id="57358" name="Rectangle 57357"/>
                <p:cNvSpPr/>
                <p:nvPr/>
              </p:nvSpPr>
              <p:spPr bwMode="auto">
                <a:xfrm>
                  <a:off x="5580112" y="6021288"/>
                  <a:ext cx="144016" cy="80531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</p:grpSp>
          <p:sp>
            <p:nvSpPr>
              <p:cNvPr id="57360" name="Rectangle 57359"/>
              <p:cNvSpPr/>
              <p:nvPr/>
            </p:nvSpPr>
            <p:spPr bwMode="auto">
              <a:xfrm rot="2015336">
                <a:off x="3752992" y="2890896"/>
                <a:ext cx="1008112" cy="414215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 rot="2015336">
                <a:off x="3776440" y="4758646"/>
                <a:ext cx="1008112" cy="414215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sp>
          <p:nvSpPr>
            <p:cNvPr id="57362" name="Rectangle 57361"/>
            <p:cNvSpPr/>
            <p:nvPr/>
          </p:nvSpPr>
          <p:spPr bwMode="auto">
            <a:xfrm>
              <a:off x="8337633" y="6046770"/>
              <a:ext cx="194807" cy="8053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971600" y="6156593"/>
            <a:ext cx="7994763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Combine satellite observations </a:t>
            </a:r>
            <a:r>
              <a:rPr lang="en-US" sz="1600" dirty="0" smtClean="0"/>
              <a:t>with </a:t>
            </a:r>
            <a:r>
              <a:rPr lang="en-US" sz="1600" b="1" dirty="0" smtClean="0"/>
              <a:t>model winds </a:t>
            </a:r>
            <a:r>
              <a:rPr lang="en-US" sz="1600" dirty="0" smtClean="0"/>
              <a:t>to derive fire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</a:t>
            </a:r>
            <a:r>
              <a:rPr lang="en-US" sz="1600" dirty="0" smtClean="0"/>
              <a:t>ery </a:t>
            </a:r>
            <a:r>
              <a:rPr lang="en-US" sz="1600" b="1" dirty="0"/>
              <a:t>l</a:t>
            </a:r>
            <a:r>
              <a:rPr lang="en-US" sz="1600" b="1" dirty="0" smtClean="0"/>
              <a:t>arge signal → </a:t>
            </a:r>
            <a:r>
              <a:rPr lang="en-US" sz="1600" dirty="0" smtClean="0"/>
              <a:t>single day emission estimates can be derived</a:t>
            </a:r>
          </a:p>
        </p:txBody>
      </p:sp>
      <p:pic>
        <p:nvPicPr>
          <p:cNvPr id="59" name="Picture 58" descr="Disaster Social Work 201703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56" y="160393"/>
            <a:ext cx="1606296" cy="120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1457114" y="1101974"/>
            <a:ext cx="653256" cy="2539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CA" sz="1000" dirty="0">
                <a:solidFill>
                  <a:schemeClr val="bg1"/>
                </a:solidFill>
              </a:rPr>
              <a:t>c</a:t>
            </a:r>
            <a:r>
              <a:rPr lang="en-CA" sz="1000" dirty="0" smtClean="0">
                <a:solidFill>
                  <a:schemeClr val="bg1"/>
                </a:solidFill>
              </a:rPr>
              <a:t>bc.ca</a:t>
            </a:r>
            <a:endParaRPr lang="en-CA" sz="1000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25844" y="2101353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May 16 2016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400353" y="5805801"/>
            <a:ext cx="1690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Cristen Adams </a:t>
            </a:r>
            <a:endParaRPr lang="en-US" sz="1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0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131840" y="6021288"/>
            <a:ext cx="5949932" cy="7450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6" name="Rectangle 27"/>
          <p:cNvSpPr>
            <a:spLocks noChangeArrowheads="1"/>
          </p:cNvSpPr>
          <p:nvPr/>
        </p:nvSpPr>
        <p:spPr bwMode="auto">
          <a:xfrm>
            <a:off x="791959" y="1734852"/>
            <a:ext cx="8353425" cy="100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>
              <a:solidFill>
                <a:srgbClr val="000000"/>
              </a:solidFill>
            </a:endParaRP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906841" cy="549275"/>
          </a:xfrm>
        </p:spPr>
        <p:txBody>
          <a:bodyPr/>
          <a:lstStyle/>
          <a:p>
            <a:pPr algn="ctr"/>
            <a:r>
              <a:rPr lang="en-US" altLang="en-US" sz="2600" dirty="0" smtClean="0"/>
              <a:t>Satellite Derived Emissions: Fire Source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93540" y="4293096"/>
            <a:ext cx="8288232" cy="130805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Satellite </a:t>
            </a:r>
            <a:r>
              <a:rPr lang="en-US" sz="1600" dirty="0"/>
              <a:t>and</a:t>
            </a:r>
            <a:r>
              <a:rPr lang="en-US" sz="1600" b="1" dirty="0"/>
              <a:t> model emissions agree pretty </a:t>
            </a:r>
            <a:r>
              <a:rPr lang="en-US" sz="1600" b="1" dirty="0" smtClean="0"/>
              <a:t>well </a:t>
            </a:r>
            <a:r>
              <a:rPr lang="en-US" sz="1600" dirty="0" smtClean="0"/>
              <a:t>for the Fort McMurray fires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Total Fort McMurray </a:t>
            </a:r>
            <a:r>
              <a:rPr lang="en-US" sz="1600" b="1" dirty="0"/>
              <a:t>fire </a:t>
            </a:r>
            <a:r>
              <a:rPr lang="en-US" sz="1600" b="1" dirty="0" smtClean="0"/>
              <a:t>emissions are </a:t>
            </a:r>
            <a:r>
              <a:rPr lang="en-US" sz="1600" b="1" dirty="0"/>
              <a:t>significant compared with </a:t>
            </a:r>
            <a:r>
              <a:rPr lang="en-US" sz="1600" b="1" dirty="0" smtClean="0"/>
              <a:t>anthropogenic</a:t>
            </a:r>
          </a:p>
          <a:p>
            <a:pPr marL="742950" lvl="1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This fire (burning for a month) is equal to </a:t>
            </a:r>
            <a:r>
              <a:rPr lang="en-US" sz="1600" b="1" dirty="0" smtClean="0"/>
              <a:t>~20% of the annual </a:t>
            </a:r>
            <a:r>
              <a:rPr lang="en-US" sz="1600" b="1" dirty="0"/>
              <a:t>anthropogenic emissions </a:t>
            </a:r>
            <a:r>
              <a:rPr lang="en-US" sz="1600" dirty="0" smtClean="0"/>
              <a:t>for the whole province of Alberta, Canada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75532" y="1303964"/>
            <a:ext cx="5904656" cy="2679889"/>
            <a:chOff x="1043608" y="918242"/>
            <a:chExt cx="5904656" cy="267988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t="10392"/>
            <a:stretch/>
          </p:blipFill>
          <p:spPr>
            <a:xfrm>
              <a:off x="1043608" y="1264944"/>
              <a:ext cx="5904656" cy="221686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121961" y="3262910"/>
              <a:ext cx="1337898" cy="323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Satellites</a:t>
              </a:r>
              <a:endParaRPr lang="en-US" sz="1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57771" y="3274633"/>
              <a:ext cx="786999" cy="323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Models</a:t>
              </a:r>
              <a:endParaRPr lang="en-US" sz="1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50802" y="3273166"/>
              <a:ext cx="1497462" cy="323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C00000"/>
                  </a:solidFill>
                </a:rPr>
                <a:t>Anthropogenic</a:t>
              </a:r>
              <a:endParaRPr lang="en-US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419024" y="918242"/>
              <a:ext cx="3226696" cy="35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Total Emissions</a:t>
              </a:r>
              <a:endParaRPr lang="en-US" sz="14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2135" y="1412776"/>
              <a:ext cx="2240474" cy="419136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829209"/>
            <a:ext cx="4838855" cy="9370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89172" y="1412776"/>
            <a:ext cx="237626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Fire Emission Models</a:t>
            </a:r>
            <a:r>
              <a:rPr lang="en-US" sz="1400" b="1" dirty="0" smtClean="0"/>
              <a:t>: 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 smtClean="0"/>
              <a:t>ECMWF Global Fire Assimilation System (GFAS)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/>
              <a:t>Fireworks: ECCC Fireworks model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1" dirty="0" smtClean="0"/>
          </a:p>
          <a:p>
            <a:r>
              <a:rPr lang="en-US" sz="1400" b="1" u="sng" dirty="0" smtClean="0"/>
              <a:t>Emission Inventory</a:t>
            </a:r>
            <a:r>
              <a:rPr lang="en-US" sz="1400" b="1" dirty="0" smtClean="0"/>
              <a:t>: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/>
              <a:t>ECCC Air Pollutant Emissions Inventory (APEI)</a:t>
            </a:r>
            <a:endParaRPr lang="en-US" sz="1400" b="1" dirty="0" smtClean="0"/>
          </a:p>
          <a:p>
            <a:endParaRPr lang="en-US" sz="1000" b="1" dirty="0" smtClean="0"/>
          </a:p>
        </p:txBody>
      </p:sp>
    </p:spTree>
    <p:extLst>
      <p:ext uri="{BB962C8B-B14F-4D97-AF65-F5344CB8AC3E}">
        <p14:creationId xmlns:p14="http://schemas.microsoft.com/office/powerpoint/2010/main" val="383283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 bwMode="auto">
          <a:xfrm>
            <a:off x="967975" y="6030524"/>
            <a:ext cx="8113797" cy="7450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12089" cy="432049"/>
          </a:xfrm>
        </p:spPr>
        <p:txBody>
          <a:bodyPr/>
          <a:lstStyle/>
          <a:p>
            <a:pPr algn="ctr"/>
            <a:r>
              <a:rPr lang="en-US" altLang="en-US" sz="2200" dirty="0" smtClean="0"/>
              <a:t>Satellite Derived Emissions: Point Source (Ammonia Factories)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27138" y="530372"/>
            <a:ext cx="8097034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Weaker sources → use average of annual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Use wind rotation to orientate observations in upwind and downwind plume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Fit observations with Gaussian plume model to obtain emissions and lifetimes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788024" y="1349052"/>
            <a:ext cx="4133261" cy="2820596"/>
            <a:chOff x="4874333" y="14604"/>
            <a:chExt cx="4133261" cy="3065865"/>
          </a:xfrm>
        </p:grpSpPr>
        <p:sp>
          <p:nvSpPr>
            <p:cNvPr id="3" name="TextBox 2"/>
            <p:cNvSpPr txBox="1"/>
            <p:nvPr/>
          </p:nvSpPr>
          <p:spPr>
            <a:xfrm>
              <a:off x="4874334" y="14604"/>
              <a:ext cx="41332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 b="1" dirty="0" err="1" smtClean="0"/>
                <a:t>TogliattiAzot</a:t>
              </a:r>
              <a:r>
                <a:rPr lang="en-CA" sz="1400" b="1" dirty="0" smtClean="0"/>
                <a:t>, Russia</a:t>
              </a:r>
            </a:p>
            <a:p>
              <a:pPr algn="ctr"/>
              <a:r>
                <a:rPr lang="en-CA" sz="1400" b="1" dirty="0" smtClean="0"/>
                <a:t> [</a:t>
              </a:r>
              <a:r>
                <a:rPr lang="en-CA" sz="1400" b="1" dirty="0" err="1" smtClean="0"/>
                <a:t>CrIS</a:t>
              </a:r>
              <a:r>
                <a:rPr lang="en-CA" sz="1400" b="1" dirty="0" smtClean="0"/>
                <a:t>, 2013-2018]</a:t>
              </a:r>
              <a:endParaRPr lang="en-CA" sz="1400" b="1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9" t="8000" r="8001" b="49722"/>
            <a:stretch/>
          </p:blipFill>
          <p:spPr>
            <a:xfrm>
              <a:off x="4874333" y="620688"/>
              <a:ext cx="4036526" cy="191699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2080" y="2229398"/>
              <a:ext cx="1242369" cy="851071"/>
            </a:xfrm>
            <a:prstGeom prst="rect">
              <a:avLst/>
            </a:prstGeom>
          </p:spPr>
        </p:pic>
        <p:cxnSp>
          <p:nvCxnSpPr>
            <p:cNvPr id="17" name="Straight Arrow Connector 59"/>
            <p:cNvCxnSpPr>
              <a:cxnSpLocks noChangeShapeType="1"/>
            </p:cNvCxnSpPr>
            <p:nvPr/>
          </p:nvCxnSpPr>
          <p:spPr bwMode="auto">
            <a:xfrm flipH="1">
              <a:off x="5940152" y="1628800"/>
              <a:ext cx="72008" cy="908880"/>
            </a:xfrm>
            <a:prstGeom prst="straightConnector1">
              <a:avLst/>
            </a:prstGeom>
            <a:ln>
              <a:solidFill>
                <a:srgbClr val="FF0000"/>
              </a:solidFill>
              <a:headEnd/>
              <a:tailEnd type="arrow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762611" y="1321342"/>
            <a:ext cx="3655195" cy="2855860"/>
            <a:chOff x="4906081" y="2641130"/>
            <a:chExt cx="3973035" cy="3104196"/>
          </a:xfrm>
        </p:grpSpPr>
        <p:sp>
          <p:nvSpPr>
            <p:cNvPr id="7" name="TextBox 6"/>
            <p:cNvSpPr txBox="1"/>
            <p:nvPr/>
          </p:nvSpPr>
          <p:spPr>
            <a:xfrm>
              <a:off x="4967721" y="2641130"/>
              <a:ext cx="39113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 b="1" dirty="0" smtClean="0"/>
                <a:t>Donaldsonville ammonia, United States </a:t>
              </a:r>
            </a:p>
            <a:p>
              <a:pPr algn="ctr"/>
              <a:r>
                <a:rPr lang="en-CA" sz="1400" b="1" dirty="0" smtClean="0"/>
                <a:t>[IASI-A, 2013-2018]</a:t>
              </a:r>
              <a:endParaRPr lang="en-CA" sz="1400" b="1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8" t="8000" r="8000" b="49215"/>
            <a:stretch/>
          </p:blipFill>
          <p:spPr>
            <a:xfrm>
              <a:off x="4906081" y="3221515"/>
              <a:ext cx="3973035" cy="192480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8816" y="4837620"/>
              <a:ext cx="1178087" cy="907706"/>
            </a:xfrm>
            <a:prstGeom prst="rect">
              <a:avLst/>
            </a:prstGeom>
          </p:spPr>
        </p:pic>
        <p:cxnSp>
          <p:nvCxnSpPr>
            <p:cNvPr id="20" name="Straight Arrow Connector 59"/>
            <p:cNvCxnSpPr>
              <a:cxnSpLocks noChangeShapeType="1"/>
            </p:cNvCxnSpPr>
            <p:nvPr/>
          </p:nvCxnSpPr>
          <p:spPr bwMode="auto">
            <a:xfrm flipH="1">
              <a:off x="5841256" y="4200070"/>
              <a:ext cx="72008" cy="908880"/>
            </a:xfrm>
            <a:prstGeom prst="straightConnector1">
              <a:avLst/>
            </a:prstGeom>
            <a:ln>
              <a:solidFill>
                <a:srgbClr val="FF0000"/>
              </a:solidFill>
              <a:headEnd/>
              <a:tailEnd type="arrow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203248" y="4173727"/>
            <a:ext cx="3456300" cy="1728150"/>
            <a:chOff x="967975" y="3588571"/>
            <a:chExt cx="3840488" cy="19202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975" y="3588571"/>
              <a:ext cx="3840488" cy="192024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123728" y="3933056"/>
              <a:ext cx="10482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Satellites</a:t>
              </a:r>
              <a:endParaRPr lang="en-US" sz="1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23777" y="3933056"/>
              <a:ext cx="10482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Inventory</a:t>
              </a:r>
              <a:endParaRPr lang="en-US" sz="1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266923" y="4190117"/>
            <a:ext cx="3533249" cy="1766624"/>
            <a:chOff x="4977615" y="3595335"/>
            <a:chExt cx="3840488" cy="19202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7615" y="3595335"/>
              <a:ext cx="3840488" cy="1920244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 bwMode="auto">
            <a:xfrm>
              <a:off x="7627874" y="5177581"/>
              <a:ext cx="1047503" cy="326864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80112" y="3842947"/>
              <a:ext cx="10482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Satellites</a:t>
              </a:r>
              <a:endParaRPr lang="en-US" sz="1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53753" y="3842947"/>
              <a:ext cx="10482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Inventory</a:t>
              </a:r>
              <a:endParaRPr lang="en-US" sz="1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66920" y="6081913"/>
            <a:ext cx="8267844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Examples where satellite derived emissions agree well with inventories for some locations, where others are completely missing in the current inventories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19011" y="6593484"/>
            <a:ext cx="345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Enrico Dammers et al., in preparation</a:t>
            </a:r>
            <a:endParaRPr lang="en-US" sz="1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40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1150" r="17713" b="10101"/>
          <a:stretch/>
        </p:blipFill>
        <p:spPr>
          <a:xfrm>
            <a:off x="2239900" y="895287"/>
            <a:ext cx="5832928" cy="48607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755407" y="5847137"/>
            <a:ext cx="8311272" cy="9348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107505" y="107085"/>
            <a:ext cx="9036496" cy="532860"/>
          </a:xfrm>
        </p:spPr>
        <p:txBody>
          <a:bodyPr/>
          <a:lstStyle/>
          <a:p>
            <a:pPr algn="ctr"/>
            <a:r>
              <a:rPr lang="en-US" altLang="en-US" sz="2600" dirty="0" smtClean="0"/>
              <a:t>Satellite Derived Emissions from Industry and Agriculture Sources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49152" y="5756067"/>
            <a:ext cx="8352928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</a:t>
            </a:r>
            <a:r>
              <a:rPr lang="en-US" sz="1600" dirty="0" smtClean="0"/>
              <a:t>mission estimates globally for larger </a:t>
            </a:r>
            <a:r>
              <a:rPr lang="en-US" sz="1600" b="1" dirty="0" smtClean="0"/>
              <a:t>industrial</a:t>
            </a:r>
            <a:r>
              <a:rPr lang="en-US" sz="1600" dirty="0" smtClean="0"/>
              <a:t> and </a:t>
            </a:r>
            <a:r>
              <a:rPr lang="en-US" sz="1600" b="1" dirty="0" smtClean="0"/>
              <a:t>agricultural</a:t>
            </a:r>
            <a:r>
              <a:rPr lang="en-US" sz="1600" dirty="0" smtClean="0"/>
              <a:t> </a:t>
            </a:r>
            <a:r>
              <a:rPr lang="en-US" sz="1600" dirty="0"/>
              <a:t>sources (&gt;6 </a:t>
            </a:r>
            <a:r>
              <a:rPr lang="en-US" sz="1600" dirty="0" err="1"/>
              <a:t>kt</a:t>
            </a:r>
            <a:r>
              <a:rPr lang="en-US" sz="1600" dirty="0"/>
              <a:t>/</a:t>
            </a:r>
            <a:r>
              <a:rPr lang="en-US" sz="1600" dirty="0" err="1"/>
              <a:t>yr</a:t>
            </a:r>
            <a:r>
              <a:rPr lang="en-US" sz="1600" dirty="0"/>
              <a:t>)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Generally the </a:t>
            </a:r>
            <a:r>
              <a:rPr lang="en-US" sz="1600" b="1" dirty="0" smtClean="0"/>
              <a:t>HTAPv2 global emissions inventory underestimates </a:t>
            </a:r>
            <a:r>
              <a:rPr lang="en-US" sz="1600" dirty="0" smtClean="0"/>
              <a:t>by a</a:t>
            </a:r>
            <a:r>
              <a:rPr lang="en-US" sz="1600" b="1" dirty="0" smtClean="0"/>
              <a:t> </a:t>
            </a:r>
            <a:r>
              <a:rPr lang="en-US" sz="1600" dirty="0" smtClean="0"/>
              <a:t>factor of </a:t>
            </a:r>
            <a:r>
              <a:rPr lang="en-US" sz="1600" b="1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Average fitted NH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</a:t>
            </a:r>
            <a:r>
              <a:rPr lang="en-US" sz="1600" b="1" dirty="0" smtClean="0"/>
              <a:t>lifetime </a:t>
            </a:r>
            <a:r>
              <a:rPr lang="en-US" sz="1600" dirty="0" smtClean="0"/>
              <a:t>for these sources is </a:t>
            </a:r>
            <a:r>
              <a:rPr lang="en-US" sz="1600" b="1" dirty="0" smtClean="0"/>
              <a:t>2.5 ± 1 </a:t>
            </a:r>
            <a:r>
              <a:rPr lang="en-US" sz="1600" b="1" dirty="0" err="1" smtClean="0"/>
              <a:t>hr</a:t>
            </a:r>
            <a:r>
              <a:rPr lang="en-US" sz="1600" b="1" dirty="0" smtClean="0"/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19011" y="6593484"/>
            <a:ext cx="345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Enrico Dammers et al., in preparation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9246" y="3296754"/>
            <a:ext cx="28342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CrIS – HTAPv2 Emissions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9245" y="733456"/>
            <a:ext cx="2834235" cy="3250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CrIS Emission Estimates</a:t>
            </a:r>
            <a:endParaRPr lang="en-US" sz="1600" b="1" dirty="0">
              <a:solidFill>
                <a:srgbClr val="C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65785" y="612513"/>
            <a:ext cx="1682781" cy="698456"/>
            <a:chOff x="214464" y="1846565"/>
            <a:chExt cx="1752897" cy="727558"/>
          </a:xfrm>
        </p:grpSpPr>
        <p:sp>
          <p:nvSpPr>
            <p:cNvPr id="10" name="TextBox 9"/>
            <p:cNvSpPr txBox="1"/>
            <p:nvPr/>
          </p:nvSpPr>
          <p:spPr>
            <a:xfrm>
              <a:off x="393431" y="1846565"/>
              <a:ext cx="15739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Agriculture dominated in HTAP</a:t>
              </a:r>
            </a:p>
            <a:p>
              <a:endParaRPr lang="en-US" sz="1200" dirty="0" smtClean="0"/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224262" y="2348880"/>
              <a:ext cx="133770" cy="144016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" name="Isosceles Triangle 11"/>
            <p:cNvSpPr/>
            <p:nvPr/>
          </p:nvSpPr>
          <p:spPr bwMode="auto">
            <a:xfrm>
              <a:off x="214464" y="1953706"/>
              <a:ext cx="144016" cy="216024"/>
            </a:xfrm>
            <a:prstGeom prst="triangl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5338" y="2297124"/>
              <a:ext cx="7795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Industry</a:t>
              </a:r>
              <a:endParaRPr lang="en-US" sz="12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020912" y="1148297"/>
            <a:ext cx="443198" cy="1854746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en-US" dirty="0" smtClean="0"/>
              <a:t>Emissions [</a:t>
            </a:r>
            <a:r>
              <a:rPr lang="en-US" dirty="0" err="1" smtClean="0"/>
              <a:t>kt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72828" y="3665655"/>
            <a:ext cx="443198" cy="1854746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en-US" dirty="0" smtClean="0"/>
              <a:t>Difference [</a:t>
            </a:r>
            <a:r>
              <a:rPr lang="en-US" dirty="0" err="1" smtClean="0"/>
              <a:t>kt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2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90575" y="5811544"/>
            <a:ext cx="8311272" cy="9348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27"/>
          <p:cNvSpPr>
            <a:spLocks noChangeArrowheads="1"/>
          </p:cNvSpPr>
          <p:nvPr/>
        </p:nvSpPr>
        <p:spPr bwMode="auto">
          <a:xfrm>
            <a:off x="790575" y="1231900"/>
            <a:ext cx="8353425" cy="100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/>
          </a:p>
        </p:txBody>
      </p:sp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790575" y="116633"/>
            <a:ext cx="8229600" cy="432048"/>
          </a:xfrm>
        </p:spPr>
        <p:txBody>
          <a:bodyPr/>
          <a:lstStyle/>
          <a:p>
            <a:pPr algn="ctr"/>
            <a:r>
              <a:rPr lang="en-US" altLang="en-US" sz="2600" dirty="0" smtClean="0"/>
              <a:t>Remarks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755449" y="578758"/>
            <a:ext cx="8346398" cy="5658553"/>
          </a:xfrm>
          <a:solidFill>
            <a:schemeClr val="bg1"/>
          </a:solidFill>
        </p:spPr>
        <p:txBody>
          <a:bodyPr/>
          <a:lstStyle/>
          <a:p>
            <a:pPr>
              <a:spcAft>
                <a:spcPts val="300"/>
              </a:spcAft>
              <a:defRPr/>
            </a:pPr>
            <a:r>
              <a:rPr lang="en-GB" altLang="en-US" sz="2100" dirty="0" smtClean="0">
                <a:solidFill>
                  <a:srgbClr val="000000"/>
                </a:solidFill>
              </a:rPr>
              <a:t>Provided examples of CrIS NH</a:t>
            </a:r>
            <a:r>
              <a:rPr lang="en-GB" altLang="en-US" sz="2100" baseline="-25000" dirty="0" smtClean="0">
                <a:solidFill>
                  <a:srgbClr val="000000"/>
                </a:solidFill>
              </a:rPr>
              <a:t>3</a:t>
            </a:r>
            <a:r>
              <a:rPr lang="en-GB" altLang="en-US" sz="2100" dirty="0" smtClean="0">
                <a:solidFill>
                  <a:srgbClr val="000000"/>
                </a:solidFill>
              </a:rPr>
              <a:t> </a:t>
            </a:r>
            <a:r>
              <a:rPr lang="en-GB" altLang="en-US" sz="2100" dirty="0">
                <a:solidFill>
                  <a:srgbClr val="000000"/>
                </a:solidFill>
              </a:rPr>
              <a:t>retrievals and </a:t>
            </a:r>
            <a:r>
              <a:rPr lang="en-GB" altLang="en-US" sz="2100" dirty="0" smtClean="0">
                <a:solidFill>
                  <a:srgbClr val="000000"/>
                </a:solidFill>
              </a:rPr>
              <a:t>initial applications</a:t>
            </a:r>
          </a:p>
          <a:p>
            <a:pPr marL="765175" lvl="2" indent="-285750">
              <a:spcAft>
                <a:spcPts val="300"/>
              </a:spcAft>
              <a:buClr>
                <a:srgbClr val="3A601B"/>
              </a:buClr>
              <a:buSzPct val="120000"/>
              <a:buFont typeface="Arial" panose="020B0604020202020204" pitchFamily="34" charset="0"/>
              <a:buChar char="─"/>
              <a:defRPr/>
            </a:pPr>
            <a:r>
              <a:rPr lang="en-GB" altLang="en-US" sz="2000" dirty="0">
                <a:solidFill>
                  <a:srgbClr val="000000"/>
                </a:solidFill>
              </a:rPr>
              <a:t>Recently finished the global retrievals from </a:t>
            </a:r>
            <a:r>
              <a:rPr lang="en-GB" altLang="en-US" sz="2000" dirty="0" smtClean="0">
                <a:solidFill>
                  <a:srgbClr val="000000"/>
                </a:solidFill>
              </a:rPr>
              <a:t>2013-2017 (</a:t>
            </a:r>
            <a:r>
              <a:rPr lang="en-GB" altLang="en-US" sz="2000" dirty="0">
                <a:solidFill>
                  <a:srgbClr val="000000"/>
                </a:solidFill>
              </a:rPr>
              <a:t>v</a:t>
            </a:r>
            <a:r>
              <a:rPr lang="en-GB" altLang="en-US" sz="2000" dirty="0" smtClean="0">
                <a:solidFill>
                  <a:srgbClr val="000000"/>
                </a:solidFill>
              </a:rPr>
              <a:t>1.5)</a:t>
            </a:r>
          </a:p>
          <a:p>
            <a:pPr marL="1243013" lvl="3" indent="-285750">
              <a:spcAft>
                <a:spcPts val="300"/>
              </a:spcAft>
              <a:buClr>
                <a:srgbClr val="3A601B"/>
              </a:buClr>
              <a:buSzPct val="120000"/>
              <a:buFont typeface="Arial" panose="020B0604020202020204" pitchFamily="34" charset="0"/>
              <a:buChar char="─"/>
              <a:defRPr/>
            </a:pPr>
            <a:r>
              <a:rPr lang="en-GB" altLang="en-US" sz="2000" dirty="0" smtClean="0">
                <a:solidFill>
                  <a:srgbClr val="000000"/>
                </a:solidFill>
              </a:rPr>
              <a:t>Still making improvements (average products)</a:t>
            </a:r>
          </a:p>
          <a:p>
            <a:pPr marL="1243013" lvl="3" indent="-285750">
              <a:spcAft>
                <a:spcPts val="300"/>
              </a:spcAft>
              <a:buClr>
                <a:srgbClr val="3A601B"/>
              </a:buClr>
              <a:buSzPct val="120000"/>
              <a:buFont typeface="Arial" panose="020B0604020202020204" pitchFamily="34" charset="0"/>
              <a:buChar char="─"/>
              <a:defRPr/>
            </a:pPr>
            <a:r>
              <a:rPr lang="en-GB" altLang="en-US" sz="2000" b="1" dirty="0" smtClean="0">
                <a:solidFill>
                  <a:srgbClr val="000000"/>
                </a:solidFill>
              </a:rPr>
              <a:t>Good </a:t>
            </a:r>
            <a:r>
              <a:rPr lang="en-GB" altLang="en-US" sz="2000" b="1" dirty="0">
                <a:solidFill>
                  <a:srgbClr val="000000"/>
                </a:solidFill>
              </a:rPr>
              <a:t>initial comparisons </a:t>
            </a:r>
            <a:r>
              <a:rPr lang="en-GB" altLang="en-US" sz="2000" dirty="0">
                <a:solidFill>
                  <a:srgbClr val="000000"/>
                </a:solidFill>
              </a:rPr>
              <a:t>of satellite with ground-based </a:t>
            </a:r>
            <a:r>
              <a:rPr lang="en-GB" altLang="en-US" sz="2000" dirty="0" smtClean="0">
                <a:solidFill>
                  <a:srgbClr val="000000"/>
                </a:solidFill>
              </a:rPr>
              <a:t>observations</a:t>
            </a:r>
          </a:p>
          <a:p>
            <a:pPr marL="1243013" lvl="3" indent="-285750">
              <a:spcAft>
                <a:spcPts val="300"/>
              </a:spcAft>
              <a:buClr>
                <a:srgbClr val="3A601B"/>
              </a:buClr>
              <a:buSzPct val="120000"/>
              <a:buFont typeface="Arial" panose="020B0604020202020204" pitchFamily="34" charset="0"/>
              <a:buChar char="─"/>
              <a:defRPr/>
            </a:pPr>
            <a:r>
              <a:rPr lang="en-GB" altLang="en-US" sz="2000" dirty="0" smtClean="0">
                <a:solidFill>
                  <a:srgbClr val="000000"/>
                </a:solidFill>
              </a:rPr>
              <a:t>Requires </a:t>
            </a:r>
            <a:r>
              <a:rPr lang="en-GB" altLang="en-US" sz="2000" dirty="0">
                <a:solidFill>
                  <a:srgbClr val="000000"/>
                </a:solidFill>
              </a:rPr>
              <a:t>more </a:t>
            </a:r>
            <a:r>
              <a:rPr lang="en-GB" altLang="en-US" sz="2000" b="1" dirty="0">
                <a:solidFill>
                  <a:srgbClr val="000000"/>
                </a:solidFill>
              </a:rPr>
              <a:t>validation</a:t>
            </a:r>
            <a:r>
              <a:rPr lang="en-GB" altLang="en-US" sz="2000" dirty="0">
                <a:solidFill>
                  <a:srgbClr val="000000"/>
                </a:solidFill>
              </a:rPr>
              <a:t>: concentrations and dry </a:t>
            </a:r>
            <a:r>
              <a:rPr lang="en-GB" altLang="en-US" sz="2000" dirty="0" smtClean="0">
                <a:solidFill>
                  <a:srgbClr val="000000"/>
                </a:solidFill>
              </a:rPr>
              <a:t>deposition</a:t>
            </a:r>
            <a:endParaRPr lang="en-CA" sz="2000" dirty="0" smtClean="0"/>
          </a:p>
          <a:p>
            <a:pPr>
              <a:spcAft>
                <a:spcPts val="600"/>
              </a:spcAft>
            </a:pPr>
            <a:endParaRPr lang="en-GB" altLang="en-US" sz="20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GB" altLang="en-US" sz="2000" dirty="0" smtClean="0">
                <a:solidFill>
                  <a:srgbClr val="000000"/>
                </a:solidFill>
              </a:rPr>
              <a:t>Important applications we did not show here is the </a:t>
            </a:r>
            <a:r>
              <a:rPr lang="en-GB" altLang="en-US" sz="2000" b="1" dirty="0" smtClean="0">
                <a:solidFill>
                  <a:srgbClr val="000000"/>
                </a:solidFill>
              </a:rPr>
              <a:t>use of satellite observations</a:t>
            </a:r>
            <a:r>
              <a:rPr lang="en-GB" altLang="en-US" sz="2000" dirty="0" smtClean="0">
                <a:solidFill>
                  <a:srgbClr val="000000"/>
                </a:solidFill>
              </a:rPr>
              <a:t> for </a:t>
            </a:r>
            <a:r>
              <a:rPr lang="en-GB" altLang="en-US" sz="2000" b="1" dirty="0" smtClean="0">
                <a:solidFill>
                  <a:srgbClr val="000000"/>
                </a:solidFill>
              </a:rPr>
              <a:t>air quality model evaluation</a:t>
            </a:r>
            <a:r>
              <a:rPr lang="en-GB" altLang="en-US" sz="2000" dirty="0" smtClean="0">
                <a:solidFill>
                  <a:srgbClr val="000000"/>
                </a:solidFill>
              </a:rPr>
              <a:t> and </a:t>
            </a:r>
            <a:r>
              <a:rPr lang="en-GB" altLang="en-US" sz="2000" b="1" dirty="0" smtClean="0">
                <a:solidFill>
                  <a:srgbClr val="000000"/>
                </a:solidFill>
              </a:rPr>
              <a:t>data assimilation</a:t>
            </a:r>
          </a:p>
          <a:p>
            <a:pPr>
              <a:defRPr/>
            </a:pPr>
            <a:endParaRPr lang="en-CA" sz="2000" dirty="0" smtClean="0"/>
          </a:p>
          <a:p>
            <a:pPr>
              <a:defRPr/>
            </a:pPr>
            <a:r>
              <a:rPr lang="en-CA" sz="2000" dirty="0" smtClean="0"/>
              <a:t>Satellite </a:t>
            </a:r>
            <a:r>
              <a:rPr lang="en-CA" sz="2000" dirty="0"/>
              <a:t>remote sensing should be viewed as </a:t>
            </a:r>
            <a:r>
              <a:rPr lang="en-CA" sz="2000" b="1" dirty="0"/>
              <a:t>complimentary to conventional surface and aircraft monitoring </a:t>
            </a:r>
          </a:p>
          <a:p>
            <a:pPr lvl="1">
              <a:spcAft>
                <a:spcPts val="0"/>
              </a:spcAft>
            </a:pPr>
            <a:r>
              <a:rPr lang="en-US" altLang="en-US" sz="1800" dirty="0">
                <a:solidFill>
                  <a:srgbClr val="000000"/>
                </a:solidFill>
              </a:rPr>
              <a:t>Has </a:t>
            </a:r>
            <a:r>
              <a:rPr lang="en-US" altLang="en-US" sz="1800" u="sng" dirty="0">
                <a:solidFill>
                  <a:srgbClr val="000000"/>
                </a:solidFill>
              </a:rPr>
              <a:t>advantages</a:t>
            </a:r>
            <a:r>
              <a:rPr lang="en-US" altLang="en-US" sz="1800" dirty="0">
                <a:solidFill>
                  <a:srgbClr val="000000"/>
                </a:solidFill>
              </a:rPr>
              <a:t> (i.e. fill in gaps in surface networks) and </a:t>
            </a:r>
            <a:r>
              <a:rPr lang="en-US" altLang="en-US" sz="1800" u="sng" dirty="0">
                <a:solidFill>
                  <a:srgbClr val="000000"/>
                </a:solidFill>
              </a:rPr>
              <a:t>disadvantages</a:t>
            </a:r>
            <a:r>
              <a:rPr lang="en-US" altLang="en-US" sz="1800" dirty="0">
                <a:solidFill>
                  <a:srgbClr val="000000"/>
                </a:solidFill>
              </a:rPr>
              <a:t> (i.e. </a:t>
            </a:r>
            <a:r>
              <a:rPr lang="en-US" altLang="en-US" sz="1800" b="1" dirty="0">
                <a:solidFill>
                  <a:srgbClr val="000000"/>
                </a:solidFill>
              </a:rPr>
              <a:t>daily</a:t>
            </a:r>
            <a:r>
              <a:rPr lang="en-US" altLang="en-US" sz="1800" dirty="0">
                <a:solidFill>
                  <a:srgbClr val="000000"/>
                </a:solidFill>
              </a:rPr>
              <a:t> observations at regional scale (~10km))</a:t>
            </a:r>
            <a:endParaRPr lang="en-US" altLang="en-US" sz="1800" dirty="0"/>
          </a:p>
          <a:p>
            <a:pPr>
              <a:spcAft>
                <a:spcPts val="600"/>
              </a:spcAft>
            </a:pPr>
            <a:endParaRPr lang="en-US" altLang="en-US" sz="2000" b="1" dirty="0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6975" y="6329398"/>
            <a:ext cx="8417025" cy="400110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rIns="36000">
            <a:spAutoFit/>
          </a:bodyPr>
          <a:lstStyle/>
          <a:p>
            <a:pPr marL="0" indent="0">
              <a:buNone/>
              <a:defRPr/>
            </a:pPr>
            <a:r>
              <a:rPr lang="en-US" altLang="en-US" sz="2000" kern="0" dirty="0"/>
              <a:t>Lots of progress </a:t>
            </a:r>
            <a:r>
              <a:rPr lang="en-US" altLang="en-US" sz="2000" b="1" kern="0" dirty="0"/>
              <a:t>→</a:t>
            </a:r>
            <a:r>
              <a:rPr lang="en-US" altLang="en-US" sz="2000" kern="0" dirty="0"/>
              <a:t> </a:t>
            </a:r>
            <a:r>
              <a:rPr lang="en-US" altLang="en-US" sz="2000" kern="0" dirty="0" smtClean="0"/>
              <a:t>but still </a:t>
            </a:r>
            <a:r>
              <a:rPr lang="en-US" altLang="en-US" sz="2000" kern="0" dirty="0"/>
              <a:t>developing and exploring potential 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790575" y="1232027"/>
            <a:ext cx="8353425" cy="100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085" y="116632"/>
            <a:ext cx="7859216" cy="418058"/>
          </a:xfrm>
        </p:spPr>
        <p:txBody>
          <a:bodyPr/>
          <a:lstStyle/>
          <a:p>
            <a:pPr algn="ctr"/>
            <a:r>
              <a:rPr lang="en-US" dirty="0" smtClean="0"/>
              <a:t>Contributions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4468" y="5425171"/>
            <a:ext cx="648896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000" i="1" kern="0" dirty="0" smtClean="0"/>
              <a:t>Agriculture and </a:t>
            </a:r>
            <a:r>
              <a:rPr lang="en-US" altLang="zh-TW" sz="1000" i="1" kern="0" dirty="0" err="1" smtClean="0"/>
              <a:t>Agri</a:t>
            </a:r>
            <a:r>
              <a:rPr lang="en-US" altLang="zh-TW" sz="1000" i="1" kern="0" dirty="0" smtClean="0"/>
              <a:t>-Food Canada (AAFC), British Columbia, Canada</a:t>
            </a:r>
          </a:p>
          <a:p>
            <a:r>
              <a:rPr lang="en-US" altLang="zh-TW" sz="1000" i="1" kern="0" dirty="0" smtClean="0"/>
              <a:t>Atmospheric </a:t>
            </a:r>
            <a:r>
              <a:rPr lang="en-US" altLang="zh-TW" sz="1000" i="1" kern="0" dirty="0"/>
              <a:t>and Environmental Research (AER), Lexington, MA, </a:t>
            </a:r>
            <a:r>
              <a:rPr lang="en-US" altLang="zh-TW" sz="1000" i="1" kern="0" dirty="0" smtClean="0"/>
              <a:t>USA</a:t>
            </a:r>
          </a:p>
          <a:p>
            <a:r>
              <a:rPr lang="en-US" altLang="zh-TW" sz="1000" i="1" kern="0" dirty="0" smtClean="0"/>
              <a:t>Environment </a:t>
            </a:r>
            <a:r>
              <a:rPr lang="en-US" altLang="zh-TW" sz="1000" i="1" kern="0" dirty="0"/>
              <a:t>and Climate Change Canada (ECCC</a:t>
            </a:r>
            <a:r>
              <a:rPr lang="en-US" altLang="zh-TW" sz="1000" i="1" kern="0" dirty="0" smtClean="0"/>
              <a:t>), Toronto, Ontario, Canada</a:t>
            </a:r>
          </a:p>
          <a:p>
            <a:r>
              <a:rPr lang="en-US" sz="1000" i="1" dirty="0"/>
              <a:t>Environmental Monitoring and Science Division, Government of Alberta, Edmonton, </a:t>
            </a:r>
            <a:r>
              <a:rPr lang="en-US" sz="1000" i="1" dirty="0" smtClean="0"/>
              <a:t>Alberta, Canada (EMSD)</a:t>
            </a:r>
            <a:endParaRPr lang="en-GB" sz="1000" i="1" dirty="0" smtClean="0"/>
          </a:p>
          <a:p>
            <a:r>
              <a:rPr lang="en-GB" sz="1000" i="1" dirty="0" smtClean="0"/>
              <a:t>University of Toronto, Toronto, Ontario, Canada(</a:t>
            </a:r>
            <a:r>
              <a:rPr lang="en-GB" sz="1000" i="1" dirty="0" err="1" smtClean="0"/>
              <a:t>UofT</a:t>
            </a:r>
            <a:r>
              <a:rPr lang="en-GB" sz="1000" i="1" dirty="0" smtClean="0"/>
              <a:t>)</a:t>
            </a:r>
          </a:p>
          <a:p>
            <a:r>
              <a:rPr lang="en-GB" sz="1000" i="1" dirty="0" smtClean="0"/>
              <a:t>University of Waterloo, Waterloo, Ontario, Canada  (</a:t>
            </a:r>
            <a:r>
              <a:rPr lang="en-GB" sz="1000" i="1" dirty="0" err="1" smtClean="0"/>
              <a:t>UofW</a:t>
            </a:r>
            <a:r>
              <a:rPr lang="en-GB" sz="1000" i="1" dirty="0" smtClean="0"/>
              <a:t>)</a:t>
            </a:r>
          </a:p>
          <a:p>
            <a:r>
              <a:rPr lang="en-GB" sz="1000" i="1" dirty="0" smtClean="0"/>
              <a:t>University of Bremen, Bremen, Germany</a:t>
            </a:r>
            <a:r>
              <a:rPr lang="en-US" sz="1000" i="1" dirty="0"/>
              <a:t> </a:t>
            </a:r>
            <a:r>
              <a:rPr lang="en-US" sz="1000" i="1" dirty="0" smtClean="0"/>
              <a:t>IUP-Bremen</a:t>
            </a:r>
          </a:p>
          <a:p>
            <a:r>
              <a:rPr lang="en-US" sz="1000" i="1" dirty="0" err="1" smtClean="0"/>
              <a:t>Universite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Libre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Bruxelles</a:t>
            </a:r>
            <a:r>
              <a:rPr lang="en-US" sz="1000" i="1" dirty="0" smtClean="0"/>
              <a:t>, Brussels, Belgium (ULB)</a:t>
            </a:r>
            <a:endParaRPr lang="en-GB" sz="1000" i="1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817595"/>
              </p:ext>
            </p:extLst>
          </p:nvPr>
        </p:nvGraphicFramePr>
        <p:xfrm>
          <a:off x="812085" y="797819"/>
          <a:ext cx="8212085" cy="40740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53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8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0" dirty="0" smtClean="0">
                          <a:solidFill>
                            <a:srgbClr val="C00000"/>
                          </a:solidFill>
                        </a:rPr>
                        <a:t>Satellite Ammonia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i="1" u="sng" kern="0" dirty="0" smtClean="0">
                          <a:solidFill>
                            <a:schemeClr val="tx1"/>
                          </a:solidFill>
                        </a:rPr>
                        <a:t>Karen Cady-Pereira </a:t>
                      </a:r>
                      <a:r>
                        <a:rPr lang="en-US" altLang="zh-TW" sz="1400" b="1" i="1" kern="0" dirty="0" smtClean="0">
                          <a:solidFill>
                            <a:schemeClr val="tx1"/>
                          </a:solidFill>
                        </a:rPr>
                        <a:t>(AER</a:t>
                      </a:r>
                      <a:r>
                        <a:rPr lang="en-US" altLang="zh-TW" sz="1400" i="1" kern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en-US" altLang="zh-TW" sz="1400" b="1" i="1" kern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altLang="zh-TW" sz="1400" b="1" i="1" kern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1400" b="1" i="1" kern="0" dirty="0" smtClean="0">
                          <a:solidFill>
                            <a:schemeClr val="tx1"/>
                          </a:solidFill>
                        </a:rPr>
                        <a:t>Enrico Dammers (ECCC),</a:t>
                      </a:r>
                      <a:r>
                        <a:rPr lang="en-US" altLang="zh-TW" sz="1400" b="1" i="1" kern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1400" b="1" i="1" kern="0" dirty="0" smtClean="0">
                          <a:solidFill>
                            <a:schemeClr val="tx1"/>
                          </a:solidFill>
                        </a:rPr>
                        <a:t>Shailesh Kharol (</a:t>
                      </a:r>
                      <a:r>
                        <a:rPr lang="en-US" altLang="zh-TW" sz="1400" b="1" i="1" kern="0" dirty="0" err="1" smtClean="0">
                          <a:solidFill>
                            <a:schemeClr val="tx1"/>
                          </a:solidFill>
                        </a:rPr>
                        <a:t>ECCC;UofT</a:t>
                      </a:r>
                      <a:r>
                        <a:rPr lang="en-US" altLang="zh-TW" sz="1400" b="1" i="1" kern="0" dirty="0" smtClean="0">
                          <a:solidFill>
                            <a:schemeClr val="tx1"/>
                          </a:solidFill>
                        </a:rPr>
                        <a:t>), Jesse Thompson (</a:t>
                      </a:r>
                      <a:r>
                        <a:rPr lang="en-US" altLang="zh-TW" sz="1400" b="1" i="1" kern="0" dirty="0" err="1" smtClean="0">
                          <a:solidFill>
                            <a:schemeClr val="tx1"/>
                          </a:solidFill>
                        </a:rPr>
                        <a:t>ECCC,UofW</a:t>
                      </a:r>
                      <a:r>
                        <a:rPr lang="en-US" altLang="zh-TW" sz="1400" b="1" i="1" kern="0" dirty="0" smtClean="0">
                          <a:solidFill>
                            <a:schemeClr val="tx1"/>
                          </a:solidFill>
                        </a:rPr>
                        <a:t>), Andrew</a:t>
                      </a:r>
                      <a:r>
                        <a:rPr lang="en-US" altLang="zh-TW" sz="1400" b="1" i="1" kern="0" baseline="0" dirty="0" smtClean="0">
                          <a:solidFill>
                            <a:schemeClr val="tx1"/>
                          </a:solidFill>
                        </a:rPr>
                        <a:t> Kovachik (ECCC)</a:t>
                      </a:r>
                      <a:r>
                        <a:rPr lang="en-US" altLang="zh-TW" sz="1400" b="1" i="1" kern="0" dirty="0" smtClean="0">
                          <a:solidFill>
                            <a:schemeClr val="tx1"/>
                          </a:solidFill>
                        </a:rPr>
                        <a:t> , Yoni Gainariu-Matz (ECCC)</a:t>
                      </a:r>
                      <a:r>
                        <a:rPr lang="en-US" altLang="zh-TW" sz="1400" b="1" i="1" kern="0" baseline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altLang="zh-TW" sz="1400" b="1" i="1" kern="0" dirty="0" smtClean="0">
                          <a:solidFill>
                            <a:schemeClr val="tx1"/>
                          </a:solidFill>
                        </a:rPr>
                        <a:t>Chris McLinden (ECCC),</a:t>
                      </a:r>
                      <a:r>
                        <a:rPr lang="en-US" altLang="zh-TW" sz="1400" b="1" i="1" kern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1400" b="1" i="1" kern="0" dirty="0" smtClean="0">
                          <a:solidFill>
                            <a:schemeClr val="tx1"/>
                          </a:solidFill>
                        </a:rPr>
                        <a:t>Chris Sioris (ECCC), Debora Griffin (ECCC), Martin Van </a:t>
                      </a:r>
                      <a:r>
                        <a:rPr lang="en-US" altLang="zh-TW" sz="1400" b="1" i="1" kern="0" dirty="0" err="1" smtClean="0">
                          <a:solidFill>
                            <a:schemeClr val="tx1"/>
                          </a:solidFill>
                        </a:rPr>
                        <a:t>Damme</a:t>
                      </a:r>
                      <a:r>
                        <a:rPr lang="en-US" altLang="zh-TW" sz="1400" b="1" i="1" kern="0" dirty="0" smtClean="0">
                          <a:solidFill>
                            <a:schemeClr val="tx1"/>
                          </a:solidFill>
                        </a:rPr>
                        <a:t> (ULB),</a:t>
                      </a:r>
                      <a:r>
                        <a:rPr lang="en-US" altLang="zh-TW" sz="1400" b="1" i="1" kern="0" baseline="0" dirty="0" smtClean="0">
                          <a:solidFill>
                            <a:schemeClr val="tx1"/>
                          </a:solidFill>
                        </a:rPr>
                        <a:t> Simon Whitburn (ULB)</a:t>
                      </a:r>
                      <a:r>
                        <a:rPr lang="en-US" altLang="zh-TW" sz="1400" b="1" i="1" kern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altLang="zh-TW" sz="1400" b="1" i="1" kern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1400" b="1" i="1" kern="0" baseline="0" dirty="0" err="1" smtClean="0">
                          <a:solidFill>
                            <a:schemeClr val="tx1"/>
                          </a:solidFill>
                        </a:rPr>
                        <a:t>Lieven</a:t>
                      </a:r>
                      <a:r>
                        <a:rPr lang="en-US" altLang="zh-TW" sz="1400" b="1" i="1" kern="0" baseline="0" dirty="0" smtClean="0">
                          <a:solidFill>
                            <a:schemeClr val="tx1"/>
                          </a:solidFill>
                        </a:rPr>
                        <a:t> Clarisse(ULB) Pierre Coheur (ULB)</a:t>
                      </a:r>
                      <a:endParaRPr lang="en-US" altLang="zh-TW" sz="1400" b="1" i="1" kern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3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0" dirty="0" smtClean="0">
                          <a:solidFill>
                            <a:srgbClr val="C00000"/>
                          </a:solidFill>
                        </a:rPr>
                        <a:t>Validations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eaLnBrk="1" hangingPunct="1">
                        <a:buFontTx/>
                        <a:buNone/>
                      </a:pPr>
                      <a:r>
                        <a:rPr lang="en-US" altLang="zh-TW" sz="1400" b="1" i="1" kern="0" dirty="0" smtClean="0"/>
                        <a:t>Enrico Dammers (ECCC),</a:t>
                      </a:r>
                      <a:r>
                        <a:rPr lang="en-US" altLang="zh-TW" sz="1400" b="1" i="1" kern="0" baseline="0" dirty="0" smtClean="0"/>
                        <a:t> </a:t>
                      </a:r>
                      <a:r>
                        <a:rPr lang="en-US" altLang="zh-TW" sz="1400" b="1" i="1" kern="0" dirty="0" smtClean="0"/>
                        <a:t>Shailesh Kharol (</a:t>
                      </a:r>
                      <a:r>
                        <a:rPr lang="en-US" altLang="zh-TW" sz="1400" b="1" i="1" kern="0" dirty="0" err="1" smtClean="0"/>
                        <a:t>ECCC;UofT</a:t>
                      </a:r>
                      <a:r>
                        <a:rPr lang="en-US" altLang="zh-TW" sz="1400" b="1" i="1" kern="0" dirty="0" smtClean="0"/>
                        <a:t>)</a:t>
                      </a:r>
                    </a:p>
                    <a:p>
                      <a:pPr marL="0" indent="0" algn="ctr" eaLnBrk="1" hangingPunct="1">
                        <a:buFontTx/>
                        <a:buNone/>
                      </a:pPr>
                      <a:r>
                        <a:rPr lang="en-US" altLang="zh-TW" sz="1400" b="1" i="1" kern="0" dirty="0" smtClean="0"/>
                        <a:t>Ed Hare (ECCC),</a:t>
                      </a:r>
                      <a:r>
                        <a:rPr lang="en-US" altLang="zh-TW" sz="1400" b="1" i="1" kern="0" baseline="0" dirty="0" smtClean="0"/>
                        <a:t> </a:t>
                      </a:r>
                      <a:r>
                        <a:rPr lang="en-US" altLang="zh-TW" sz="1400" b="1" i="1" kern="0" dirty="0" smtClean="0"/>
                        <a:t>Jason O’Brien (ECCC), Ewa Dabek (ECCC)</a:t>
                      </a:r>
                    </a:p>
                    <a:p>
                      <a:pPr marL="0" indent="0" algn="ctr" eaLnBrk="1" hangingPunct="1">
                        <a:buFontTx/>
                        <a:buNone/>
                      </a:pPr>
                      <a:r>
                        <a:rPr lang="en-US" sz="1400" b="1" i="1" kern="0" dirty="0" err="1" smtClean="0"/>
                        <a:t>AMoN</a:t>
                      </a:r>
                      <a:r>
                        <a:rPr lang="en-US" sz="1400" b="1" i="1" kern="0" dirty="0" smtClean="0"/>
                        <a:t> and NAPS Data Providers</a:t>
                      </a:r>
                      <a:endParaRPr lang="en-US" sz="14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2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0" dirty="0" smtClean="0">
                          <a:solidFill>
                            <a:srgbClr val="C00000"/>
                          </a:solidFill>
                        </a:rPr>
                        <a:t>Model Evaluation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1" kern="0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eaLnBrk="1" hangingPunct="1">
                        <a:buFontTx/>
                        <a:buNone/>
                      </a:pPr>
                      <a:r>
                        <a:rPr lang="en-US" sz="1400" b="1" i="1" kern="0" dirty="0" smtClean="0"/>
                        <a:t>Shabtai Bittman (AAFC),</a:t>
                      </a:r>
                      <a:r>
                        <a:rPr lang="en-US" sz="1400" b="1" i="1" kern="0" baseline="0" dirty="0" smtClean="0"/>
                        <a:t> </a:t>
                      </a:r>
                      <a:r>
                        <a:rPr lang="en-US" altLang="zh-TW" sz="1400" b="1" i="1" kern="0" dirty="0" smtClean="0"/>
                        <a:t>Paul Makar (ECCC),</a:t>
                      </a:r>
                      <a:r>
                        <a:rPr lang="en-US" altLang="zh-TW" sz="1400" b="1" i="1" kern="0" baseline="0" dirty="0" smtClean="0"/>
                        <a:t> </a:t>
                      </a:r>
                    </a:p>
                    <a:p>
                      <a:pPr marL="0" indent="0" algn="ctr" eaLnBrk="1" hangingPunct="1">
                        <a:buFontTx/>
                        <a:buNone/>
                      </a:pPr>
                      <a:r>
                        <a:rPr lang="en-US" altLang="zh-TW" sz="1400" b="1" i="1" kern="0" dirty="0" smtClean="0"/>
                        <a:t>Cynthia Whaley (ECCC),</a:t>
                      </a:r>
                      <a:r>
                        <a:rPr lang="en-US" altLang="zh-TW" sz="1400" b="1" i="1" kern="0" baseline="0" dirty="0" smtClean="0"/>
                        <a:t> </a:t>
                      </a:r>
                      <a:r>
                        <a:rPr lang="en-US" altLang="zh-TW" sz="1400" b="1" i="1" kern="0" dirty="0" smtClean="0"/>
                        <a:t>Junhua Zhang (ECCC) </a:t>
                      </a:r>
                    </a:p>
                    <a:p>
                      <a:pPr marL="0" indent="0" algn="ctr" eaLnBrk="1" hangingPunct="1">
                        <a:buFontTx/>
                        <a:buNone/>
                      </a:pPr>
                      <a:r>
                        <a:rPr lang="en-US" altLang="zh-TW" sz="1400" b="1" i="1" kern="0" dirty="0" smtClean="0"/>
                        <a:t>Leiming Zhang (ECCC)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7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0" dirty="0" smtClean="0">
                          <a:solidFill>
                            <a:srgbClr val="C00000"/>
                          </a:solidFill>
                        </a:rPr>
                        <a:t>Dry Deposition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u="sng" dirty="0" smtClean="0"/>
                        <a:t>Shailesh</a:t>
                      </a:r>
                      <a:r>
                        <a:rPr lang="en-US" sz="1400" b="1" i="1" u="sng" baseline="0" dirty="0" smtClean="0"/>
                        <a:t> Kharol</a:t>
                      </a:r>
                      <a:r>
                        <a:rPr lang="en-US" altLang="zh-TW" sz="1400" b="1" i="1" kern="0" dirty="0" smtClean="0"/>
                        <a:t>(</a:t>
                      </a:r>
                      <a:r>
                        <a:rPr lang="en-US" altLang="zh-TW" sz="1400" b="1" i="1" kern="0" dirty="0" err="1" smtClean="0"/>
                        <a:t>ECCC;UofT</a:t>
                      </a:r>
                      <a:r>
                        <a:rPr lang="en-US" altLang="zh-TW" sz="1400" b="1" i="1" kern="0" dirty="0" smtClean="0"/>
                        <a:t>); Leiming Zhang (ECCC)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4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0" dirty="0" smtClean="0">
                          <a:solidFill>
                            <a:srgbClr val="C00000"/>
                          </a:solidFill>
                        </a:rPr>
                        <a:t>Emissions</a:t>
                      </a:r>
                      <a:endParaRPr lang="en-US" altLang="zh-TW" sz="1600" b="1" kern="0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zh-TW" sz="800" b="1" kern="0" baseline="0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u="sng" dirty="0" smtClean="0"/>
                        <a:t>Enrico</a:t>
                      </a:r>
                      <a:r>
                        <a:rPr lang="en-US" sz="1400" b="1" i="1" u="sng" baseline="0" dirty="0" smtClean="0"/>
                        <a:t> Dammers</a:t>
                      </a:r>
                      <a:r>
                        <a:rPr lang="en-US" sz="1400" b="1" i="1" baseline="0" dirty="0" smtClean="0"/>
                        <a:t>(ECCC), </a:t>
                      </a:r>
                    </a:p>
                    <a:p>
                      <a:pPr algn="ctr"/>
                      <a:r>
                        <a:rPr lang="en-US" sz="1400" b="1" i="1" baseline="0" dirty="0" smtClean="0"/>
                        <a:t>Vitali Fioletov(ECCC), </a:t>
                      </a:r>
                      <a:r>
                        <a:rPr lang="en-US" sz="1400" b="1" i="1" dirty="0" smtClean="0"/>
                        <a:t>Chris McLinden(ECCC)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46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TW" sz="1600" b="1" kern="0" baseline="0" dirty="0" smtClean="0">
                          <a:solidFill>
                            <a:schemeClr val="tx1"/>
                          </a:solidFill>
                        </a:rPr>
                        <a:t>+ others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i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36296" y="5733256"/>
            <a:ext cx="1619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A601B"/>
                </a:solidFill>
              </a:rPr>
              <a:t>THANKS!</a:t>
            </a:r>
            <a:endParaRPr lang="en-US" sz="2400" b="1" dirty="0">
              <a:solidFill>
                <a:srgbClr val="3A60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0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2996952"/>
            <a:ext cx="6337374" cy="13620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Background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24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755576" y="1196752"/>
            <a:ext cx="8388424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260648"/>
            <a:ext cx="3960440" cy="922114"/>
          </a:xfrm>
        </p:spPr>
        <p:txBody>
          <a:bodyPr/>
          <a:lstStyle/>
          <a:p>
            <a:pPr algn="ctr"/>
            <a:r>
              <a:rPr lang="en-CA" sz="2400" dirty="0" smtClean="0"/>
              <a:t>Application to emissions</a:t>
            </a:r>
            <a:endParaRPr lang="en-CA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055088"/>
            <a:ext cx="8229600" cy="503820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CA" sz="2000" dirty="0" smtClean="0"/>
              <a:t>Emissions are derived by </a:t>
            </a:r>
            <a:r>
              <a:rPr lang="en-CA" sz="2000" b="1" dirty="0" smtClean="0"/>
              <a:t>combining vertically-integrated profiles (columns) with winds</a:t>
            </a:r>
            <a:r>
              <a:rPr lang="en-CA" sz="2000" dirty="0" smtClean="0"/>
              <a:t> from a meteorological reanalysis (here ECMWF)</a:t>
            </a:r>
          </a:p>
          <a:p>
            <a:pPr marL="0" indent="0">
              <a:spcAft>
                <a:spcPts val="600"/>
              </a:spcAft>
              <a:buNone/>
            </a:pPr>
            <a:endParaRPr lang="en-CA" sz="2000" dirty="0" smtClean="0"/>
          </a:p>
          <a:p>
            <a:pPr>
              <a:spcAft>
                <a:spcPts val="600"/>
              </a:spcAft>
            </a:pPr>
            <a:r>
              <a:rPr lang="en-CA" sz="2000" dirty="0" smtClean="0"/>
              <a:t>We consider two approaches:</a:t>
            </a:r>
          </a:p>
          <a:p>
            <a:pPr lvl="1">
              <a:lnSpc>
                <a:spcPct val="70000"/>
              </a:lnSpc>
              <a:spcAft>
                <a:spcPts val="600"/>
              </a:spcAft>
            </a:pPr>
            <a:r>
              <a:rPr lang="en-CA" sz="1800" b="1" dirty="0" smtClean="0"/>
              <a:t>Direct : Single</a:t>
            </a:r>
            <a:r>
              <a:rPr lang="en-CA" sz="1800" dirty="0" smtClean="0"/>
              <a:t> overpass for </a:t>
            </a:r>
            <a:r>
              <a:rPr lang="en-CA" sz="1800" b="1" dirty="0" smtClean="0"/>
              <a:t>larger sources </a:t>
            </a:r>
            <a:r>
              <a:rPr lang="en-CA" sz="1800" dirty="0" smtClean="0"/>
              <a:t> </a:t>
            </a:r>
            <a:r>
              <a:rPr lang="en-CA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CA" sz="1800" dirty="0" smtClean="0"/>
              <a:t>  </a:t>
            </a:r>
            <a:r>
              <a:rPr lang="en-CA" sz="1800" b="1" dirty="0" smtClean="0"/>
              <a:t>wild fires</a:t>
            </a:r>
          </a:p>
          <a:p>
            <a:pPr marL="477837" lvl="1" indent="0">
              <a:lnSpc>
                <a:spcPct val="70000"/>
              </a:lnSpc>
              <a:spcAft>
                <a:spcPts val="600"/>
              </a:spcAft>
              <a:buNone/>
            </a:pPr>
            <a:r>
              <a:rPr lang="en-CA" sz="1800" b="1" dirty="0"/>
              <a:t>	</a:t>
            </a:r>
            <a:r>
              <a:rPr lang="en-CA" sz="1800" dirty="0" smtClean="0"/>
              <a:t>(similar to </a:t>
            </a:r>
            <a:r>
              <a:rPr lang="en-CA" sz="1800" dirty="0" err="1" smtClean="0"/>
              <a:t>Mebust</a:t>
            </a:r>
            <a:r>
              <a:rPr lang="en-CA" sz="1800" dirty="0" smtClean="0"/>
              <a:t> et al., ACP, 2011)</a:t>
            </a:r>
          </a:p>
          <a:p>
            <a:pPr marL="477837" lvl="1" indent="0">
              <a:lnSpc>
                <a:spcPct val="70000"/>
              </a:lnSpc>
              <a:spcAft>
                <a:spcPts val="600"/>
              </a:spcAft>
              <a:buNone/>
            </a:pPr>
            <a:endParaRPr lang="en-CA" sz="1800" dirty="0" smtClean="0"/>
          </a:p>
          <a:p>
            <a:pPr lvl="1">
              <a:lnSpc>
                <a:spcPct val="70000"/>
              </a:lnSpc>
              <a:spcAft>
                <a:spcPts val="600"/>
              </a:spcAft>
            </a:pPr>
            <a:r>
              <a:rPr lang="en-CA" sz="1800" b="1" dirty="0" smtClean="0"/>
              <a:t>Statistical : Multiple</a:t>
            </a:r>
            <a:r>
              <a:rPr lang="en-CA" sz="1800" dirty="0" smtClean="0"/>
              <a:t> overpasses for </a:t>
            </a:r>
            <a:r>
              <a:rPr lang="en-CA" sz="1800" b="1" dirty="0" smtClean="0"/>
              <a:t>smaller, more constant sources</a:t>
            </a:r>
            <a:r>
              <a:rPr lang="en-CA" sz="1800" dirty="0" smtClean="0"/>
              <a:t> </a:t>
            </a:r>
            <a:endParaRPr lang="en-CA" sz="1800" dirty="0"/>
          </a:p>
          <a:p>
            <a:pPr marL="477837" lvl="1" indent="0">
              <a:lnSpc>
                <a:spcPct val="70000"/>
              </a:lnSpc>
              <a:spcAft>
                <a:spcPts val="600"/>
              </a:spcAft>
              <a:buNone/>
            </a:pPr>
            <a:r>
              <a:rPr lang="en-CA" sz="1800" b="1" dirty="0" smtClean="0"/>
              <a:t>	</a:t>
            </a:r>
            <a:r>
              <a:rPr lang="en-CA" sz="1800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CA" sz="1800" b="1" dirty="0" smtClean="0"/>
              <a:t>agricultural</a:t>
            </a:r>
            <a:r>
              <a:rPr lang="en-CA" sz="1800" dirty="0" smtClean="0"/>
              <a:t> sources (Fioletov et al., GRL, 2015)</a:t>
            </a:r>
          </a:p>
          <a:p>
            <a:pPr lvl="2">
              <a:spcAft>
                <a:spcPts val="600"/>
              </a:spcAft>
            </a:pPr>
            <a:r>
              <a:rPr lang="en-CA" sz="1600" dirty="0" smtClean="0"/>
              <a:t>requires the use of a rotation scheme in order to align the wind direction of all observations (Pommier et al., GRL, 2012; McLinden et al., Nature, 2016)</a:t>
            </a:r>
          </a:p>
        </p:txBody>
      </p:sp>
    </p:spTree>
    <p:extLst>
      <p:ext uri="{BB962C8B-B14F-4D97-AF65-F5344CB8AC3E}">
        <p14:creationId xmlns:p14="http://schemas.microsoft.com/office/powerpoint/2010/main" val="403161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827583" y="753593"/>
            <a:ext cx="8316415" cy="36027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pitchFamily="34" charset="0"/>
              <a:buChar char="▪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000" b="1" kern="0" dirty="0" smtClean="0"/>
              <a:t>1) </a:t>
            </a:r>
            <a:r>
              <a:rPr lang="en-CA" b="1" kern="0" dirty="0" smtClean="0"/>
              <a:t>Direct Method (simple)</a:t>
            </a:r>
          </a:p>
          <a:p>
            <a:pPr lvl="1"/>
            <a:r>
              <a:rPr lang="en-CA" sz="2200" kern="0" dirty="0" smtClean="0"/>
              <a:t>Applicable for </a:t>
            </a:r>
            <a:r>
              <a:rPr lang="en-CA" sz="2200" b="1" kern="0" dirty="0" smtClean="0"/>
              <a:t>larger</a:t>
            </a:r>
            <a:r>
              <a:rPr lang="en-CA" sz="2200" kern="0" dirty="0"/>
              <a:t> </a:t>
            </a:r>
            <a:r>
              <a:rPr lang="en-CA" sz="2200" kern="0" dirty="0" smtClean="0"/>
              <a:t>sources where </a:t>
            </a:r>
            <a:r>
              <a:rPr lang="en-CA" sz="2200" b="1" kern="0" dirty="0" smtClean="0"/>
              <a:t>SNR is high </a:t>
            </a:r>
            <a:r>
              <a:rPr lang="en-CA" sz="2200" kern="0" dirty="0" smtClean="0"/>
              <a:t>and plumes can be resolved with a single overpass </a:t>
            </a:r>
          </a:p>
          <a:p>
            <a:pPr lvl="1"/>
            <a:r>
              <a:rPr lang="en-CA" sz="2200" dirty="0"/>
              <a:t>Satellite concentrations are </a:t>
            </a:r>
            <a:r>
              <a:rPr lang="en-CA" sz="2200" dirty="0" smtClean="0"/>
              <a:t>directly combine with </a:t>
            </a:r>
            <a:r>
              <a:rPr lang="en-CA" sz="2200" b="1" dirty="0"/>
              <a:t>wind information </a:t>
            </a:r>
            <a:r>
              <a:rPr lang="en-CA" sz="2200" dirty="0"/>
              <a:t>to compute the </a:t>
            </a:r>
            <a:r>
              <a:rPr lang="en-CA" sz="2200" b="1" dirty="0"/>
              <a:t>flux density</a:t>
            </a:r>
            <a:r>
              <a:rPr lang="en-CA" sz="2200" dirty="0"/>
              <a:t> for a box around the emission source </a:t>
            </a:r>
            <a:r>
              <a:rPr lang="en-US" sz="2200" dirty="0"/>
              <a:t>aligned with the wind, which is then </a:t>
            </a:r>
            <a:r>
              <a:rPr lang="en-US" sz="2200" b="1" dirty="0"/>
              <a:t>integrated </a:t>
            </a:r>
            <a:r>
              <a:rPr lang="en-US" sz="2200" dirty="0"/>
              <a:t>to get fire emission </a:t>
            </a:r>
            <a:r>
              <a:rPr lang="en-US" sz="2200" dirty="0" smtClean="0"/>
              <a:t>estimates</a:t>
            </a:r>
            <a:endParaRPr lang="en-CA" sz="2200" kern="0" dirty="0"/>
          </a:p>
          <a:p>
            <a:pPr lvl="1"/>
            <a:r>
              <a:rPr lang="en-CA" sz="2200" kern="0" dirty="0" smtClean="0"/>
              <a:t>Few sources meet this criteria</a:t>
            </a:r>
          </a:p>
          <a:p>
            <a:pPr marL="1160463" lvl="2">
              <a:buFontTx/>
              <a:buChar char="–"/>
            </a:pPr>
            <a:r>
              <a:rPr lang="en-CA" sz="2000" kern="0" dirty="0"/>
              <a:t>e</a:t>
            </a:r>
            <a:r>
              <a:rPr lang="en-CA" sz="2000" kern="0" dirty="0" smtClean="0"/>
              <a:t>.g. Forest fires</a:t>
            </a:r>
          </a:p>
          <a:p>
            <a:pPr lvl="3"/>
            <a:endParaRPr lang="en-CA" b="1" kern="0" dirty="0" smtClean="0"/>
          </a:p>
          <a:p>
            <a:pPr marL="477837" lvl="1" indent="0">
              <a:buFont typeface="Arial" pitchFamily="34" charset="0"/>
              <a:buNone/>
            </a:pPr>
            <a:endParaRPr lang="en-CA" kern="0" dirty="0" smtClean="0"/>
          </a:p>
          <a:p>
            <a:pPr lvl="1"/>
            <a:endParaRPr lang="en-CA" kern="0" dirty="0" smtClean="0"/>
          </a:p>
          <a:p>
            <a:pPr lvl="1"/>
            <a:endParaRPr lang="en-CA" kern="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899592" y="74340"/>
            <a:ext cx="7896225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CA" sz="2800" kern="0" dirty="0" smtClean="0"/>
              <a:t>Direct method for satellite emissions </a:t>
            </a:r>
            <a:endParaRPr lang="en-CA" sz="280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78338" y="4789228"/>
                <a:ext cx="2388731" cy="739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𝐸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∯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CA" b="0" i="1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  <m:r>
                                <a:rPr lang="en-CA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</m:d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𝑑𝑠</m:t>
                          </m:r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338" y="4789228"/>
                <a:ext cx="2388731" cy="73969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39796" y="4477915"/>
                <a:ext cx="1954766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CA" b="0" i="1" smtClean="0">
                          <a:latin typeface="Cambria Math"/>
                        </a:rPr>
                        <m:t>=</m:t>
                      </m:r>
                      <m:r>
                        <a:rPr lang="en-CA" b="0" i="1" smtClean="0">
                          <a:latin typeface="Cambria Math"/>
                        </a:rPr>
                        <m:t>𝑐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/>
                            </a:rPr>
                            <m:t>𝑠</m:t>
                          </m:r>
                          <m:r>
                            <a:rPr lang="en-CA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CA" b="0" i="1" smtClean="0">
                              <a:latin typeface="Cambria Math"/>
                            </a:rPr>
                            <m:t>𝑧</m:t>
                          </m:r>
                        </m:e>
                      </m:d>
                      <m:acc>
                        <m:accPr>
                          <m:chr m:val="⃑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b="0" i="1" smtClean="0">
                              <a:latin typeface="Cambria Math"/>
                            </a:rPr>
                            <m:t>𝑢</m:t>
                          </m:r>
                        </m:e>
                      </m:acc>
                      <m:r>
                        <a:rPr lang="en-CA" b="0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𝑠</m:t>
                      </m:r>
                      <m:r>
                        <a:rPr lang="en-CA" b="0" i="1" smtClean="0">
                          <a:latin typeface="Cambria Math"/>
                        </a:rPr>
                        <m:t>,</m:t>
                      </m:r>
                      <m:r>
                        <a:rPr lang="en-CA" b="0" i="1" smtClean="0">
                          <a:latin typeface="Cambria Math"/>
                        </a:rPr>
                        <m:t>𝑧</m:t>
                      </m:r>
                      <m:r>
                        <a:rPr lang="en-CA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96" y="4477915"/>
                <a:ext cx="1954766" cy="402931"/>
              </a:xfrm>
              <a:prstGeom prst="rect">
                <a:avLst/>
              </a:prstGeom>
              <a:blipFill rotWithShape="1">
                <a:blip r:embed="rId13"/>
                <a:stretch>
                  <a:fillRect t="-606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606673" y="4511514"/>
                <a:ext cx="280831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140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en-CA" sz="1400" dirty="0" smtClean="0"/>
                  <a:t> = Concentration (</a:t>
                </a:r>
                <a:r>
                  <a:rPr lang="en-CA" sz="1400" dirty="0" err="1" smtClean="0"/>
                  <a:t>molec</a:t>
                </a:r>
                <a:r>
                  <a:rPr lang="en-CA" sz="1400" dirty="0" smtClean="0"/>
                  <a:t>/cm</a:t>
                </a:r>
                <a:r>
                  <a:rPr lang="en-CA" sz="1400" baseline="30000" dirty="0" smtClean="0"/>
                  <a:t>3</a:t>
                </a:r>
                <a:r>
                  <a:rPr lang="en-CA" sz="1400" dirty="0" smtClean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CA" sz="1400" i="1">
                        <a:latin typeface="Cambria Math"/>
                      </a:rPr>
                      <m:t>𝑢</m:t>
                    </m:r>
                  </m:oMath>
                </a14:m>
                <a:r>
                  <a:rPr lang="en-CA" sz="1400" dirty="0" smtClean="0"/>
                  <a:t> = wind speed (cm/s)</a:t>
                </a:r>
              </a:p>
              <a:p>
                <a14:m>
                  <m:oMath xmlns:m="http://schemas.openxmlformats.org/officeDocument/2006/math">
                    <m:r>
                      <a:rPr lang="en-CA" sz="1400" i="1">
                        <a:latin typeface="Cambria Math"/>
                      </a:rPr>
                      <m:t>𝐹</m:t>
                    </m:r>
                  </m:oMath>
                </a14:m>
                <a:r>
                  <a:rPr lang="en-CA" sz="1400" dirty="0" smtClean="0"/>
                  <a:t> = flux density (</a:t>
                </a:r>
                <a:r>
                  <a:rPr lang="en-CA" sz="1400" dirty="0" err="1" smtClean="0"/>
                  <a:t>molec</a:t>
                </a:r>
                <a:r>
                  <a:rPr lang="en-CA" sz="1400" dirty="0" smtClean="0"/>
                  <a:t>/cm</a:t>
                </a:r>
                <a:r>
                  <a:rPr lang="en-CA" sz="1400" baseline="30000" dirty="0" smtClean="0"/>
                  <a:t>2</a:t>
                </a:r>
                <a:r>
                  <a:rPr lang="en-CA" sz="1400" dirty="0" smtClean="0"/>
                  <a:t>/s)</a:t>
                </a:r>
                <a:endParaRPr lang="en-CA" sz="1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673" y="4511514"/>
                <a:ext cx="2808312" cy="738664"/>
              </a:xfrm>
              <a:prstGeom prst="rect">
                <a:avLst/>
              </a:prstGeom>
              <a:blipFill rotWithShape="1">
                <a:blip r:embed="rId14"/>
                <a:stretch>
                  <a:fillRect t="-826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63843" y="5152000"/>
                <a:ext cx="3855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23"/>
                        </m:rPr>
                        <a:rPr lang="en-CA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843" y="5152000"/>
                <a:ext cx="385555" cy="369332"/>
              </a:xfrm>
              <a:prstGeom prst="rect">
                <a:avLst/>
              </a:prstGeom>
              <a:blipFill rotWithShape="1">
                <a:blip r:embed="rId1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4" r="10062" b="9246"/>
          <a:stretch/>
        </p:blipFill>
        <p:spPr bwMode="auto">
          <a:xfrm>
            <a:off x="6650629" y="4051822"/>
            <a:ext cx="2266758" cy="22402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14" name="Rectangle 13"/>
          <p:cNvSpPr/>
          <p:nvPr/>
        </p:nvSpPr>
        <p:spPr>
          <a:xfrm>
            <a:off x="911009" y="5682994"/>
            <a:ext cx="559378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CA" dirty="0"/>
              <a:t>Estimated effective lifetimes are used to </a:t>
            </a:r>
            <a:r>
              <a:rPr lang="en-CA" b="1" dirty="0"/>
              <a:t>account for in-box loss</a:t>
            </a:r>
          </a:p>
        </p:txBody>
      </p:sp>
      <p:sp>
        <p:nvSpPr>
          <p:cNvPr id="15" name="Down Arrow 14"/>
          <p:cNvSpPr/>
          <p:nvPr/>
        </p:nvSpPr>
        <p:spPr bwMode="auto">
          <a:xfrm rot="18610654">
            <a:off x="6894881" y="4416449"/>
            <a:ext cx="374589" cy="46805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" wrap="square" lIns="18000" tIns="18000" rIns="18000" bIns="1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Wind</a:t>
            </a:r>
          </a:p>
        </p:txBody>
      </p:sp>
    </p:spTree>
    <p:extLst>
      <p:ext uri="{BB962C8B-B14F-4D97-AF65-F5344CB8AC3E}">
        <p14:creationId xmlns:p14="http://schemas.microsoft.com/office/powerpoint/2010/main" val="186374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790575" y="1232027"/>
            <a:ext cx="8353425" cy="100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81884" y="6029288"/>
            <a:ext cx="8259246" cy="8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756172" y="116632"/>
            <a:ext cx="8369775" cy="45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sz="2600" kern="0" dirty="0" smtClean="0">
                <a:solidFill>
                  <a:srgbClr val="C00000"/>
                </a:solidFill>
              </a:rPr>
              <a:t>Cr</a:t>
            </a:r>
            <a:r>
              <a:rPr lang="en-US" sz="2600" kern="0" dirty="0" smtClean="0"/>
              <a:t>oss-track </a:t>
            </a:r>
            <a:r>
              <a:rPr lang="en-US" sz="2600" kern="0" dirty="0" smtClean="0">
                <a:solidFill>
                  <a:srgbClr val="C00000"/>
                </a:solidFill>
              </a:rPr>
              <a:t>I</a:t>
            </a:r>
            <a:r>
              <a:rPr lang="en-US" sz="2600" kern="0" dirty="0" smtClean="0"/>
              <a:t>nfrared </a:t>
            </a:r>
            <a:r>
              <a:rPr lang="en-US" sz="2600" kern="0" dirty="0" smtClean="0">
                <a:solidFill>
                  <a:srgbClr val="C00000"/>
                </a:solidFill>
              </a:rPr>
              <a:t>S</a:t>
            </a:r>
            <a:r>
              <a:rPr lang="en-US" sz="2600" kern="0" dirty="0" smtClean="0"/>
              <a:t>ounder (CrIS</a:t>
            </a:r>
            <a:r>
              <a:rPr lang="en-US" sz="2600" kern="0" dirty="0"/>
              <a:t>) Satellite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90504" y="2933525"/>
            <a:ext cx="2657541" cy="2583707"/>
            <a:chOff x="5465230" y="3172348"/>
            <a:chExt cx="3678770" cy="35765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78" t="2823" r="52341"/>
            <a:stretch/>
          </p:blipFill>
          <p:spPr>
            <a:xfrm>
              <a:off x="7261860" y="3172348"/>
              <a:ext cx="1882140" cy="357656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465230" y="3172348"/>
              <a:ext cx="1758530" cy="3576561"/>
              <a:chOff x="4932040" y="3172348"/>
              <a:chExt cx="1758530" cy="357656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447" t="2823" r="26667"/>
              <a:stretch/>
            </p:blipFill>
            <p:spPr>
              <a:xfrm>
                <a:off x="5397560" y="3172348"/>
                <a:ext cx="1293010" cy="3576561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23" r="90073" b="10080"/>
              <a:stretch/>
            </p:blipFill>
            <p:spPr>
              <a:xfrm>
                <a:off x="4932040" y="3172349"/>
                <a:ext cx="495810" cy="3205592"/>
              </a:xfrm>
              <a:prstGeom prst="rect">
                <a:avLst/>
              </a:prstGeom>
            </p:spPr>
          </p:pic>
        </p:grpSp>
      </p:grp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45132" y="2770149"/>
            <a:ext cx="5834381" cy="2847683"/>
          </a:xfrm>
          <a:prstGeom prst="rect">
            <a:avLst/>
          </a:prstGeom>
          <a:noFill/>
          <a:ln w="34925">
            <a:noFill/>
          </a:ln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3550" lvl="1" indent="-285750" eaLnBrk="1" hangingPunct="1">
              <a:spcBef>
                <a:spcPts val="600"/>
              </a:spcBef>
              <a:spcAft>
                <a:spcPts val="200"/>
              </a:spcAft>
              <a:buClrTx/>
              <a:defRPr/>
            </a:pPr>
            <a:r>
              <a:rPr lang="en-CA" altLang="en-US" sz="1800" kern="0" dirty="0" smtClean="0"/>
              <a:t>Physically based optimal estimation retrieval  </a:t>
            </a:r>
          </a:p>
          <a:p>
            <a:pPr marL="463550" lvl="1" indent="-285750" eaLnBrk="1" hangingPunct="1">
              <a:spcBef>
                <a:spcPts val="600"/>
              </a:spcBef>
              <a:spcAft>
                <a:spcPts val="200"/>
              </a:spcAft>
              <a:buClrTx/>
              <a:defRPr/>
            </a:pPr>
            <a:r>
              <a:rPr lang="en-CA" altLang="en-US" sz="1800" kern="0" dirty="0" smtClean="0"/>
              <a:t>Retrieve </a:t>
            </a:r>
            <a:r>
              <a:rPr lang="en-CA" altLang="en-US" sz="1800" b="1" kern="0" dirty="0" smtClean="0"/>
              <a:t>NH</a:t>
            </a:r>
            <a:r>
              <a:rPr lang="en-CA" altLang="en-US" sz="1800" b="1" kern="0" baseline="-25000" dirty="0" smtClean="0"/>
              <a:t>3</a:t>
            </a:r>
            <a:r>
              <a:rPr lang="en-CA" altLang="en-US" sz="1800" b="1" kern="0" dirty="0" smtClean="0"/>
              <a:t> profiles</a:t>
            </a:r>
            <a:r>
              <a:rPr lang="en-CA" altLang="en-US" sz="1800" kern="0" dirty="0" smtClean="0"/>
              <a:t> of </a:t>
            </a:r>
            <a:r>
              <a:rPr lang="en-CA" altLang="en-US" sz="1600" kern="0" dirty="0" smtClean="0"/>
              <a:t>volume mixing ratios (</a:t>
            </a:r>
            <a:r>
              <a:rPr lang="en-CA" altLang="en-US" sz="1600" kern="0" dirty="0" err="1" smtClean="0"/>
              <a:t>ppbv</a:t>
            </a:r>
            <a:r>
              <a:rPr lang="en-CA" altLang="en-US" sz="1600" kern="0" dirty="0" smtClean="0"/>
              <a:t>)</a:t>
            </a:r>
          </a:p>
          <a:p>
            <a:pPr marL="819150" lvl="2" indent="-266700" eaLnBrk="1" hangingPunct="1">
              <a:spcBef>
                <a:spcPts val="600"/>
              </a:spcBef>
              <a:spcAft>
                <a:spcPts val="200"/>
              </a:spcAft>
              <a:buClr>
                <a:srgbClr val="CC9900"/>
              </a:buClr>
              <a:defRPr/>
            </a:pPr>
            <a:r>
              <a:rPr lang="en-CA" altLang="en-US" sz="1600" kern="0" dirty="0" smtClean="0"/>
              <a:t>Estimated errors and sensitivity (averaging kernels)</a:t>
            </a:r>
            <a:endParaRPr lang="en-US" altLang="en-US" sz="1800" kern="0" dirty="0" smtClean="0"/>
          </a:p>
          <a:p>
            <a:pPr marL="444500" lvl="1" indent="-266700" eaLnBrk="1" hangingPunct="1">
              <a:spcBef>
                <a:spcPts val="600"/>
              </a:spcBef>
              <a:spcAft>
                <a:spcPts val="200"/>
              </a:spcAft>
              <a:defRPr/>
            </a:pPr>
            <a:r>
              <a:rPr lang="en-US" altLang="en-US" sz="1800" kern="0" dirty="0" smtClean="0"/>
              <a:t>Most </a:t>
            </a:r>
            <a:r>
              <a:rPr lang="en-US" altLang="en-US" sz="1800" kern="0" dirty="0"/>
              <a:t>sensitive to NH</a:t>
            </a:r>
            <a:r>
              <a:rPr lang="en-US" altLang="en-US" sz="1800" kern="0" baseline="-25000" dirty="0"/>
              <a:t>3</a:t>
            </a:r>
            <a:r>
              <a:rPr lang="en-US" altLang="en-US" sz="1800" kern="0" dirty="0"/>
              <a:t> </a:t>
            </a:r>
            <a:r>
              <a:rPr lang="en-US" altLang="en-US" sz="1800" kern="0" dirty="0" smtClean="0"/>
              <a:t>in </a:t>
            </a:r>
            <a:r>
              <a:rPr lang="en-US" altLang="en-US" sz="1800" b="1" kern="0" dirty="0" smtClean="0"/>
              <a:t>boundary layer </a:t>
            </a:r>
            <a:r>
              <a:rPr lang="en-US" altLang="en-US" sz="1800" kern="0" dirty="0" smtClean="0"/>
              <a:t>(&lt; 3-km)</a:t>
            </a:r>
          </a:p>
          <a:p>
            <a:pPr marL="819150" lvl="2" indent="-266700" eaLnBrk="1" hangingPunct="1">
              <a:spcBef>
                <a:spcPts val="600"/>
              </a:spcBef>
              <a:spcAft>
                <a:spcPts val="200"/>
              </a:spcAft>
              <a:defRPr/>
            </a:pPr>
            <a:r>
              <a:rPr lang="en-US" altLang="en-US" sz="1600" kern="0" dirty="0" smtClean="0"/>
              <a:t>Surface </a:t>
            </a:r>
            <a:r>
              <a:rPr lang="en-US" altLang="en-US" sz="1600" kern="0" dirty="0"/>
              <a:t>retrieved values </a:t>
            </a:r>
            <a:r>
              <a:rPr lang="en-US" altLang="en-US" sz="1600" kern="0" dirty="0" smtClean="0"/>
              <a:t>are correlated with sensitivity </a:t>
            </a:r>
            <a:r>
              <a:rPr lang="en-US" altLang="en-US" sz="1600" kern="0" dirty="0"/>
              <a:t>in boundary </a:t>
            </a:r>
            <a:r>
              <a:rPr lang="en-US" altLang="en-US" sz="1600" kern="0" dirty="0" smtClean="0"/>
              <a:t>layer</a:t>
            </a:r>
            <a:endParaRPr lang="en-CA" altLang="en-US" sz="1600" kern="0" dirty="0" smtClean="0"/>
          </a:p>
          <a:p>
            <a:pPr marL="444500" lvl="1" indent="-266700" eaLnBrk="1" hangingPunct="1">
              <a:spcBef>
                <a:spcPts val="600"/>
              </a:spcBef>
              <a:spcAft>
                <a:spcPts val="200"/>
              </a:spcAft>
              <a:defRPr/>
            </a:pPr>
            <a:r>
              <a:rPr lang="en-CA" altLang="en-US" sz="1600" kern="0" dirty="0" smtClean="0"/>
              <a:t>Minimum detectability </a:t>
            </a:r>
            <a:r>
              <a:rPr lang="en-CA" altLang="en-US" sz="1600" kern="0" dirty="0"/>
              <a:t>of </a:t>
            </a:r>
            <a:r>
              <a:rPr lang="en-CA" altLang="en-US" sz="1600" b="1" kern="0" dirty="0" smtClean="0"/>
              <a:t>~0.5 </a:t>
            </a:r>
            <a:r>
              <a:rPr lang="en-CA" altLang="en-US" sz="1600" b="1" kern="0" dirty="0" err="1" smtClean="0"/>
              <a:t>ppbv</a:t>
            </a:r>
            <a:r>
              <a:rPr lang="en-CA" altLang="en-US" sz="1600" b="1" kern="0" dirty="0" smtClean="0"/>
              <a:t> </a:t>
            </a:r>
            <a:r>
              <a:rPr lang="en-CA" altLang="en-US" sz="1600" kern="0" dirty="0" smtClean="0"/>
              <a:t>(favourable conditions)</a:t>
            </a:r>
          </a:p>
          <a:p>
            <a:pPr marL="819150" lvl="2" indent="-266700" eaLnBrk="1" hangingPunct="1">
              <a:spcBef>
                <a:spcPts val="600"/>
              </a:spcBef>
              <a:spcAft>
                <a:spcPts val="200"/>
              </a:spcAft>
              <a:defRPr/>
            </a:pPr>
            <a:r>
              <a:rPr lang="en-CA" altLang="en-US" sz="1600" kern="0" dirty="0" smtClean="0"/>
              <a:t>Excellent instrument noise (~4x better than IASI)</a:t>
            </a:r>
          </a:p>
          <a:p>
            <a:pPr marL="1296988" lvl="3" indent="-266700" eaLnBrk="1" hangingPunct="1">
              <a:spcBef>
                <a:spcPts val="600"/>
              </a:spcBef>
              <a:spcAft>
                <a:spcPts val="200"/>
              </a:spcAft>
              <a:defRPr/>
            </a:pPr>
            <a:r>
              <a:rPr lang="en-CA" altLang="en-US" sz="1500" kern="0" dirty="0" smtClean="0"/>
              <a:t>0.05K @270K </a:t>
            </a:r>
            <a:r>
              <a:rPr lang="en-CA" altLang="en-US" sz="1500" kern="0" dirty="0"/>
              <a:t>for NH</a:t>
            </a:r>
            <a:r>
              <a:rPr lang="en-CA" altLang="en-US" sz="1500" kern="0" baseline="-25000" dirty="0"/>
              <a:t>3</a:t>
            </a:r>
            <a:r>
              <a:rPr lang="en-CA" altLang="en-US" sz="1500" kern="0" dirty="0"/>
              <a:t> </a:t>
            </a:r>
            <a:r>
              <a:rPr lang="en-CA" altLang="en-US" sz="1500" kern="0" dirty="0" smtClean="0"/>
              <a:t>spectral region 967 cm</a:t>
            </a:r>
            <a:r>
              <a:rPr lang="en-CA" altLang="en-US" sz="1500" kern="0" baseline="30000" dirty="0" smtClean="0"/>
              <a:t>-1</a:t>
            </a:r>
            <a:endParaRPr lang="en-US" altLang="en-US" sz="1500" kern="0" baseline="30000" dirty="0"/>
          </a:p>
          <a:p>
            <a:pPr marL="1030288" lvl="3" indent="0" eaLnBrk="1" hangingPunct="1">
              <a:spcBef>
                <a:spcPts val="600"/>
              </a:spcBef>
              <a:buNone/>
              <a:defRPr/>
            </a:pPr>
            <a:endParaRPr lang="en-US" altLang="en-US" kern="0" dirty="0">
              <a:solidFill>
                <a:srgbClr val="0D0D0D"/>
              </a:solidFill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23438" y="765420"/>
            <a:ext cx="8290248" cy="1811693"/>
          </a:xfrm>
          <a:prstGeom prst="rect">
            <a:avLst/>
          </a:prstGeom>
          <a:noFill/>
          <a:ln w="34925">
            <a:noFill/>
          </a:ln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lvl="1" indent="0" eaLnBrk="1" hangingPunct="1">
              <a:spcBef>
                <a:spcPts val="600"/>
              </a:spcBef>
              <a:spcAft>
                <a:spcPts val="200"/>
              </a:spcAft>
              <a:buClrTx/>
              <a:buNone/>
              <a:defRPr/>
            </a:pPr>
            <a:r>
              <a:rPr lang="en-CA" altLang="en-US" kern="0" dirty="0" smtClean="0"/>
              <a:t>NASA/NOAA CrIS instrument measures upwelling </a:t>
            </a:r>
            <a:r>
              <a:rPr lang="en-CA" altLang="en-US" b="1" kern="0" dirty="0" smtClean="0"/>
              <a:t>infrared</a:t>
            </a:r>
            <a:r>
              <a:rPr lang="en-CA" altLang="en-US" kern="0" dirty="0" smtClean="0"/>
              <a:t> radiation</a:t>
            </a:r>
            <a:endParaRPr lang="en-CA" altLang="en-US" sz="1800" kern="0" dirty="0" smtClean="0"/>
          </a:p>
          <a:p>
            <a:pPr marL="444500" lvl="1" indent="-266700" eaLnBrk="1" hangingPunct="1">
              <a:spcBef>
                <a:spcPts val="600"/>
              </a:spcBef>
              <a:spcAft>
                <a:spcPts val="200"/>
              </a:spcAft>
              <a:buClrTx/>
              <a:defRPr/>
            </a:pPr>
            <a:r>
              <a:rPr lang="en-CA" altLang="en-US" sz="1800" b="1" kern="0" dirty="0" smtClean="0"/>
              <a:t>Twice </a:t>
            </a:r>
            <a:r>
              <a:rPr lang="en-CA" altLang="en-US" sz="1800" b="1" kern="0" dirty="0"/>
              <a:t>a day </a:t>
            </a:r>
            <a:r>
              <a:rPr lang="en-CA" altLang="en-US" sz="1800" kern="0" dirty="0" smtClean="0"/>
              <a:t>temporal sampling: </a:t>
            </a:r>
            <a:r>
              <a:rPr lang="en-US" sz="1800" b="1" dirty="0" smtClean="0"/>
              <a:t>~1:30 (afternoon and nighttime)  </a:t>
            </a:r>
            <a:endParaRPr lang="en-CA" altLang="en-US" sz="1800" kern="0" dirty="0" smtClean="0"/>
          </a:p>
          <a:p>
            <a:pPr marL="444500" lvl="1" indent="-266700" eaLnBrk="1" hangingPunct="1">
              <a:spcBef>
                <a:spcPts val="600"/>
              </a:spcBef>
              <a:spcAft>
                <a:spcPts val="200"/>
              </a:spcAft>
              <a:buClrTx/>
              <a:defRPr/>
            </a:pPr>
            <a:r>
              <a:rPr lang="en-CA" altLang="en-US" sz="1800" b="1" kern="0" dirty="0" smtClean="0"/>
              <a:t>14-km (diameter) spatial pixel size, global coverage </a:t>
            </a:r>
          </a:p>
          <a:p>
            <a:pPr marL="444500" lvl="1" indent="-266700" eaLnBrk="1" hangingPunct="1">
              <a:spcBef>
                <a:spcPts val="600"/>
              </a:spcBef>
              <a:spcAft>
                <a:spcPts val="200"/>
              </a:spcAft>
              <a:buClrTx/>
              <a:defRPr/>
            </a:pPr>
            <a:r>
              <a:rPr lang="en-US" altLang="en-US" sz="1800" b="1" kern="0" dirty="0" smtClean="0"/>
              <a:t>2012</a:t>
            </a:r>
            <a:r>
              <a:rPr lang="en-US" altLang="en-US" sz="1800" kern="0" dirty="0" smtClean="0"/>
              <a:t>-present : SNPP (fall 2011) &amp; NOAA-20 (fall 2017) satellites</a:t>
            </a:r>
          </a:p>
          <a:p>
            <a:pPr marL="819150" lvl="2" indent="-266700" eaLnBrk="1" hangingPunct="1">
              <a:spcBef>
                <a:spcPts val="600"/>
              </a:spcBef>
              <a:spcAft>
                <a:spcPts val="200"/>
              </a:spcAft>
              <a:buClr>
                <a:srgbClr val="CC9900"/>
              </a:buClr>
              <a:defRPr/>
            </a:pPr>
            <a:r>
              <a:rPr lang="en-US" altLang="en-US" sz="1600" kern="0" dirty="0" smtClean="0"/>
              <a:t>Re-flights </a:t>
            </a:r>
            <a:r>
              <a:rPr lang="en-US" altLang="en-US" sz="1600" kern="0" dirty="0"/>
              <a:t>of sensor enables multi-decadal time series</a:t>
            </a:r>
            <a:r>
              <a:rPr lang="en-US" altLang="en-US" sz="1600" kern="0" dirty="0" smtClean="0"/>
              <a:t>: e.g. </a:t>
            </a:r>
            <a:r>
              <a:rPr lang="en-US" altLang="en-US" sz="1400" kern="0" dirty="0" smtClean="0"/>
              <a:t>2038 </a:t>
            </a:r>
            <a:endParaRPr lang="en-CA" altLang="en-US" sz="1400" kern="0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6151571" y="5984693"/>
            <a:ext cx="2762115" cy="721689"/>
            <a:chOff x="5406433" y="2190485"/>
            <a:chExt cx="3270023" cy="836068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580" b="94064"/>
            <a:stretch/>
          </p:blipFill>
          <p:spPr bwMode="auto">
            <a:xfrm>
              <a:off x="5409632" y="2200533"/>
              <a:ext cx="1465242" cy="101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08" r="9793" b="7691"/>
            <a:stretch/>
          </p:blipFill>
          <p:spPr bwMode="auto">
            <a:xfrm>
              <a:off x="5406433" y="2302714"/>
              <a:ext cx="3270023" cy="7238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 bwMode="auto">
            <a:xfrm>
              <a:off x="5406433" y="2190485"/>
              <a:ext cx="3270023" cy="826020"/>
            </a:xfrm>
            <a:prstGeom prst="rect">
              <a:avLst/>
            </a:prstGeom>
            <a:solidFill>
              <a:schemeClr val="bg1">
                <a:lumMod val="95000"/>
                <a:alpha val="26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84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755576" y="1196752"/>
            <a:ext cx="8388424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3975" y="620414"/>
            <a:ext cx="3240359" cy="242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847749"/>
            <a:ext cx="5328592" cy="2081957"/>
          </a:xfrm>
        </p:spPr>
        <p:txBody>
          <a:bodyPr/>
          <a:lstStyle/>
          <a:p>
            <a:pPr marL="0" indent="0">
              <a:buNone/>
            </a:pPr>
            <a:r>
              <a:rPr lang="en-CA" b="1" dirty="0" smtClean="0"/>
              <a:t>2) Statistical method</a:t>
            </a:r>
          </a:p>
          <a:p>
            <a:pPr lvl="1"/>
            <a:r>
              <a:rPr lang="en-CA" dirty="0"/>
              <a:t>R</a:t>
            </a:r>
            <a:r>
              <a:rPr lang="en-CA" dirty="0" smtClean="0"/>
              <a:t>esolution of satellite observations are large compare to the emissions</a:t>
            </a:r>
          </a:p>
          <a:p>
            <a:pPr lvl="1"/>
            <a:r>
              <a:rPr lang="en-CA" dirty="0" smtClean="0"/>
              <a:t>Single-measurement has a lower SNR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5394532" y="149514"/>
            <a:ext cx="3744416" cy="4709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/>
              <a:t>NO</a:t>
            </a:r>
            <a:r>
              <a:rPr lang="en-CA" sz="1400" baseline="-25000" dirty="0" smtClean="0"/>
              <a:t>2</a:t>
            </a:r>
            <a:r>
              <a:rPr lang="en-CA" sz="1400" dirty="0" smtClean="0"/>
              <a:t> over the oil sands from a single overpass of the Ozone Monitoring Instrument</a:t>
            </a:r>
            <a:endParaRPr lang="en-CA" sz="1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49964" y="2929706"/>
            <a:ext cx="8229600" cy="38597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pitchFamily="34" charset="0"/>
              <a:buChar char="▪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kern="0" dirty="0" smtClean="0"/>
              <a:t>To overcome these challenges </a:t>
            </a:r>
            <a:r>
              <a:rPr lang="en-CA" sz="2000" b="1" kern="0" dirty="0" smtClean="0"/>
              <a:t>we combine observations from many overpasses</a:t>
            </a:r>
            <a:r>
              <a:rPr lang="en-CA" sz="2000" kern="0" dirty="0" smtClean="0"/>
              <a:t> (weeks/months/year or more)</a:t>
            </a:r>
          </a:p>
          <a:p>
            <a:pPr lvl="1"/>
            <a:r>
              <a:rPr lang="en-CA" sz="1600" kern="0" dirty="0" smtClean="0"/>
              <a:t>This averaging leads to </a:t>
            </a:r>
            <a:r>
              <a:rPr lang="en-CA" sz="1600" b="1" kern="0" dirty="0" smtClean="0"/>
              <a:t>improved precision </a:t>
            </a:r>
            <a:r>
              <a:rPr lang="en-CA" sz="1600" kern="0" dirty="0" smtClean="0"/>
              <a:t>and</a:t>
            </a:r>
            <a:r>
              <a:rPr lang="en-CA" sz="1600" b="1" kern="0" dirty="0" smtClean="0"/>
              <a:t> effective spatial resolution</a:t>
            </a:r>
          </a:p>
          <a:p>
            <a:r>
              <a:rPr lang="en-CA" sz="2000" kern="0" dirty="0"/>
              <a:t>W</a:t>
            </a:r>
            <a:r>
              <a:rPr lang="en-CA" sz="2000" kern="0" dirty="0" smtClean="0"/>
              <a:t>e use a </a:t>
            </a:r>
            <a:r>
              <a:rPr lang="en-CA" sz="2000" b="1" kern="0" dirty="0" smtClean="0"/>
              <a:t>rotation procedure </a:t>
            </a:r>
            <a:r>
              <a:rPr lang="en-CA" sz="2000" kern="0" dirty="0" smtClean="0"/>
              <a:t>which allows to combine observations from arbitrary wind direction</a:t>
            </a:r>
          </a:p>
          <a:p>
            <a:pPr lvl="1"/>
            <a:r>
              <a:rPr lang="en-CA" sz="1600" kern="0" dirty="0" smtClean="0"/>
              <a:t>Based on wind direction, individual satellite observations are reposition about a source such that all now share a common wind direction</a:t>
            </a:r>
          </a:p>
          <a:p>
            <a:r>
              <a:rPr lang="en-CA" sz="2000" b="1" kern="0" dirty="0" smtClean="0"/>
              <a:t>Fit </a:t>
            </a:r>
            <a:r>
              <a:rPr lang="en-CA" sz="2000" b="1" kern="0" dirty="0"/>
              <a:t>a plume model </a:t>
            </a:r>
            <a:r>
              <a:rPr lang="en-CA" sz="2000" kern="0" dirty="0" smtClean="0"/>
              <a:t>to the merged satellite + wind information </a:t>
            </a:r>
            <a:r>
              <a:rPr lang="en-CA" sz="2000" b="1" kern="0" dirty="0" smtClean="0"/>
              <a:t>to analyzed the downwind decay</a:t>
            </a:r>
            <a:endParaRPr lang="en-CA" sz="2000" kern="0" dirty="0"/>
          </a:p>
          <a:p>
            <a:pPr lvl="1"/>
            <a:r>
              <a:rPr lang="en-CA" sz="1800" kern="0" dirty="0"/>
              <a:t>P</a:t>
            </a:r>
            <a:r>
              <a:rPr lang="en-CA" sz="1800" kern="0" dirty="0" smtClean="0"/>
              <a:t>roviding estimates of </a:t>
            </a:r>
            <a:r>
              <a:rPr lang="en-CA" sz="1800" b="1" kern="0" dirty="0" smtClean="0"/>
              <a:t>emission rate</a:t>
            </a:r>
            <a:r>
              <a:rPr lang="en-US" sz="1800" b="1" kern="0" dirty="0" smtClean="0"/>
              <a:t> </a:t>
            </a:r>
            <a:r>
              <a:rPr lang="en-US" sz="1800" kern="0" dirty="0" smtClean="0"/>
              <a:t>(</a:t>
            </a:r>
            <a:r>
              <a:rPr lang="en-US" sz="1800" kern="0" dirty="0" smtClean="0">
                <a:solidFill>
                  <a:srgbClr val="FF0000"/>
                </a:solidFill>
              </a:rPr>
              <a:t>E</a:t>
            </a:r>
            <a:r>
              <a:rPr lang="en-US" sz="1800" kern="0" dirty="0" smtClean="0"/>
              <a:t>) near the source and its </a:t>
            </a:r>
            <a:r>
              <a:rPr lang="en-US" sz="1800" b="1" kern="0" dirty="0" smtClean="0"/>
              <a:t>average </a:t>
            </a:r>
            <a:r>
              <a:rPr lang="en-CA" sz="1800" b="1" kern="0" dirty="0" smtClean="0"/>
              <a:t>lifetime </a:t>
            </a:r>
            <a:r>
              <a:rPr lang="en-CA" sz="1800" kern="0" dirty="0" smtClean="0"/>
              <a:t>(</a:t>
            </a:r>
            <a:r>
              <a:rPr lang="en-CA" sz="1800" b="1" dirty="0" smtClean="0">
                <a:solidFill>
                  <a:srgbClr val="FF0000"/>
                </a:solidFill>
                <a:sym typeface="Symbol"/>
              </a:rPr>
              <a:t></a:t>
            </a:r>
            <a:r>
              <a:rPr lang="en-CA" sz="1800" dirty="0" smtClean="0">
                <a:sym typeface="Symbol"/>
              </a:rPr>
              <a:t>).</a:t>
            </a:r>
            <a:r>
              <a:rPr lang="en-CA" sz="1800" b="1" dirty="0" smtClean="0">
                <a:solidFill>
                  <a:srgbClr val="FF0000"/>
                </a:solidFill>
                <a:sym typeface="Symbol"/>
              </a:rPr>
              <a:t> </a:t>
            </a:r>
          </a:p>
          <a:p>
            <a:pPr lvl="1"/>
            <a:r>
              <a:rPr lang="en-CA" sz="1800" kern="0" dirty="0" smtClean="0">
                <a:solidFill>
                  <a:srgbClr val="FF0000"/>
                </a:solidFill>
                <a:sym typeface="Symbol"/>
              </a:rPr>
              <a:t>E</a:t>
            </a:r>
            <a:r>
              <a:rPr lang="en-CA" sz="1800" kern="0" dirty="0" smtClean="0">
                <a:sym typeface="Symbol"/>
              </a:rPr>
              <a:t> = </a:t>
            </a:r>
            <a:r>
              <a:rPr lang="en-US" sz="1800" kern="0" dirty="0" smtClean="0">
                <a:sym typeface="Symbol"/>
              </a:rPr>
              <a:t>mass</a:t>
            </a:r>
            <a:r>
              <a:rPr lang="en-US" sz="1800" kern="0" dirty="0" smtClean="0"/>
              <a:t> / </a:t>
            </a:r>
            <a:r>
              <a:rPr lang="en-CA" sz="1800" b="1" dirty="0" smtClean="0">
                <a:solidFill>
                  <a:srgbClr val="FF0000"/>
                </a:solidFill>
                <a:sym typeface="Symbol"/>
              </a:rPr>
              <a:t>     </a:t>
            </a:r>
            <a:r>
              <a:rPr lang="en-CA" sz="1800" dirty="0" smtClean="0">
                <a:sym typeface="Symbol"/>
              </a:rPr>
              <a:t>(steady-state assumption)</a:t>
            </a:r>
            <a:endParaRPr lang="en-CA" sz="1800" kern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665" y="218602"/>
            <a:ext cx="7869560" cy="535596"/>
          </a:xfrm>
        </p:spPr>
        <p:txBody>
          <a:bodyPr/>
          <a:lstStyle/>
          <a:p>
            <a:r>
              <a:rPr lang="en-CA" sz="2800" dirty="0" smtClean="0"/>
              <a:t>Statistical Approach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37992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335276" y="462687"/>
            <a:ext cx="8843292" cy="67871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81889" y="3299287"/>
                <a:ext cx="6552728" cy="679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rgbClr val="3366CC"/>
                        </a:solidFill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/>
                          </a:rPr>
                          <m:t>𝑥</m:t>
                        </m:r>
                        <m:r>
                          <a:rPr lang="en-CA" sz="2400" b="0" i="1" smtClean="0">
                            <a:latin typeface="Cambria Math"/>
                          </a:rPr>
                          <m:t>,</m:t>
                        </m:r>
                        <m:r>
                          <a:rPr lang="en-CA" sz="2400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𝐸</m:t>
                        </m:r>
                      </m:num>
                      <m:den>
                        <m:r>
                          <a:rPr lang="en-CA" sz="2400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𝑢</m:t>
                        </m:r>
                        <m:r>
                          <a:rPr lang="en-CA" sz="2400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den>
                    </m:f>
                    <m:r>
                      <a:rPr lang="en-CA" sz="2400" b="0" i="1" smtClean="0">
                        <a:latin typeface="Cambria Math"/>
                        <a:ea typeface="Cambria Math"/>
                      </a:rPr>
                      <m:t>∙</m:t>
                    </m:r>
                    <m:d>
                      <m:dPr>
                        <m:begChr m:val="["/>
                        <m:endChr m:val="]"/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>
                            <a:latin typeface="Cambria Math"/>
                            <a:ea typeface="Cambria Math"/>
                          </a:rPr>
                          <m:t>gauss</m:t>
                        </m:r>
                        <m:r>
                          <m:rPr>
                            <m:nor/>
                          </m:rPr>
                          <a:rPr lang="en-CA" sz="240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CA" sz="2400" i="1" smtClean="0">
                            <a:solidFill>
                              <a:srgbClr val="3366CC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CA" sz="2400" b="0" i="1" smtClean="0">
                            <a:latin typeface="Cambria Math"/>
                          </a:rPr>
                          <m:t>;</m:t>
                        </m:r>
                        <m:r>
                          <a:rPr lang="en-CA" sz="240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  <m:r>
                          <m:rPr>
                            <m:nor/>
                          </m:rPr>
                          <a:rPr lang="en-CA" sz="2400">
                            <a:latin typeface="Cambria Math"/>
                            <a:ea typeface="Cambria Math"/>
                          </a:rPr>
                          <m:t>)</m:t>
                        </m:r>
                        <m:r>
                          <a:rPr lang="en-CA" sz="2400" i="1">
                            <a:latin typeface="Cambria Math"/>
                            <a:ea typeface="Cambria Math"/>
                          </a:rPr>
                          <m:t>∗</m:t>
                        </m:r>
                        <m:sSup>
                          <m:sSupPr>
                            <m:ctrlPr>
                              <a:rPr lang="en-CA" sz="24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en-CA" sz="2400" i="1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CA" sz="24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rgbClr val="0070C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en-CA" sz="240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𝜏</m:t>
                                </m:r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70C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𝑢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  </m:t>
                        </m:r>
                      </m:e>
                    </m:d>
                  </m:oMath>
                </a14:m>
                <a:r>
                  <a:rPr lang="en-CA" sz="24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n-CA" sz="24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2400">
                        <a:latin typeface="Cambria Math"/>
                        <a:ea typeface="Cambria Math"/>
                      </a:rPr>
                      <m:t>gauss</m:t>
                    </m:r>
                    <m:r>
                      <m:rPr>
                        <m:nor/>
                      </m:rPr>
                      <a:rPr lang="en-CA" sz="2400">
                        <a:latin typeface="Cambria Math"/>
                        <a:ea typeface="Cambria Math"/>
                      </a:rPr>
                      <m:t>(</m:t>
                    </m:r>
                    <m:r>
                      <a:rPr lang="en-CA" sz="2400" i="1" smtClean="0">
                        <a:solidFill>
                          <a:srgbClr val="3366CC"/>
                        </a:solidFill>
                        <a:latin typeface="Cambria Math"/>
                      </a:rPr>
                      <m:t>𝑦</m:t>
                    </m:r>
                    <m:r>
                      <a:rPr lang="en-CA" sz="2400" i="1">
                        <a:latin typeface="Cambria Math"/>
                      </a:rPr>
                      <m:t>;</m:t>
                    </m:r>
                    <m:r>
                      <a:rPr lang="en-CA" sz="240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𝜎</m:t>
                    </m:r>
                    <m:r>
                      <m:rPr>
                        <m:nor/>
                      </m:rPr>
                      <a:rPr lang="en-CA" sz="2400" b="0" i="0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CA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89" y="3299287"/>
                <a:ext cx="6552728" cy="6790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 bwMode="auto">
          <a:xfrm>
            <a:off x="755576" y="988371"/>
            <a:ext cx="8388424" cy="4778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882" y="543657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Plume model assumes concentrations emitted from a point source </a:t>
            </a:r>
            <a:r>
              <a:rPr lang="en-CA" b="1" dirty="0" smtClean="0"/>
              <a:t>decline exponentially in time</a:t>
            </a:r>
            <a:r>
              <a:rPr lang="en-CA" dirty="0" smtClean="0"/>
              <a:t> and affected by </a:t>
            </a:r>
            <a:r>
              <a:rPr lang="en-CA" b="1" dirty="0" smtClean="0"/>
              <a:t>turbulent diffusion </a:t>
            </a:r>
            <a:r>
              <a:rPr lang="en-CA" dirty="0" smtClean="0"/>
              <a:t>that</a:t>
            </a:r>
            <a:r>
              <a:rPr lang="en-CA" b="1" dirty="0" smtClean="0"/>
              <a:t> </a:t>
            </a:r>
            <a:r>
              <a:rPr lang="en-CA" dirty="0" smtClean="0"/>
              <a:t>can be described by a </a:t>
            </a:r>
            <a:r>
              <a:rPr lang="en-CA" b="1" dirty="0" smtClean="0"/>
              <a:t>2D Gaussian function </a:t>
            </a:r>
            <a:r>
              <a:rPr lang="en-CA" dirty="0" smtClean="0"/>
              <a:t>allowing for:</a:t>
            </a:r>
          </a:p>
          <a:p>
            <a:endParaRPr lang="en-CA" sz="600" dirty="0" smtClean="0"/>
          </a:p>
          <a:p>
            <a:pPr lvl="1"/>
            <a:r>
              <a:rPr lang="en-CA" dirty="0" smtClean="0">
                <a:solidFill>
                  <a:srgbClr val="FF0000"/>
                </a:solidFill>
              </a:rPr>
              <a:t>1.</a:t>
            </a:r>
            <a:r>
              <a:rPr lang="en-CA" dirty="0" smtClean="0"/>
              <a:t> Simple first-order loss (chemical transformations and deposition)</a:t>
            </a:r>
          </a:p>
          <a:p>
            <a:pPr lvl="1"/>
            <a:r>
              <a:rPr lang="en-CA" dirty="0" smtClean="0">
                <a:solidFill>
                  <a:srgbClr val="FF0000"/>
                </a:solidFill>
              </a:rPr>
              <a:t>2.</a:t>
            </a:r>
            <a:r>
              <a:rPr lang="en-CA" dirty="0" smtClean="0"/>
              <a:t> Coarse spatial resolution (a smeared view by the satellite) </a:t>
            </a:r>
            <a:endParaRPr lang="en-CA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/>
          <a:stretch/>
        </p:blipFill>
        <p:spPr bwMode="auto">
          <a:xfrm>
            <a:off x="316121" y="4324233"/>
            <a:ext cx="4112675" cy="253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55761" y="6055042"/>
            <a:ext cx="2102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 err="1" smtClean="0"/>
              <a:t>Stockie</a:t>
            </a:r>
            <a:r>
              <a:rPr lang="en-CA" sz="1200" dirty="0" smtClean="0"/>
              <a:t>, SIAM Review, 2011</a:t>
            </a:r>
            <a:endParaRPr lang="en-CA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2290652" y="2661167"/>
            <a:ext cx="2466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 smtClean="0"/>
              <a:t>Downwind distribution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53133" y="2544951"/>
            <a:ext cx="213238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A" sz="1600" dirty="0" smtClean="0"/>
              <a:t>Cross-wind </a:t>
            </a:r>
          </a:p>
          <a:p>
            <a:pPr algn="ctr"/>
            <a:r>
              <a:rPr lang="en-CA" sz="1600" dirty="0" smtClean="0"/>
              <a:t>distribution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16121" y="13762"/>
            <a:ext cx="8738665" cy="529895"/>
          </a:xfrm>
        </p:spPr>
        <p:txBody>
          <a:bodyPr/>
          <a:lstStyle/>
          <a:p>
            <a:pPr algn="ctr"/>
            <a:r>
              <a:rPr lang="en-CA" sz="2800" dirty="0" smtClean="0"/>
              <a:t>Plume model and fitting (inversion)</a:t>
            </a:r>
            <a:endParaRPr lang="en-CA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447580" y="3856261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 smtClean="0"/>
              <a:t>convolution</a:t>
            </a:r>
            <a:endParaRPr lang="en-CA" sz="1200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3893047" y="3773438"/>
            <a:ext cx="0" cy="1675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785780" y="2167661"/>
                <a:ext cx="2299878" cy="329320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CA" sz="1600" b="1" u="sng" dirty="0" smtClean="0"/>
                  <a:t>Input Variables</a:t>
                </a:r>
                <a:r>
                  <a:rPr lang="en-CA" sz="1600" u="sng" dirty="0" smtClean="0"/>
                  <a:t>:</a:t>
                </a:r>
              </a:p>
              <a:p>
                <a:r>
                  <a:rPr lang="en-CA" sz="1600" b="1" dirty="0">
                    <a:solidFill>
                      <a:srgbClr val="3366CC"/>
                    </a:solidFill>
                  </a:rPr>
                  <a:t>𝑥, </a:t>
                </a:r>
                <a:r>
                  <a:rPr lang="en-CA" sz="1600" b="1" dirty="0" smtClean="0">
                    <a:solidFill>
                      <a:srgbClr val="3366CC"/>
                    </a:solidFill>
                  </a:rPr>
                  <a:t>𝑦  </a:t>
                </a:r>
                <a:r>
                  <a:rPr lang="en-CA" sz="1600" dirty="0" smtClean="0"/>
                  <a:t>distances of obs. </a:t>
                </a:r>
                <a:endParaRPr lang="en-CA" sz="1600" b="0" dirty="0" smtClean="0">
                  <a:latin typeface="+mn-lt"/>
                </a:endParaRPr>
              </a:p>
              <a:p>
                <a:r>
                  <a:rPr lang="en-CA" sz="1600" b="1" dirty="0" smtClean="0">
                    <a:solidFill>
                      <a:srgbClr val="3366CC"/>
                    </a:solidFill>
                  </a:rPr>
                  <a:t>𝑢</a:t>
                </a:r>
                <a:r>
                  <a:rPr lang="en-CA" sz="1600" dirty="0" smtClean="0"/>
                  <a:t> wind speed [km/hr]</a:t>
                </a:r>
              </a:p>
              <a:p>
                <a14:m>
                  <m:oMath xmlns:m="http://schemas.openxmlformats.org/officeDocument/2006/math">
                    <m:r>
                      <a:rPr lang="en-CA" sz="1600" b="1" i="1" smtClean="0">
                        <a:solidFill>
                          <a:srgbClr val="3366CC"/>
                        </a:solidFill>
                        <a:latin typeface="Cambria Math"/>
                      </a:rPr>
                      <m:t>𝑽</m:t>
                    </m:r>
                    <m:r>
                      <a:rPr lang="en-CA" sz="1600" i="1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/>
                      </a:rPr>
                      <m:t>VCD</m:t>
                    </m:r>
                  </m:oMath>
                </a14:m>
                <a:r>
                  <a:rPr lang="en-CA" sz="1600" dirty="0" smtClean="0"/>
                  <a:t> [</a:t>
                </a:r>
                <a:r>
                  <a:rPr lang="en-CA" sz="1600" dirty="0" err="1" smtClean="0"/>
                  <a:t>molec</a:t>
                </a:r>
                <a:r>
                  <a:rPr lang="en-CA" sz="1600" dirty="0" smtClean="0"/>
                  <a:t>/km</a:t>
                </a:r>
                <a:r>
                  <a:rPr lang="en-CA" sz="1600" baseline="30000" dirty="0" smtClean="0"/>
                  <a:t>2</a:t>
                </a:r>
                <a:r>
                  <a:rPr lang="en-CA" sz="1600" u="sng" dirty="0" smtClean="0"/>
                  <a:t>]</a:t>
                </a:r>
              </a:p>
              <a:p>
                <a:endParaRPr lang="en-CA" sz="1600" u="sng" dirty="0" smtClean="0"/>
              </a:p>
              <a:p>
                <a:r>
                  <a:rPr lang="en-CA" sz="1600" b="1" u="sng" dirty="0" smtClean="0"/>
                  <a:t>Fitted parameters</a:t>
                </a:r>
                <a:r>
                  <a:rPr lang="en-CA" sz="1600" b="1" dirty="0" smtClean="0"/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CA" sz="1600" b="1" i="1" smtClean="0">
                        <a:solidFill>
                          <a:srgbClr val="C00000"/>
                        </a:solidFill>
                        <a:latin typeface="Cambria Math"/>
                      </a:rPr>
                      <m:t>𝑬</m:t>
                    </m:r>
                  </m:oMath>
                </a14:m>
                <a:r>
                  <a:rPr lang="en-CA" sz="1600" dirty="0" smtClean="0">
                    <a:latin typeface="+mn-lt"/>
                  </a:rPr>
                  <a:t> emission rate</a:t>
                </a:r>
                <a:endParaRPr lang="en-CA" sz="1600" dirty="0" smtClean="0">
                  <a:latin typeface="+mn-lt"/>
                  <a:ea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CA" sz="1600" b="1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𝝉</m:t>
                    </m:r>
                  </m:oMath>
                </a14:m>
                <a:r>
                  <a:rPr lang="en-CA" sz="1600" dirty="0" smtClean="0"/>
                  <a:t>  lifetime (decay time); (1/decay rate) [hr]</a:t>
                </a:r>
              </a:p>
              <a:p>
                <a:r>
                  <a:rPr lang="en-CA" sz="1600" b="1" dirty="0" smtClean="0">
                    <a:solidFill>
                      <a:srgbClr val="C00000"/>
                    </a:solidFill>
                  </a:rPr>
                  <a:t>𝜎</a:t>
                </a:r>
                <a:r>
                  <a:rPr lang="en-CA" sz="1600" dirty="0" smtClean="0"/>
                  <a:t>  plume width [km]; </a:t>
                </a:r>
                <a:r>
                  <a:rPr lang="en-US" sz="1600" dirty="0" smtClean="0"/>
                  <a:t>represents diffusion, and </a:t>
                </a:r>
                <a:r>
                  <a:rPr lang="en-US" sz="1600" dirty="0"/>
                  <a:t>smoothing effect of </a:t>
                </a:r>
                <a:r>
                  <a:rPr lang="en-US" sz="1600" dirty="0" smtClean="0"/>
                  <a:t>the satellite</a:t>
                </a:r>
                <a:endParaRPr lang="en-US" sz="16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780" y="2167661"/>
                <a:ext cx="2299878" cy="3293209"/>
              </a:xfrm>
              <a:prstGeom prst="rect">
                <a:avLst/>
              </a:prstGeom>
              <a:blipFill rotWithShape="1">
                <a:blip r:embed="rId6"/>
                <a:stretch>
                  <a:fillRect l="-1055" t="-369" r="-3694" b="-12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273820" y="5731876"/>
                <a:ext cx="46718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 smtClean="0"/>
                  <a:t>A </a:t>
                </a:r>
                <a:r>
                  <a:rPr lang="en-CA" b="1" dirty="0" smtClean="0"/>
                  <a:t>non-linear fit </a:t>
                </a:r>
                <a:r>
                  <a:rPr lang="en-CA" dirty="0" smtClean="0"/>
                  <a:t>of this plume function to the individual satellite observations (pixels) is used to derive estimates of </a:t>
                </a: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C00000"/>
                        </a:solidFill>
                        <a:latin typeface="Cambria Math"/>
                      </a:rPr>
                      <m:t>𝑬</m:t>
                    </m:r>
                    <m:r>
                      <a:rPr lang="en-CA" b="1" i="1" smtClean="0">
                        <a:latin typeface="Cambria Math"/>
                      </a:rPr>
                      <m:t>,</m:t>
                    </m:r>
                    <m:r>
                      <a:rPr lang="en-CA" b="1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𝝉</m:t>
                    </m:r>
                    <m:r>
                      <a:rPr lang="en-CA" b="1" i="1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CA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CA" b="1" dirty="0">
                    <a:solidFill>
                      <a:srgbClr val="C00000"/>
                    </a:solidFill>
                  </a:rPr>
                  <a:t>𝜎</a:t>
                </a:r>
                <a:r>
                  <a:rPr lang="en-CA" b="1" dirty="0"/>
                  <a:t> </a:t>
                </a:r>
                <a:endParaRPr lang="en-CA" dirty="0" smtClean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820" y="5731876"/>
                <a:ext cx="4671812" cy="923330"/>
              </a:xfrm>
              <a:prstGeom prst="rect">
                <a:avLst/>
              </a:prstGeom>
              <a:blipFill rotWithShape="1">
                <a:blip r:embed="rId5"/>
                <a:stretch>
                  <a:fillRect l="-1044" t="-3289" r="-1697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1475656" y="4768176"/>
            <a:ext cx="2274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u="sng" dirty="0" smtClean="0"/>
              <a:t>Standard Gaussian Plume</a:t>
            </a:r>
            <a:endParaRPr lang="en-CA" sz="1400" u="sng" dirty="0"/>
          </a:p>
        </p:txBody>
      </p:sp>
      <p:sp>
        <p:nvSpPr>
          <p:cNvPr id="26" name="Right Brace 25"/>
          <p:cNvSpPr/>
          <p:nvPr/>
        </p:nvSpPr>
        <p:spPr bwMode="auto">
          <a:xfrm rot="16200000" flipV="1">
            <a:off x="3468665" y="1814369"/>
            <a:ext cx="222960" cy="2572402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" name="Right Brace 30"/>
          <p:cNvSpPr/>
          <p:nvPr/>
        </p:nvSpPr>
        <p:spPr bwMode="auto">
          <a:xfrm rot="16200000" flipV="1">
            <a:off x="5773493" y="2412466"/>
            <a:ext cx="216026" cy="1426176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" name="Right Brace 31"/>
          <p:cNvSpPr/>
          <p:nvPr/>
        </p:nvSpPr>
        <p:spPr bwMode="auto">
          <a:xfrm rot="5400000">
            <a:off x="4478184" y="3842840"/>
            <a:ext cx="108015" cy="775879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50608" y="4343837"/>
            <a:ext cx="1178197" cy="436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CA" sz="1600" dirty="0" smtClean="0"/>
              <a:t>exponential  decay</a:t>
            </a:r>
          </a:p>
        </p:txBody>
      </p:sp>
    </p:spTree>
    <p:extLst>
      <p:ext uri="{BB962C8B-B14F-4D97-AF65-F5344CB8AC3E}">
        <p14:creationId xmlns:p14="http://schemas.microsoft.com/office/powerpoint/2010/main" val="141008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624"/>
            <a:ext cx="9124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>
                <a:solidFill>
                  <a:srgbClr val="3A60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Satellite derived Dry Deposition Flux of </a:t>
            </a:r>
            <a:r>
              <a:rPr lang="en-CA" sz="2400" b="1" dirty="0">
                <a:solidFill>
                  <a:srgbClr val="3A60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</a:t>
            </a:r>
            <a:r>
              <a:rPr lang="en-CA" sz="2400" b="1" baseline="-25000" dirty="0">
                <a:solidFill>
                  <a:srgbClr val="3A60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n-CA" sz="2400" b="1" dirty="0">
                <a:solidFill>
                  <a:srgbClr val="3A60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n-CA" sz="2400" b="1" dirty="0" smtClean="0">
                <a:solidFill>
                  <a:srgbClr val="3A60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en-CA" sz="2400" b="1" baseline="-25000" dirty="0" smtClean="0">
                <a:solidFill>
                  <a:srgbClr val="3A60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2400" b="1" baseline="-25000" dirty="0">
              <a:solidFill>
                <a:srgbClr val="3A601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90575" y="1232027"/>
            <a:ext cx="8353425" cy="100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03848" y="1261784"/>
                <a:ext cx="2960426" cy="8710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1" i="1" smtClean="0">
                              <a:latin typeface="Cambria Math"/>
                            </a:rPr>
                            <m:t>𝑭</m:t>
                          </m:r>
                        </m:e>
                        <m:sup>
                          <m:r>
                            <a:rPr lang="en-CA" b="1" i="1" smtClean="0">
                              <a:latin typeface="Cambria Math"/>
                            </a:rPr>
                            <m:t>𝒔𝒂𝒕</m:t>
                          </m:r>
                        </m:sup>
                      </m:sSup>
                      <m:r>
                        <a:rPr lang="pt-BR" i="1" smtClean="0">
                          <a:latin typeface="Cambria Math"/>
                        </a:rPr>
                        <m:t>=</m:t>
                      </m:r>
                      <m:r>
                        <a:rPr lang="en-CA" b="0" i="1" smtClean="0">
                          <a:latin typeface="Cambria Math"/>
                        </a:rPr>
                        <m:t> </m:t>
                      </m:r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CA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CA" b="1" i="1" smtClean="0">
                                  <a:latin typeface="Cambria Math"/>
                                  <a:ea typeface="Cambria Math"/>
                                </a:rPr>
                                <m:t>𝑪</m:t>
                              </m:r>
                            </m:e>
                            <m:sup>
                              <m:r>
                                <a:rPr lang="en-CA" b="1" i="1" smtClean="0">
                                  <a:latin typeface="Cambria Math"/>
                                  <a:ea typeface="Cambria Math"/>
                                </a:rPr>
                                <m:t>𝒔𝒂𝒕</m:t>
                              </m:r>
                            </m:sup>
                          </m:sSup>
                        </m:num>
                        <m:den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24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CA" b="1" i="1" smtClean="0">
                              <a:latin typeface="Cambria Math"/>
                            </a:rPr>
                            <m:t>𝒉</m:t>
                          </m:r>
                          <m:r>
                            <a:rPr lang="pt-BR" i="1" smtClean="0">
                              <a:latin typeface="Cambria Math"/>
                            </a:rPr>
                            <m:t>=</m:t>
                          </m:r>
                          <m:r>
                            <a:rPr lang="en-CA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CA" b="0" i="1" smtClean="0">
                              <a:latin typeface="Cambria Math"/>
                            </a:rPr>
                            <m:t>24</m:t>
                          </m:r>
                        </m:sup>
                        <m:e>
                          <m:sSub>
                            <m:sSubPr>
                              <m:ctrlPr>
                                <a:rPr lang="pt-BR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1" i="1" smtClean="0">
                                  <a:latin typeface="Cambria Math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CA" b="1" i="1" smtClean="0">
                                  <a:latin typeface="Cambria Math"/>
                                </a:rPr>
                                <m:t>𝒅</m:t>
                              </m:r>
                              <m:r>
                                <a:rPr lang="en-CA" b="1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CA" b="1" i="1" smtClean="0">
                                  <a:latin typeface="Cambria Math"/>
                                </a:rPr>
                                <m:t>𝒉</m:t>
                              </m:r>
                            </m:sub>
                          </m:sSub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sSub>
                            <m:sSubPr>
                              <m:ctrlPr>
                                <a:rPr lang="en-CA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CA" b="1" i="1" smtClean="0">
                                  <a:latin typeface="Cambria Math"/>
                                  <a:ea typeface="Cambria Math"/>
                                </a:rPr>
                                <m:t>𝜸</m:t>
                              </m:r>
                            </m:e>
                            <m:sub>
                              <m:r>
                                <a:rPr lang="en-CA" b="1" i="1" smtClean="0">
                                  <a:latin typeface="Cambria Math"/>
                                  <a:ea typeface="Cambria Math"/>
                                </a:rPr>
                                <m:t>𝒉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1261784"/>
                <a:ext cx="2960426" cy="87107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00572" y="2204864"/>
                <a:ext cx="5888663" cy="1087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pt-BR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1600" b="1" i="1">
                            <a:latin typeface="Cambria Math"/>
                          </a:rPr>
                          <m:t>𝑭</m:t>
                        </m:r>
                      </m:e>
                      <m:sup>
                        <m:r>
                          <a:rPr lang="en-CA" sz="1600" b="1" i="1">
                            <a:latin typeface="Cambria Math"/>
                          </a:rPr>
                          <m:t>𝒔𝒂𝒕</m:t>
                        </m:r>
                      </m:sup>
                    </m:sSup>
                  </m:oMath>
                </a14:m>
                <a:r>
                  <a:rPr lang="en-CA" sz="1600" dirty="0" smtClean="0"/>
                  <a:t> represents 24 h daily average flux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sz="16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CA" sz="1600" b="1" i="1">
                            <a:latin typeface="Cambria Math"/>
                            <a:ea typeface="Cambria Math"/>
                          </a:rPr>
                          <m:t>𝑪</m:t>
                        </m:r>
                      </m:e>
                      <m:sup>
                        <m:r>
                          <a:rPr lang="en-CA" sz="1600" b="1" i="1">
                            <a:latin typeface="Cambria Math"/>
                            <a:ea typeface="Cambria Math"/>
                          </a:rPr>
                          <m:t>𝒔𝒂𝒕</m:t>
                        </m:r>
                      </m:sup>
                    </m:sSup>
                  </m:oMath>
                </a14:m>
                <a:r>
                  <a:rPr lang="en-CA" sz="1600" dirty="0" smtClean="0"/>
                  <a:t> represents the satellite-derived ground-level concentration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600" b="1" i="1">
                            <a:latin typeface="Cambria Math"/>
                          </a:rPr>
                          <m:t>𝑽</m:t>
                        </m:r>
                      </m:e>
                      <m:sub>
                        <m:r>
                          <a:rPr lang="en-CA" sz="1600" b="1" i="1">
                            <a:latin typeface="Cambria Math"/>
                          </a:rPr>
                          <m:t>𝒅</m:t>
                        </m:r>
                        <m:r>
                          <a:rPr lang="en-CA" sz="1600" b="1" i="1">
                            <a:latin typeface="Cambria Math"/>
                          </a:rPr>
                          <m:t>,</m:t>
                        </m:r>
                        <m:r>
                          <a:rPr lang="en-CA" sz="1600" b="1" i="1">
                            <a:latin typeface="Cambria Math"/>
                          </a:rPr>
                          <m:t>𝒉</m:t>
                        </m:r>
                      </m:sub>
                    </m:sSub>
                  </m:oMath>
                </a14:m>
                <a:r>
                  <a:rPr lang="en-CA" sz="1600" dirty="0" smtClean="0"/>
                  <a:t> represents hourly dry deposition velocity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16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CA" sz="1600" b="1" i="1">
                            <a:latin typeface="Cambria Math"/>
                            <a:ea typeface="Cambria Math"/>
                          </a:rPr>
                          <m:t>𝜸</m:t>
                        </m:r>
                      </m:e>
                      <m:sub>
                        <m:r>
                          <a:rPr lang="en-CA" sz="1600" b="1" i="1">
                            <a:latin typeface="Cambria Math"/>
                            <a:ea typeface="Cambria Math"/>
                          </a:rPr>
                          <m:t>𝒉</m:t>
                        </m:r>
                      </m:sub>
                    </m:sSub>
                  </m:oMath>
                </a14:m>
                <a:r>
                  <a:rPr lang="en-CA" sz="1600" dirty="0" smtClean="0"/>
                  <a:t>   is a concentration diurnal </a:t>
                </a:r>
                <a:r>
                  <a:rPr lang="en-CA" sz="1600" b="1" dirty="0" smtClean="0"/>
                  <a:t>scaling factor</a:t>
                </a:r>
                <a:r>
                  <a:rPr lang="en-CA" sz="1600" dirty="0" smtClean="0"/>
                  <a:t>.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572" y="2204864"/>
                <a:ext cx="5888663" cy="1087990"/>
              </a:xfrm>
              <a:prstGeom prst="rect">
                <a:avLst/>
              </a:prstGeom>
              <a:blipFill>
                <a:blip r:embed="rId3"/>
                <a:stretch>
                  <a:fillRect t="-1685"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208272" y="3356992"/>
                <a:ext cx="2550506" cy="4203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𝜸</m:t>
                          </m:r>
                        </m:e>
                        <m:sub>
                          <m:r>
                            <a:rPr lang="en-US" b="1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𝒉</m:t>
                          </m:r>
                        </m:sub>
                      </m:sSub>
                      <m:r>
                        <a:rPr lang="en-US" b="1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sSubSup>
                        <m:sSubSupPr>
                          <m:ctrlPr>
                            <a:rPr lang="en-US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𝑪</m:t>
                          </m:r>
                        </m:e>
                        <m:sub>
                          <m:r>
                            <a:rPr lang="en-US" b="1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𝒉</m:t>
                          </m:r>
                        </m:sub>
                        <m:sup>
                          <m:r>
                            <a:rPr lang="en-US" b="1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𝑮𝑴</m:t>
                          </m:r>
                        </m:sup>
                      </m:sSubSup>
                      <m:r>
                        <a:rPr lang="en-US" b="1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/</m:t>
                      </m:r>
                      <m:sSubSup>
                        <m:sSubSup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𝑪</m:t>
                          </m:r>
                        </m:e>
                        <m:sub>
                          <m:r>
                            <a:rPr lang="en-US" b="1" i="1" smtClean="0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𝒔𝒂𝒕</m:t>
                          </m:r>
                          <m:r>
                            <a:rPr lang="en-US" b="1" i="1" smtClean="0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 </m:t>
                          </m:r>
                          <m:r>
                            <a:rPr lang="en-US" b="1" i="1" smtClean="0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𝒐𝒗𝒆𝒓𝒑𝒂𝒔𝒔</m:t>
                          </m:r>
                        </m:sub>
                        <m:sup>
                          <m:r>
                            <a:rPr lang="en-US" b="1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𝑮𝑴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72" y="3356992"/>
                <a:ext cx="2550506" cy="420308"/>
              </a:xfrm>
              <a:prstGeom prst="rect">
                <a:avLst/>
              </a:prstGeom>
              <a:blipFill rotWithShape="1">
                <a:blip r:embed="rId4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64629" y="3429000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For NO</a:t>
            </a:r>
            <a:r>
              <a:rPr lang="en-CA" b="1" baseline="-25000" dirty="0" smtClean="0"/>
              <a:t>2</a:t>
            </a:r>
            <a:r>
              <a:rPr lang="en-CA" b="1" dirty="0" smtClean="0"/>
              <a:t>: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00572" y="4077072"/>
                <a:ext cx="7535924" cy="630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>
                            <a:latin typeface="Cambria Math"/>
                            <a:ea typeface="Calibri"/>
                            <a:cs typeface="Times New Roman"/>
                          </a:rPr>
                          <m:t>𝑪</m:t>
                        </m:r>
                      </m:e>
                      <m:sub>
                        <m:r>
                          <a:rPr lang="en-US" sz="1600" b="1" i="1">
                            <a:latin typeface="Cambria Math"/>
                            <a:ea typeface="Calibri"/>
                            <a:cs typeface="Times New Roman"/>
                          </a:rPr>
                          <m:t>𝒉</m:t>
                        </m:r>
                      </m:sub>
                      <m:sup>
                        <m:r>
                          <a:rPr lang="en-US" sz="1600" b="1" i="1">
                            <a:latin typeface="Cambria Math"/>
                            <a:ea typeface="Calibri"/>
                            <a:cs typeface="Times New Roman"/>
                          </a:rPr>
                          <m:t>𝑮𝑴</m:t>
                        </m:r>
                      </m:sup>
                    </m:sSubSup>
                    <m:r>
                      <a:rPr lang="en-CA" sz="1600" b="0" i="1" smtClean="0">
                        <a:latin typeface="Cambria Math"/>
                        <a:ea typeface="Calibri"/>
                        <a:cs typeface="Times New Roman"/>
                      </a:rPr>
                      <m:t>𝑎𝑛𝑑</m:t>
                    </m:r>
                    <m:r>
                      <a:rPr lang="en-CA" sz="1600" b="1" i="1" smtClean="0">
                        <a:latin typeface="Cambria Math"/>
                        <a:ea typeface="Calibri"/>
                        <a:cs typeface="Times New Roman"/>
                      </a:rPr>
                      <m:t> 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>
                            <a:latin typeface="Cambria Math"/>
                            <a:ea typeface="Calibri"/>
                            <a:cs typeface="Times New Roman"/>
                          </a:rPr>
                          <m:t>𝑪</m:t>
                        </m:r>
                      </m:e>
                      <m:sub>
                        <m:r>
                          <a:rPr lang="en-US" sz="1600" b="1" i="1" smtClean="0">
                            <a:latin typeface="Cambria Math"/>
                            <a:ea typeface="Calibri"/>
                            <a:cs typeface="Times New Roman"/>
                          </a:rPr>
                          <m:t>𝒔𝒂𝒕</m:t>
                        </m:r>
                        <m:r>
                          <a:rPr lang="en-US" sz="1600" b="1" i="1" smtClean="0">
                            <a:latin typeface="Cambria Math"/>
                            <a:ea typeface="Calibri"/>
                            <a:cs typeface="Times New Roman"/>
                          </a:rPr>
                          <m:t> </m:t>
                        </m:r>
                        <m:r>
                          <a:rPr lang="en-US" sz="1600" b="1" i="1" smtClean="0">
                            <a:latin typeface="Cambria Math"/>
                            <a:ea typeface="Calibri"/>
                            <a:cs typeface="Times New Roman"/>
                          </a:rPr>
                          <m:t>𝒐𝒗𝒆𝒓𝒑𝒂𝒔𝒔</m:t>
                        </m:r>
                      </m:sub>
                      <m:sup>
                        <m:r>
                          <a:rPr lang="en-US" sz="1600" b="1" i="1">
                            <a:latin typeface="Cambria Math"/>
                            <a:ea typeface="Calibri"/>
                            <a:cs typeface="Times New Roman"/>
                          </a:rPr>
                          <m:t>𝑮𝑴</m:t>
                        </m:r>
                      </m:sup>
                    </m:sSubSup>
                  </m:oMath>
                </a14:m>
                <a:r>
                  <a:rPr lang="en-CA" sz="1600" dirty="0" smtClean="0"/>
                  <a:t> represent hourly and satellite overpass time mean ground-level concentration from the GEM-MACH air quality model</a:t>
                </a:r>
                <a:endParaRPr lang="en-US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572" y="4077072"/>
                <a:ext cx="7535924" cy="630044"/>
              </a:xfrm>
              <a:prstGeom prst="rect">
                <a:avLst/>
              </a:prstGeom>
              <a:blipFill rotWithShape="1">
                <a:blip r:embed="rId5"/>
                <a:stretch>
                  <a:fillRect l="-405" b="-12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899592" y="620688"/>
            <a:ext cx="7992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CA" sz="1600" dirty="0"/>
              <a:t>W</a:t>
            </a:r>
            <a:r>
              <a:rPr lang="en-CA" sz="1600" dirty="0" smtClean="0"/>
              <a:t>e use the model diurnal profile to calculated the 24 hr daily average flux as follows: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208272" y="4725144"/>
                <a:ext cx="9428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𝜸</m:t>
                          </m:r>
                        </m:e>
                        <m:sub>
                          <m:r>
                            <a:rPr lang="en-US" b="1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𝒉</m:t>
                          </m:r>
                        </m:sub>
                      </m:sSub>
                      <m:r>
                        <a:rPr lang="en-US" b="1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r>
                        <a:rPr lang="en-CA" b="1" i="1" smtClean="0">
                          <a:effectLst/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72" y="4725144"/>
                <a:ext cx="942822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64629" y="4725144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For NH</a:t>
            </a:r>
            <a:r>
              <a:rPr lang="en-CA" b="1" baseline="-25000" dirty="0" smtClean="0"/>
              <a:t>3</a:t>
            </a:r>
            <a:r>
              <a:rPr lang="en-CA" b="1" dirty="0" smtClean="0"/>
              <a:t>: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872433" y="6130334"/>
            <a:ext cx="8225220" cy="7005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043608" y="5179655"/>
                <a:ext cx="799288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>
                    <a:latin typeface="+mj-lt"/>
                    <a:ea typeface="Calibri"/>
                  </a:rPr>
                  <a:t>R</a:t>
                </a:r>
                <a:r>
                  <a:rPr lang="en-US" sz="1600" dirty="0" smtClean="0">
                    <a:latin typeface="+mj-lt"/>
                    <a:ea typeface="Calibri"/>
                  </a:rPr>
                  <a:t>elatively </a:t>
                </a:r>
                <a:r>
                  <a:rPr lang="en-US" sz="1600" dirty="0">
                    <a:latin typeface="+mj-lt"/>
                    <a:ea typeface="Calibri"/>
                  </a:rPr>
                  <a:t>limited information on the NH</a:t>
                </a:r>
                <a:r>
                  <a:rPr lang="en-US" sz="1600" baseline="-25000" dirty="0">
                    <a:effectLst/>
                    <a:latin typeface="+mj-lt"/>
                    <a:ea typeface="Calibri"/>
                  </a:rPr>
                  <a:t>3</a:t>
                </a:r>
                <a:r>
                  <a:rPr lang="en-US" sz="1600" dirty="0">
                    <a:effectLst/>
                    <a:latin typeface="+mj-lt"/>
                    <a:ea typeface="Calibri"/>
                  </a:rPr>
                  <a:t> diurnal </a:t>
                </a:r>
                <a:r>
                  <a:rPr lang="en-US" sz="1600" dirty="0" smtClean="0">
                    <a:effectLst/>
                    <a:latin typeface="+mj-lt"/>
                    <a:ea typeface="Calibri"/>
                  </a:rPr>
                  <a:t>profile, and it can </a:t>
                </a:r>
                <a:r>
                  <a:rPr lang="en-US" sz="1600" dirty="0">
                    <a:effectLst/>
                    <a:latin typeface="+mj-lt"/>
                    <a:ea typeface="Calibri"/>
                  </a:rPr>
                  <a:t>vary significantly by region and </a:t>
                </a:r>
                <a:r>
                  <a:rPr lang="en-US" sz="1600" dirty="0" smtClean="0">
                    <a:effectLst/>
                    <a:latin typeface="+mj-lt"/>
                    <a:ea typeface="Calibri"/>
                  </a:rPr>
                  <a:t>season. </a:t>
                </a:r>
                <a:r>
                  <a:rPr lang="en-US" sz="1600" dirty="0" smtClean="0">
                    <a:latin typeface="+mj-lt"/>
                    <a:ea typeface="Calibri"/>
                  </a:rPr>
                  <a:t>Thus, we</a:t>
                </a:r>
                <a:r>
                  <a:rPr lang="en-US" sz="1600" dirty="0" smtClean="0">
                    <a:effectLst/>
                    <a:latin typeface="+mj-lt"/>
                    <a:ea typeface="Calibri"/>
                  </a:rPr>
                  <a:t> </a:t>
                </a:r>
                <a:r>
                  <a:rPr lang="en-US" sz="1600" dirty="0">
                    <a:effectLst/>
                    <a:latin typeface="+mj-lt"/>
                    <a:ea typeface="Calibri"/>
                  </a:rPr>
                  <a:t>presently assume that the mid-day </a:t>
                </a:r>
                <a:r>
                  <a:rPr lang="en-US" sz="1600" dirty="0" smtClean="0">
                    <a:effectLst/>
                    <a:latin typeface="+mj-lt"/>
                    <a:ea typeface="Calibri"/>
                  </a:rPr>
                  <a:t>satellite NH</a:t>
                </a:r>
                <a:r>
                  <a:rPr lang="en-US" sz="1600" baseline="-25000" dirty="0" smtClean="0">
                    <a:effectLst/>
                    <a:latin typeface="+mj-lt"/>
                    <a:ea typeface="Calibri"/>
                  </a:rPr>
                  <a:t>3</a:t>
                </a:r>
                <a:r>
                  <a:rPr lang="en-US" sz="1600" dirty="0" smtClean="0">
                    <a:effectLst/>
                    <a:latin typeface="+mj-lt"/>
                    <a:ea typeface="Calibri"/>
                  </a:rPr>
                  <a:t> </a:t>
                </a:r>
                <a:r>
                  <a:rPr lang="en-US" sz="1600" dirty="0" smtClean="0">
                    <a:latin typeface="+mj-lt"/>
                    <a:ea typeface="Calibri"/>
                  </a:rPr>
                  <a:t>is </a:t>
                </a:r>
                <a:r>
                  <a:rPr lang="en-US" sz="1600" dirty="0" smtClean="0">
                    <a:effectLst/>
                    <a:latin typeface="+mj-lt"/>
                    <a:ea typeface="Calibri"/>
                  </a:rPr>
                  <a:t>representative </a:t>
                </a:r>
                <a:r>
                  <a:rPr lang="en-US" sz="1600" dirty="0">
                    <a:effectLst/>
                    <a:latin typeface="+mj-lt"/>
                    <a:ea typeface="Calibri"/>
                  </a:rPr>
                  <a:t>of diurnal average 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𝜸</m:t>
                        </m:r>
                      </m:e>
                      <m:sub>
                        <m:r>
                          <a:rPr lang="en-US" sz="1600" b="1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𝒉</m:t>
                        </m:r>
                      </m:sub>
                    </m:sSub>
                    <m:r>
                      <a:rPr lang="en-US" sz="1600" b="1" i="1">
                        <a:effectLst/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1600" b="1" i="1">
                        <a:effectLst/>
                        <a:latin typeface="Cambria Math"/>
                        <a:ea typeface="Calibri"/>
                        <a:cs typeface="Times New Roman"/>
                      </a:rPr>
                      <m:t>𝟏</m:t>
                    </m:r>
                  </m:oMath>
                </a14:m>
                <a:r>
                  <a:rPr lang="en-US" sz="1600" dirty="0" smtClean="0">
                    <a:effectLst/>
                    <a:latin typeface="+mj-lt"/>
                    <a:ea typeface="Calibri"/>
                  </a:rPr>
                  <a:t>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latin typeface="+mj-lt"/>
                  </a:rPr>
                  <a:t>investigating this further using surface observations</a:t>
                </a:r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5179655"/>
                <a:ext cx="7992889" cy="1077218"/>
              </a:xfrm>
              <a:prstGeom prst="rect">
                <a:avLst/>
              </a:prstGeom>
              <a:blipFill>
                <a:blip r:embed="rId7"/>
                <a:stretch>
                  <a:fillRect l="-381" t="-1705" r="-458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411801" y="6457026"/>
            <a:ext cx="250419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50"/>
                </a:solidFill>
              </a:rPr>
              <a:t>Shailesh Kharol</a:t>
            </a:r>
            <a:endParaRPr lang="en-US" sz="1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5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802217" y="1237938"/>
            <a:ext cx="8341783" cy="7525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52" name="Picture 4" descr="http://www-calipso.larc.nasa.gov/data/BROWSE/production/V3-30/2016-05-15/2016-05-15_19-42-56_V3.30_3_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42" y="1395483"/>
            <a:ext cx="5688440" cy="29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-calipso.larc.nasa.gov/data/BROWSE/production/V3-30/2016-05-15/2016-05-15_19-42-56_V3.30_3_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42" y="4574284"/>
            <a:ext cx="5688440" cy="22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15477" y="1237938"/>
            <a:ext cx="2445435" cy="1616849"/>
            <a:chOff x="247828" y="150086"/>
            <a:chExt cx="2661591" cy="1967926"/>
          </a:xfrm>
        </p:grpSpPr>
        <p:pic>
          <p:nvPicPr>
            <p:cNvPr id="2050" name="Picture 2" descr="http://www-calipso.larc.nasa.gov/data/BROWSE/production/V3-30/2016-05-15/2016-05-15_19-42-56_V3.30_map_3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1" t="9180" r="59201" b="54721"/>
            <a:stretch/>
          </p:blipFill>
          <p:spPr bwMode="auto">
            <a:xfrm>
              <a:off x="247828" y="333286"/>
              <a:ext cx="2635953" cy="1767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://www-calipso.larc.nasa.gov/data/BROWSE/production/V3-30/2016-05-15/2016-05-15_19-42-56_V3.30_map_3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0" r="10402" b="90383"/>
            <a:stretch/>
          </p:blipFill>
          <p:spPr bwMode="auto">
            <a:xfrm>
              <a:off x="584061" y="150086"/>
              <a:ext cx="2259939" cy="18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09699" y="350378"/>
              <a:ext cx="2299720" cy="17676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5" y="3197211"/>
            <a:ext cx="2590865" cy="185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4090" y="5183819"/>
            <a:ext cx="259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/>
              <a:t>Terra MODIS </a:t>
            </a:r>
          </a:p>
          <a:p>
            <a:pPr algn="ctr"/>
            <a:r>
              <a:rPr lang="en-CA" sz="1200" b="1" dirty="0" smtClean="0"/>
              <a:t>True Color Composite 15</a:t>
            </a:r>
            <a:r>
              <a:rPr lang="en-CA" sz="1200" b="1" baseline="30000" dirty="0" smtClean="0"/>
              <a:t>th</a:t>
            </a:r>
            <a:r>
              <a:rPr lang="en-CA" sz="1200" b="1" dirty="0" smtClean="0"/>
              <a:t> May 2016</a:t>
            </a:r>
            <a:endParaRPr lang="en-US" sz="1200" b="1" dirty="0"/>
          </a:p>
        </p:txBody>
      </p:sp>
      <p:sp>
        <p:nvSpPr>
          <p:cNvPr id="8" name="Oval 7"/>
          <p:cNvSpPr/>
          <p:nvPr/>
        </p:nvSpPr>
        <p:spPr>
          <a:xfrm>
            <a:off x="5778668" y="5895929"/>
            <a:ext cx="1455520" cy="532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83400" y="3448398"/>
            <a:ext cx="1455520" cy="532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3720000">
            <a:off x="834547" y="3894419"/>
            <a:ext cx="1592773" cy="1849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67482" y="3861048"/>
            <a:ext cx="3815918" cy="458293"/>
          </a:xfrm>
          <a:prstGeom prst="straightConnector1">
            <a:avLst/>
          </a:prstGeom>
          <a:ln w="38100">
            <a:solidFill>
              <a:srgbClr val="FF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967482" y="4319341"/>
            <a:ext cx="4101921" cy="1592434"/>
          </a:xfrm>
          <a:prstGeom prst="straightConnector1">
            <a:avLst/>
          </a:prstGeom>
          <a:ln w="38100">
            <a:solidFill>
              <a:srgbClr val="FF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V="1">
            <a:off x="6971421" y="4437428"/>
            <a:ext cx="0" cy="65507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2217" y="3487163"/>
            <a:ext cx="53099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 smtClean="0">
                <a:solidFill>
                  <a:srgbClr val="FF0000"/>
                </a:solidFill>
              </a:rPr>
              <a:t>Fort McMurray </a:t>
            </a:r>
            <a:r>
              <a:rPr lang="en-US" sz="600" b="1" baseline="-10000" dirty="0" smtClean="0">
                <a:solidFill>
                  <a:srgbClr val="FF0000"/>
                </a:solidFill>
              </a:rPr>
              <a:t>x</a:t>
            </a:r>
            <a:endParaRPr lang="en-US" sz="600" b="1" baseline="-10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2130" y="742124"/>
            <a:ext cx="5228573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CALIPSO (70m) :  LIDAR “pencil beam”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- High vertical </a:t>
            </a:r>
            <a:r>
              <a:rPr lang="en-US" b="1" dirty="0">
                <a:solidFill>
                  <a:schemeClr val="bg1"/>
                </a:solidFill>
              </a:rPr>
              <a:t>r</a:t>
            </a:r>
            <a:r>
              <a:rPr lang="en-US" b="1" dirty="0" smtClean="0">
                <a:solidFill>
                  <a:schemeClr val="bg1"/>
                </a:solidFill>
              </a:rPr>
              <a:t>esolution, but sparse coverage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27416" y="2348880"/>
            <a:ext cx="22528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Smoke Plume Heights of ~3km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1067712" y="116632"/>
            <a:ext cx="7644955" cy="432792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Any Fire Plume Heights Information?</a:t>
            </a:r>
            <a:endParaRPr lang="en-CA" altLang="en-US" sz="2800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163158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802217" y="1237938"/>
            <a:ext cx="8341783" cy="7525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88"/>
          </a:xfrm>
        </p:spPr>
        <p:txBody>
          <a:bodyPr/>
          <a:lstStyle/>
          <a:p>
            <a:pPr algn="ctr"/>
            <a:r>
              <a:rPr lang="en-CA" sz="2400" dirty="0" smtClean="0"/>
              <a:t>Satellite-derived reactive </a:t>
            </a:r>
            <a:r>
              <a:rPr lang="en-CA" sz="2400" dirty="0"/>
              <a:t>n</a:t>
            </a:r>
            <a:r>
              <a:rPr lang="en-CA" sz="2400" dirty="0" smtClean="0"/>
              <a:t>itrogen (</a:t>
            </a:r>
            <a:r>
              <a:rPr lang="en-CA" sz="2400" dirty="0" err="1" smtClean="0"/>
              <a:t>Nr</a:t>
            </a:r>
            <a:r>
              <a:rPr lang="en-CA" sz="2400" dirty="0" smtClean="0"/>
              <a:t>) </a:t>
            </a:r>
            <a:r>
              <a:rPr lang="en-CA" sz="2400" dirty="0"/>
              <a:t>d</a:t>
            </a:r>
            <a:r>
              <a:rPr lang="en-CA" sz="2400" dirty="0" smtClean="0"/>
              <a:t>ry deposition from NH</a:t>
            </a:r>
            <a:r>
              <a:rPr lang="en-CA" sz="2400" baseline="-25000" dirty="0" smtClean="0"/>
              <a:t>3</a:t>
            </a:r>
            <a:r>
              <a:rPr lang="en-CA" sz="2400" dirty="0" smtClean="0"/>
              <a:t> over North America (2013-2017)</a:t>
            </a:r>
            <a:endParaRPr lang="en-CA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1280001" y="792088"/>
            <a:ext cx="6583998" cy="49324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9921" y="5877272"/>
            <a:ext cx="8341783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ariability from year-to-year resembling the concentrations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forest fires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northern latitudes in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some years (e.g.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 </a:t>
            </a:r>
            <a:r>
              <a:rPr lang="en-C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ground-based </a:t>
            </a:r>
            <a:r>
              <a:rPr lang="en-C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dry deposition </a:t>
            </a:r>
            <a:r>
              <a:rPr lang="en-C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measurements for </a:t>
            </a:r>
            <a:r>
              <a:rPr lang="en-CA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validation</a:t>
            </a:r>
            <a:r>
              <a:rPr lang="en-C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26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1143000"/>
          </a:xfrm>
        </p:spPr>
        <p:txBody>
          <a:bodyPr/>
          <a:lstStyle/>
          <a:p>
            <a:r>
              <a:rPr lang="en-US" sz="2800" dirty="0" err="1" smtClean="0"/>
              <a:t>CrIS</a:t>
            </a:r>
            <a:r>
              <a:rPr lang="en-US" sz="2800" dirty="0" smtClean="0"/>
              <a:t> noise </a:t>
            </a:r>
            <a:r>
              <a:rPr lang="en-US" sz="2800" dirty="0"/>
              <a:t>c</a:t>
            </a:r>
            <a:r>
              <a:rPr lang="en-US" sz="2800" dirty="0" smtClean="0"/>
              <a:t>omparison with IASI and AIRS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70490"/>
            <a:ext cx="5937257" cy="41520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6024233"/>
            <a:ext cx="799288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48823E"/>
                </a:solidFill>
              </a:rPr>
              <a:t>Reference: </a:t>
            </a:r>
            <a:r>
              <a:rPr lang="en-US" sz="1400" i="1" dirty="0" err="1">
                <a:solidFill>
                  <a:srgbClr val="48823E"/>
                </a:solidFill>
              </a:rPr>
              <a:t>Zavyalov</a:t>
            </a:r>
            <a:r>
              <a:rPr lang="en-US" sz="1400" i="1" dirty="0">
                <a:solidFill>
                  <a:srgbClr val="48823E"/>
                </a:solidFill>
              </a:rPr>
              <a:t>, V., et al. (2013), Noise performance of the </a:t>
            </a:r>
            <a:r>
              <a:rPr lang="en-US" sz="1400" i="1" dirty="0" err="1">
                <a:solidFill>
                  <a:srgbClr val="48823E"/>
                </a:solidFill>
              </a:rPr>
              <a:t>CrIS</a:t>
            </a:r>
            <a:r>
              <a:rPr lang="en-US" sz="1400" i="1" dirty="0">
                <a:solidFill>
                  <a:srgbClr val="48823E"/>
                </a:solidFill>
              </a:rPr>
              <a:t> instrument, J. </a:t>
            </a:r>
            <a:r>
              <a:rPr lang="en-US" sz="1400" i="1" dirty="0" err="1">
                <a:solidFill>
                  <a:srgbClr val="48823E"/>
                </a:solidFill>
              </a:rPr>
              <a:t>Geophys</a:t>
            </a:r>
            <a:r>
              <a:rPr lang="en-US" sz="1400" i="1" dirty="0">
                <a:solidFill>
                  <a:srgbClr val="48823E"/>
                </a:solidFill>
              </a:rPr>
              <a:t>. Res. Atmos., </a:t>
            </a:r>
            <a:r>
              <a:rPr lang="en-US" sz="1400" i="1" dirty="0" smtClean="0">
                <a:solidFill>
                  <a:srgbClr val="48823E"/>
                </a:solidFill>
              </a:rPr>
              <a:t>118,13,108–13,120</a:t>
            </a:r>
            <a:r>
              <a:rPr lang="en-US" sz="1400" i="1" dirty="0">
                <a:solidFill>
                  <a:srgbClr val="48823E"/>
                </a:solidFill>
              </a:rPr>
              <a:t>, doi:10.1002/2013JD020457.</a:t>
            </a:r>
            <a:endParaRPr lang="en-US" sz="1400" i="1" dirty="0" smtClean="0">
              <a:solidFill>
                <a:srgbClr val="48823E"/>
              </a:solidFill>
            </a:endParaRPr>
          </a:p>
          <a:p>
            <a:endParaRPr lang="en-US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616308" y="5545040"/>
            <a:ext cx="1509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NH</a:t>
            </a:r>
            <a:r>
              <a:rPr lang="en-US" sz="1600" b="1" baseline="-25000" dirty="0" smtClean="0"/>
              <a:t>3</a:t>
            </a:r>
            <a:r>
              <a:rPr lang="en-US" sz="1600" b="1" dirty="0" smtClean="0"/>
              <a:t> 967 cm</a:t>
            </a:r>
            <a:r>
              <a:rPr lang="en-US" sz="1600" b="1" baseline="30000" dirty="0" smtClean="0"/>
              <a:t>-1</a:t>
            </a:r>
            <a:endParaRPr lang="en-US" sz="1600" b="1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1187624" y="4170814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CCCC00"/>
                </a:solidFill>
              </a:rPr>
              <a:t>CrIS</a:t>
            </a:r>
            <a:r>
              <a:rPr lang="en-US" sz="1600" b="1" dirty="0" smtClean="0">
                <a:solidFill>
                  <a:srgbClr val="CCCC00"/>
                </a:solidFill>
              </a:rPr>
              <a:t> ~0.05 K</a:t>
            </a:r>
            <a:endParaRPr lang="en-US" sz="1600" b="1" dirty="0">
              <a:solidFill>
                <a:srgbClr val="CCCC00"/>
              </a:solidFill>
            </a:endParaRPr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 bwMode="auto">
          <a:xfrm>
            <a:off x="2699792" y="4340091"/>
            <a:ext cx="10801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187624" y="3694730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AIRS ~0.15 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 bwMode="auto">
          <a:xfrm>
            <a:off x="2699792" y="3864007"/>
            <a:ext cx="10801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4348257" y="3212976"/>
            <a:ext cx="0" cy="22826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187624" y="3525453"/>
            <a:ext cx="1525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A601B"/>
                </a:solidFill>
              </a:rPr>
              <a:t>IASI   ~0.20 K</a:t>
            </a:r>
            <a:endParaRPr lang="en-US" sz="1600" b="1" dirty="0">
              <a:solidFill>
                <a:srgbClr val="3A601B"/>
              </a:solidFill>
            </a:endParaRPr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 bwMode="auto">
          <a:xfrm>
            <a:off x="2713090" y="3694730"/>
            <a:ext cx="10801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5361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802217" y="1237938"/>
            <a:ext cx="8341783" cy="7525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1746"/>
            <a:ext cx="8245124" cy="864096"/>
          </a:xfrm>
        </p:spPr>
        <p:txBody>
          <a:bodyPr/>
          <a:lstStyle/>
          <a:p>
            <a:pPr algn="ctr" eaLnBrk="1" hangingPunct="1"/>
            <a:r>
              <a:rPr lang="en-US" altLang="en-US" sz="2600" dirty="0" smtClean="0"/>
              <a:t>Example of CrIS NH</a:t>
            </a:r>
            <a:r>
              <a:rPr lang="en-US" altLang="en-US" sz="2600" baseline="-25000" dirty="0" smtClean="0"/>
              <a:t>3</a:t>
            </a:r>
            <a:r>
              <a:rPr lang="en-US" altLang="en-US" sz="2600" dirty="0" smtClean="0"/>
              <a:t> profile retrievals in and around a forest fire plume in Northern Canada</a:t>
            </a:r>
            <a:endParaRPr lang="en-CA" altLang="en-US" sz="2600" baseline="-25000" dirty="0" smtClean="0"/>
          </a:p>
        </p:txBody>
      </p:sp>
      <p:cxnSp>
        <p:nvCxnSpPr>
          <p:cNvPr id="28" name="Straight Arrow Connector 27"/>
          <p:cNvCxnSpPr>
            <a:stCxn id="25" idx="2"/>
          </p:cNvCxnSpPr>
          <p:nvPr/>
        </p:nvCxnSpPr>
        <p:spPr bwMode="auto">
          <a:xfrm flipH="1">
            <a:off x="6435792" y="2656447"/>
            <a:ext cx="261050" cy="51225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9414" r="7064" b="4379"/>
          <a:stretch/>
        </p:blipFill>
        <p:spPr>
          <a:xfrm>
            <a:off x="5076056" y="1772816"/>
            <a:ext cx="3744416" cy="3600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762604" y="5922834"/>
            <a:ext cx="8352928" cy="37598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Example of a scene containing low (background), moderate, and elevated (forest fire) NH</a:t>
            </a:r>
            <a:r>
              <a:rPr lang="en-US" sz="1600" baseline="-25000" dirty="0" smtClean="0"/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04592" y="5436477"/>
            <a:ext cx="3505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Profile </a:t>
            </a:r>
            <a:r>
              <a:rPr lang="en-US" sz="1400" b="1" dirty="0" err="1" smtClean="0"/>
              <a:t>coloured</a:t>
            </a:r>
            <a:r>
              <a:rPr lang="en-US" sz="1400" b="1" dirty="0" smtClean="0"/>
              <a:t> to match surface plot </a:t>
            </a:r>
            <a:endParaRPr lang="en-US" sz="1400" b="1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5424470" y="1468217"/>
            <a:ext cx="3240360" cy="2520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CrIS </a:t>
            </a:r>
            <a:r>
              <a:rPr kumimoji="1" lang="en-US" sz="1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NH</a:t>
            </a:r>
            <a:r>
              <a:rPr kumimoji="1" lang="en-US" sz="1800" b="1" i="0" u="none" strike="noStrike" cap="none" normalizeH="0" baseline="-2500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kumimoji="1" lang="en-US" sz="1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 Profiles</a:t>
            </a:r>
            <a:endParaRPr kumimoji="1" lang="en-US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7504" y="908719"/>
            <a:ext cx="4946863" cy="4788904"/>
            <a:chOff x="107504" y="908719"/>
            <a:chExt cx="4946863" cy="478890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1238158"/>
              <a:ext cx="4226641" cy="445946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433040" y="908719"/>
              <a:ext cx="3600400" cy="27343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18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rPr>
                <a:t>CrIS Surface</a:t>
              </a:r>
              <a:r>
                <a:rPr kumimoji="1" lang="en-US" sz="1800" b="1" i="0" u="none" strike="noStrike" cap="none" normalizeH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rPr>
                <a:t> NH</a:t>
              </a:r>
              <a:r>
                <a:rPr kumimoji="1" lang="en-US" sz="1800" b="1" i="0" u="none" strike="noStrike" cap="none" normalizeH="0" baseline="-2500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rPr>
                <a:t>3 </a:t>
              </a:r>
              <a:r>
                <a:rPr kumimoji="1" lang="en-US" sz="1800" b="1" i="0" u="none" strike="noStrike" cap="none" normalizeH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rPr>
                <a:t>May 15, 2016</a:t>
              </a:r>
              <a:endParaRPr kumimoji="1" lang="en-US" sz="1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186596" y="3212976"/>
              <a:ext cx="1116000" cy="416665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rgbClr val="FF0000"/>
                  </a:solidFill>
                </a:rPr>
                <a:t>Profile Plot</a:t>
              </a:r>
              <a:endParaRPr kumimoji="1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0404" y="1045438"/>
              <a:ext cx="723963" cy="2918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931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99592" y="6055792"/>
            <a:ext cx="8182180" cy="7450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90575" y="1196752"/>
            <a:ext cx="8353425" cy="100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30822"/>
            <a:ext cx="8353499" cy="796917"/>
          </a:xfrm>
        </p:spPr>
        <p:txBody>
          <a:bodyPr/>
          <a:lstStyle/>
          <a:p>
            <a:pPr algn="ctr" eaLnBrk="1" hangingPunct="1"/>
            <a:r>
              <a:rPr lang="en-US" altLang="en-US" sz="2600" dirty="0" smtClean="0"/>
              <a:t>Daily spatiotemporal </a:t>
            </a:r>
            <a:r>
              <a:rPr lang="en-US" altLang="en-US" sz="2600" dirty="0"/>
              <a:t>v</a:t>
            </a:r>
            <a:r>
              <a:rPr lang="en-US" altLang="en-US" sz="2600" dirty="0" smtClean="0"/>
              <a:t>ariability of surface NH</a:t>
            </a:r>
            <a:r>
              <a:rPr lang="en-US" altLang="en-US" sz="2600" baseline="-25000" dirty="0" smtClean="0"/>
              <a:t>3</a:t>
            </a:r>
            <a:r>
              <a:rPr lang="en-US" altLang="en-US" sz="2600" dirty="0" smtClean="0"/>
              <a:t> over North America in August 2013 </a:t>
            </a:r>
            <a:endParaRPr lang="en-CA" altLang="en-US" sz="2600" baseline="-25000" dirty="0" smtClean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1786" y="4056752"/>
            <a:ext cx="3489340" cy="197666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buClrTx/>
              <a:buNone/>
              <a:defRPr/>
            </a:pPr>
            <a:r>
              <a:rPr lang="en-CA" altLang="en-US" sz="1800" b="1" kern="0" dirty="0" smtClean="0">
                <a:solidFill>
                  <a:srgbClr val="000000"/>
                </a:solidFill>
              </a:rPr>
              <a:t>Captures daily spatial distributions of ammonia</a:t>
            </a:r>
          </a:p>
          <a:p>
            <a:pPr marL="477838" lvl="3" eaLnBrk="1" hangingPunct="1">
              <a:defRPr/>
            </a:pPr>
            <a:r>
              <a:rPr lang="en-US" altLang="en-US" kern="0" dirty="0" smtClean="0">
                <a:solidFill>
                  <a:srgbClr val="000000"/>
                </a:solidFill>
              </a:rPr>
              <a:t>For example: episodic </a:t>
            </a:r>
            <a:r>
              <a:rPr lang="en-US" altLang="en-US" kern="0" dirty="0">
                <a:solidFill>
                  <a:srgbClr val="000000"/>
                </a:solidFill>
              </a:rPr>
              <a:t>events (e.g. </a:t>
            </a:r>
            <a:r>
              <a:rPr lang="en-US" altLang="en-US" kern="0" dirty="0" smtClean="0">
                <a:solidFill>
                  <a:srgbClr val="000000"/>
                </a:solidFill>
              </a:rPr>
              <a:t>forest fires)</a:t>
            </a:r>
          </a:p>
          <a:p>
            <a:pPr marL="477838" lvl="3" eaLnBrk="1" hangingPunct="1">
              <a:defRPr/>
            </a:pPr>
            <a:r>
              <a:rPr lang="en-US" altLang="en-US" kern="0" dirty="0" smtClean="0">
                <a:solidFill>
                  <a:srgbClr val="000000"/>
                </a:solidFill>
              </a:rPr>
              <a:t>Impact of the meteorology, cannot “see” through thick clouds </a:t>
            </a:r>
            <a:endParaRPr lang="en-US" altLang="en-US" kern="0" dirty="0">
              <a:solidFill>
                <a:srgbClr val="000000"/>
              </a:solidFill>
            </a:endParaRPr>
          </a:p>
          <a:p>
            <a:pPr marL="0" lvl="1" eaLnBrk="1" hangingPunct="1">
              <a:buClrTx/>
              <a:defRPr/>
            </a:pPr>
            <a:endParaRPr lang="en-CA" altLang="en-US" sz="1200" b="1" kern="0" dirty="0" smtClean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323528" y="856091"/>
            <a:ext cx="3021047" cy="14674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81619" tIns="40810" rIns="81619" bIns="4081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00"/>
                </a:solidFill>
              </a:rPr>
              <a:t>True Colour: </a:t>
            </a:r>
            <a:r>
              <a:rPr lang="en-US" altLang="en-US" sz="1600" dirty="0" smtClean="0">
                <a:solidFill>
                  <a:srgbClr val="000000"/>
                </a:solidFill>
              </a:rPr>
              <a:t>MODIS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600" b="1" dirty="0" smtClean="0">
                <a:solidFill>
                  <a:srgbClr val="000000"/>
                </a:solidFill>
              </a:rPr>
              <a:t>Visible</a:t>
            </a:r>
            <a:r>
              <a:rPr lang="en-US" altLang="en-US" sz="1600" b="1" dirty="0">
                <a:solidFill>
                  <a:srgbClr val="000000"/>
                </a:solidFill>
              </a:rPr>
              <a:t>: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en-US" altLang="en-US" sz="1400" b="1" dirty="0">
                <a:solidFill>
                  <a:srgbClr val="000000"/>
                </a:solidFill>
              </a:rPr>
              <a:t>  Cloud (White)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en-US" altLang="en-US" sz="1400" b="1" dirty="0">
                <a:solidFill>
                  <a:srgbClr val="000000"/>
                </a:solidFill>
              </a:rPr>
              <a:t>  Smoke (blue/gray</a:t>
            </a:r>
            <a:r>
              <a:rPr lang="en-US" altLang="en-US" sz="1400" b="1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000000"/>
                </a:solidFill>
              </a:rPr>
              <a:t>Infrared: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en-US" altLang="en-US" sz="1400" b="1" dirty="0">
                <a:solidFill>
                  <a:srgbClr val="FF0000"/>
                </a:solidFill>
              </a:rPr>
              <a:t>  Fire Detection (red) 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323528" y="2834175"/>
            <a:ext cx="3384376" cy="57486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81619" tIns="40810" rIns="81619" bIns="4081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00"/>
                </a:solidFill>
              </a:rPr>
              <a:t>CrIS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en-US" altLang="en-US" sz="1600" b="1" dirty="0" smtClean="0">
                <a:solidFill>
                  <a:srgbClr val="000000"/>
                </a:solidFill>
              </a:rPr>
              <a:t> Ammonia (NH</a:t>
            </a:r>
            <a:r>
              <a:rPr lang="en-US" altLang="en-US" sz="1600" b="1" baseline="-25000" dirty="0" smtClean="0">
                <a:solidFill>
                  <a:srgbClr val="000000"/>
                </a:solidFill>
              </a:rPr>
              <a:t>3</a:t>
            </a:r>
            <a:r>
              <a:rPr lang="en-US" altLang="en-US" sz="1600" b="1" dirty="0" smtClean="0">
                <a:solidFill>
                  <a:srgbClr val="000000"/>
                </a:solidFill>
              </a:rPr>
              <a:t>)</a:t>
            </a:r>
            <a:endParaRPr lang="en-US" altLang="en-US" sz="1600" b="1" baseline="-250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78" y="952837"/>
            <a:ext cx="5501005" cy="583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0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215456" y="5806128"/>
            <a:ext cx="6817980" cy="48949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buClrTx/>
              <a:buNone/>
              <a:defRPr/>
            </a:pPr>
            <a:r>
              <a:rPr lang="en-CA" altLang="en-US" sz="1800" b="1" kern="0" dirty="0" smtClean="0">
                <a:solidFill>
                  <a:srgbClr val="000000"/>
                </a:solidFill>
              </a:rPr>
              <a:t>Captures expected spatiotemporal distributions of ammonia</a:t>
            </a:r>
          </a:p>
          <a:p>
            <a:pPr marL="0" lvl="1" indent="0" eaLnBrk="1" hangingPunct="1">
              <a:buClrTx/>
              <a:buNone/>
              <a:defRPr/>
            </a:pPr>
            <a:endParaRPr lang="en-CA" altLang="en-US" sz="1200" b="1" kern="0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755650" y="116632"/>
            <a:ext cx="8388350" cy="65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altLang="en-US" sz="2600" dirty="0" smtClean="0"/>
              <a:t>Spatiotemporal </a:t>
            </a:r>
            <a:r>
              <a:rPr lang="en-US" altLang="en-US" sz="2600" dirty="0"/>
              <a:t>v</a:t>
            </a:r>
            <a:r>
              <a:rPr lang="en-US" altLang="en-US" sz="2600" dirty="0" smtClean="0"/>
              <a:t>ariability </a:t>
            </a:r>
            <a:r>
              <a:rPr lang="en-US" altLang="en-US" sz="2600" dirty="0"/>
              <a:t>of </a:t>
            </a:r>
            <a:r>
              <a:rPr lang="en-US" altLang="en-US" sz="2600" dirty="0" smtClean="0"/>
              <a:t>surface </a:t>
            </a:r>
            <a:r>
              <a:rPr lang="en-US" altLang="en-US" sz="2600" dirty="0"/>
              <a:t>NH</a:t>
            </a:r>
            <a:r>
              <a:rPr lang="en-US" altLang="en-US" sz="2600" baseline="-25000" dirty="0"/>
              <a:t>3</a:t>
            </a:r>
            <a:r>
              <a:rPr lang="en-US" altLang="en-US" sz="2600" dirty="0"/>
              <a:t> s</a:t>
            </a:r>
            <a:r>
              <a:rPr lang="en-US" altLang="en-US" sz="2600" dirty="0" smtClean="0"/>
              <a:t>easonally over </a:t>
            </a:r>
            <a:r>
              <a:rPr lang="en-US" altLang="en-US" sz="2600" dirty="0"/>
              <a:t>North America </a:t>
            </a:r>
            <a:r>
              <a:rPr lang="en-US" altLang="en-US" sz="2600" dirty="0" smtClean="0"/>
              <a:t>(2013-2017 average) </a:t>
            </a:r>
            <a:endParaRPr lang="en-US" sz="2600" kern="0" dirty="0"/>
          </a:p>
        </p:txBody>
      </p:sp>
      <p:grpSp>
        <p:nvGrpSpPr>
          <p:cNvPr id="5" name="Group 4"/>
          <p:cNvGrpSpPr/>
          <p:nvPr/>
        </p:nvGrpSpPr>
        <p:grpSpPr>
          <a:xfrm>
            <a:off x="135755" y="887938"/>
            <a:ext cx="9008245" cy="3320202"/>
            <a:chOff x="135755" y="887938"/>
            <a:chExt cx="9008245" cy="3320202"/>
          </a:xfrm>
        </p:grpSpPr>
        <p:grpSp>
          <p:nvGrpSpPr>
            <p:cNvPr id="38" name="Group 37"/>
            <p:cNvGrpSpPr/>
            <p:nvPr/>
          </p:nvGrpSpPr>
          <p:grpSpPr>
            <a:xfrm>
              <a:off x="135755" y="887938"/>
              <a:ext cx="9008245" cy="3320202"/>
              <a:chOff x="135755" y="887938"/>
              <a:chExt cx="9008245" cy="3320202"/>
            </a:xfrm>
          </p:grpSpPr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755650" y="1092200"/>
                <a:ext cx="8388350" cy="215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6948264" y="887938"/>
                <a:ext cx="360040" cy="29143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251520" y="887938"/>
                <a:ext cx="8784976" cy="3320202"/>
                <a:chOff x="179512" y="1340193"/>
                <a:chExt cx="8784976" cy="3320202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63" r="1963"/>
                <a:stretch/>
              </p:blipFill>
              <p:spPr>
                <a:xfrm>
                  <a:off x="179512" y="1772816"/>
                  <a:ext cx="8784976" cy="2887579"/>
                </a:xfrm>
                <a:prstGeom prst="rect">
                  <a:avLst/>
                </a:prstGeom>
              </p:spPr>
            </p:pic>
            <p:sp>
              <p:nvSpPr>
                <p:cNvPr id="2" name="Rectangle 1"/>
                <p:cNvSpPr/>
                <p:nvPr/>
              </p:nvSpPr>
              <p:spPr bwMode="auto">
                <a:xfrm>
                  <a:off x="3969907" y="1351935"/>
                  <a:ext cx="1204185" cy="464716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sz="1800" b="1" i="0" u="none" strike="noStrike" cap="none" normalizeH="0" baseline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latin typeface="Arial" charset="0"/>
                      <a:ea typeface="Arial Unicode MS" pitchFamily="34" charset="-128"/>
                      <a:cs typeface="Arial Unicode MS" pitchFamily="34" charset="-128"/>
                    </a:rPr>
                    <a:t>Summer</a:t>
                  </a:r>
                </a:p>
              </p:txBody>
            </p:sp>
            <p:sp>
              <p:nvSpPr>
                <p:cNvPr id="9" name="Rectangle 8"/>
                <p:cNvSpPr/>
                <p:nvPr/>
              </p:nvSpPr>
              <p:spPr bwMode="auto">
                <a:xfrm>
                  <a:off x="1095694" y="1351935"/>
                  <a:ext cx="936104" cy="464716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sz="1800" b="1" i="0" u="none" strike="noStrike" cap="none" normalizeH="0" baseline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latin typeface="Arial" charset="0"/>
                      <a:ea typeface="Arial Unicode MS" pitchFamily="34" charset="-128"/>
                      <a:cs typeface="Arial Unicode MS" pitchFamily="34" charset="-128"/>
                    </a:rPr>
                    <a:t>Spring</a:t>
                  </a:r>
                </a:p>
              </p:txBody>
            </p:sp>
            <p:sp>
              <p:nvSpPr>
                <p:cNvPr id="11" name="Rectangle 10"/>
                <p:cNvSpPr/>
                <p:nvPr/>
              </p:nvSpPr>
              <p:spPr bwMode="auto">
                <a:xfrm>
                  <a:off x="7112201" y="1340193"/>
                  <a:ext cx="724152" cy="464716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sz="1800" b="1" i="0" u="none" strike="noStrike" cap="none" normalizeH="0" baseline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latin typeface="Arial" charset="0"/>
                      <a:ea typeface="Arial Unicode MS" pitchFamily="34" charset="-128"/>
                      <a:cs typeface="Arial Unicode MS" pitchFamily="34" charset="-128"/>
                    </a:rPr>
                    <a:t>Fall</a:t>
                  </a:r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135755" y="1262049"/>
                <a:ext cx="3141997" cy="2574419"/>
                <a:chOff x="135755" y="1262049"/>
                <a:chExt cx="3141997" cy="2574419"/>
              </a:xfrm>
            </p:grpSpPr>
            <p:sp>
              <p:nvSpPr>
                <p:cNvPr id="13" name="TextBox 12"/>
                <p:cNvSpPr txBox="1"/>
                <p:nvPr/>
              </p:nvSpPr>
              <p:spPr bwMode="auto">
                <a:xfrm rot="3029994">
                  <a:off x="354452" y="3251907"/>
                  <a:ext cx="626600" cy="3231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050" b="1" dirty="0" smtClean="0">
                      <a:solidFill>
                        <a:schemeClr val="accent2"/>
                      </a:solidFill>
                    </a:rPr>
                    <a:t>Central Valley</a:t>
                  </a:r>
                  <a:endParaRPr lang="en-US" sz="1050" b="1" dirty="0">
                    <a:solidFill>
                      <a:schemeClr val="accent2"/>
                    </a:solidFill>
                  </a:endParaRPr>
                </a:p>
              </p:txBody>
            </p:sp>
            <p:cxnSp>
              <p:nvCxnSpPr>
                <p:cNvPr id="14" name="Straight Arrow Connector 13"/>
                <p:cNvCxnSpPr/>
                <p:nvPr/>
              </p:nvCxnSpPr>
              <p:spPr bwMode="auto">
                <a:xfrm flipV="1">
                  <a:off x="745003" y="3140968"/>
                  <a:ext cx="175793" cy="103219"/>
                </a:xfrm>
                <a:prstGeom prst="straightConnector1">
                  <a:avLst/>
                </a:prstGeom>
                <a:solidFill>
                  <a:schemeClr val="accent1"/>
                </a:solidFill>
                <a:ln w="1587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5" name="Straight Arrow Connector 14"/>
                <p:cNvCxnSpPr/>
                <p:nvPr/>
              </p:nvCxnSpPr>
              <p:spPr bwMode="auto">
                <a:xfrm flipH="1" flipV="1">
                  <a:off x="1693576" y="2934152"/>
                  <a:ext cx="214128" cy="638864"/>
                </a:xfrm>
                <a:prstGeom prst="straightConnector1">
                  <a:avLst/>
                </a:prstGeom>
                <a:solidFill>
                  <a:schemeClr val="accent1"/>
                </a:solidFill>
                <a:ln w="1587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16" name="TextBox 15"/>
                <p:cNvSpPr txBox="1"/>
                <p:nvPr/>
              </p:nvSpPr>
              <p:spPr bwMode="auto">
                <a:xfrm>
                  <a:off x="1556948" y="3674885"/>
                  <a:ext cx="1022080" cy="1615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050" b="1" dirty="0" smtClean="0">
                      <a:solidFill>
                        <a:schemeClr val="accent2"/>
                      </a:solidFill>
                    </a:rPr>
                    <a:t>US Mid-West </a:t>
                  </a:r>
                  <a:endParaRPr lang="en-US" sz="1050" b="1" dirty="0">
                    <a:solidFill>
                      <a:schemeClr val="accent2"/>
                    </a:solidFill>
                  </a:endParaRPr>
                </a:p>
              </p:txBody>
            </p:sp>
            <p:cxnSp>
              <p:nvCxnSpPr>
                <p:cNvPr id="20" name="Straight Arrow Connector 19"/>
                <p:cNvCxnSpPr/>
                <p:nvPr/>
              </p:nvCxnSpPr>
              <p:spPr bwMode="auto">
                <a:xfrm>
                  <a:off x="563586" y="1493337"/>
                  <a:ext cx="595869" cy="770587"/>
                </a:xfrm>
                <a:prstGeom prst="straightConnector1">
                  <a:avLst/>
                </a:prstGeom>
                <a:solidFill>
                  <a:schemeClr val="accent1"/>
                </a:solidFill>
                <a:ln w="1587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21" name="TextBox 20"/>
                <p:cNvSpPr txBox="1"/>
                <p:nvPr/>
              </p:nvSpPr>
              <p:spPr bwMode="auto">
                <a:xfrm>
                  <a:off x="176049" y="1262049"/>
                  <a:ext cx="983406" cy="1615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050" b="1" dirty="0" smtClean="0">
                      <a:solidFill>
                        <a:schemeClr val="accent2"/>
                      </a:solidFill>
                    </a:rPr>
                    <a:t>Lethbridge, AB</a:t>
                  </a:r>
                  <a:endParaRPr lang="en-US" sz="1200" b="1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 bwMode="auto">
                <a:xfrm>
                  <a:off x="135755" y="2461451"/>
                  <a:ext cx="855662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050" b="1" dirty="0">
                      <a:solidFill>
                        <a:schemeClr val="accent2"/>
                      </a:solidFill>
                    </a:rPr>
                    <a:t>Wash. St</a:t>
                  </a:r>
                  <a:r>
                    <a:rPr lang="en-US" sz="1200" b="1" dirty="0">
                      <a:solidFill>
                        <a:schemeClr val="accent2"/>
                      </a:solidFill>
                    </a:rPr>
                    <a:t>.</a:t>
                  </a:r>
                </a:p>
              </p:txBody>
            </p:sp>
            <p:cxnSp>
              <p:nvCxnSpPr>
                <p:cNvPr id="23" name="Straight Arrow Connector 22"/>
                <p:cNvCxnSpPr/>
                <p:nvPr/>
              </p:nvCxnSpPr>
              <p:spPr bwMode="auto">
                <a:xfrm>
                  <a:off x="778356" y="2567200"/>
                  <a:ext cx="213361" cy="6909"/>
                </a:xfrm>
                <a:prstGeom prst="straightConnector1">
                  <a:avLst/>
                </a:prstGeom>
                <a:solidFill>
                  <a:schemeClr val="accent1"/>
                </a:solidFill>
                <a:ln w="1587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25" name="TextBox 24"/>
                <p:cNvSpPr txBox="1"/>
                <p:nvPr/>
              </p:nvSpPr>
              <p:spPr bwMode="auto">
                <a:xfrm>
                  <a:off x="399742" y="2694485"/>
                  <a:ext cx="433157" cy="1615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050" b="1" dirty="0">
                      <a:solidFill>
                        <a:schemeClr val="accent2"/>
                      </a:solidFill>
                    </a:rPr>
                    <a:t>Idaho</a:t>
                  </a:r>
                </a:p>
              </p:txBody>
            </p:sp>
            <p:cxnSp>
              <p:nvCxnSpPr>
                <p:cNvPr id="26" name="Straight Arrow Connector 25"/>
                <p:cNvCxnSpPr/>
                <p:nvPr/>
              </p:nvCxnSpPr>
              <p:spPr bwMode="auto">
                <a:xfrm>
                  <a:off x="791610" y="2774750"/>
                  <a:ext cx="251998" cy="526"/>
                </a:xfrm>
                <a:prstGeom prst="straightConnector1">
                  <a:avLst/>
                </a:prstGeom>
                <a:solidFill>
                  <a:schemeClr val="accent1"/>
                </a:solidFill>
                <a:ln w="1587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31" name="TextBox 30"/>
                <p:cNvSpPr txBox="1"/>
                <p:nvPr/>
              </p:nvSpPr>
              <p:spPr bwMode="auto">
                <a:xfrm>
                  <a:off x="2347477" y="3270048"/>
                  <a:ext cx="930275" cy="161583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050" b="1" dirty="0">
                      <a:solidFill>
                        <a:schemeClr val="accent2"/>
                      </a:solidFill>
                    </a:rPr>
                    <a:t>N. Carolina </a:t>
                  </a:r>
                </a:p>
              </p:txBody>
            </p:sp>
            <p:cxnSp>
              <p:nvCxnSpPr>
                <p:cNvPr id="32" name="Straight Arrow Connector 31"/>
                <p:cNvCxnSpPr/>
                <p:nvPr/>
              </p:nvCxnSpPr>
              <p:spPr bwMode="auto">
                <a:xfrm flipH="1" flipV="1">
                  <a:off x="2315441" y="3191865"/>
                  <a:ext cx="118332" cy="78183"/>
                </a:xfrm>
                <a:prstGeom prst="straightConnector1">
                  <a:avLst/>
                </a:prstGeom>
                <a:solidFill>
                  <a:schemeClr val="accent1"/>
                </a:solidFill>
                <a:ln w="1587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sp>
          <p:nvSpPr>
            <p:cNvPr id="27" name="TextBox 26"/>
            <p:cNvSpPr txBox="1"/>
            <p:nvPr/>
          </p:nvSpPr>
          <p:spPr bwMode="auto">
            <a:xfrm>
              <a:off x="5183355" y="938884"/>
              <a:ext cx="983406" cy="32316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1050" b="1" dirty="0" smtClean="0">
                  <a:solidFill>
                    <a:schemeClr val="accent2"/>
                  </a:solidFill>
                </a:rPr>
                <a:t>Large Forest Fires</a:t>
              </a:r>
              <a:r>
                <a:rPr lang="en-US" sz="1050" b="1" dirty="0">
                  <a:solidFill>
                    <a:schemeClr val="accent2"/>
                  </a:solidFill>
                </a:rPr>
                <a:t> </a:t>
              </a:r>
              <a:r>
                <a:rPr lang="en-US" sz="1050" b="1" dirty="0" smtClean="0">
                  <a:solidFill>
                    <a:schemeClr val="accent2"/>
                  </a:solidFill>
                </a:rPr>
                <a:t>(2014)</a:t>
              </a:r>
              <a:endParaRPr lang="en-US" sz="1200" b="1" dirty="0">
                <a:solidFill>
                  <a:schemeClr val="accent2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 bwMode="auto">
            <a:xfrm flipH="1">
              <a:off x="4427984" y="1308100"/>
              <a:ext cx="648073" cy="37888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8" name="TextBox 7"/>
          <p:cNvSpPr txBox="1"/>
          <p:nvPr/>
        </p:nvSpPr>
        <p:spPr>
          <a:xfrm>
            <a:off x="149008" y="4301383"/>
            <a:ext cx="3016605" cy="369332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Spring fertilizer applications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277753" y="4287004"/>
            <a:ext cx="2806416" cy="1077218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Warmer temperatures</a:t>
            </a:r>
          </a:p>
          <a:p>
            <a:pPr marL="266700" lvl="1" indent="-177800">
              <a:buFontTx/>
              <a:buChar char="-"/>
            </a:pPr>
            <a:r>
              <a:rPr lang="en-US" sz="1600" dirty="0" smtClean="0"/>
              <a:t>More forest fires</a:t>
            </a:r>
          </a:p>
          <a:p>
            <a:pPr marL="266700" lvl="1" indent="-177800">
              <a:buFontTx/>
              <a:buChar char="-"/>
            </a:pPr>
            <a:r>
              <a:rPr lang="en-US" sz="1600" dirty="0" smtClean="0"/>
              <a:t>More volatilization</a:t>
            </a:r>
          </a:p>
          <a:p>
            <a:pPr marL="742950" lvl="1" indent="-285750">
              <a:buFontTx/>
              <a:buChar char="-"/>
            </a:pPr>
            <a:endParaRPr lang="en-US" sz="1600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149008" y="4319153"/>
            <a:ext cx="3016605" cy="338554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Spring fertilizer applications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6196309" y="4266652"/>
            <a:ext cx="2806416" cy="1323439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Reduced concentrations over seasonal crop regions</a:t>
            </a:r>
          </a:p>
          <a:p>
            <a:pPr marL="355600" lvl="1" indent="-177800">
              <a:buFontTx/>
              <a:buChar char="-"/>
            </a:pPr>
            <a:r>
              <a:rPr lang="en-US" sz="1600" dirty="0" smtClean="0"/>
              <a:t>Cooler</a:t>
            </a:r>
          </a:p>
          <a:p>
            <a:pPr marL="355600" lvl="1" indent="-177800">
              <a:buFontTx/>
              <a:buChar char="-"/>
            </a:pPr>
            <a:r>
              <a:rPr lang="en-US" sz="1600" dirty="0" smtClean="0"/>
              <a:t>Less fertilizer application</a:t>
            </a:r>
          </a:p>
          <a:p>
            <a:pPr marL="355600" lvl="1" indent="-177800">
              <a:buFontTx/>
              <a:buChar char="-"/>
            </a:pPr>
            <a:r>
              <a:rPr lang="en-US" sz="1600" dirty="0" smtClean="0"/>
              <a:t>Less forest fires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287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55650" y="1092200"/>
            <a:ext cx="83883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755650" y="116632"/>
            <a:ext cx="8388350" cy="65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altLang="en-US" sz="2600" dirty="0" smtClean="0"/>
              <a:t>Annual </a:t>
            </a:r>
            <a:r>
              <a:rPr lang="en-US" altLang="en-US" sz="2600" dirty="0"/>
              <a:t>Spatiotemporal Variability of Surface NH</a:t>
            </a:r>
            <a:r>
              <a:rPr lang="en-US" altLang="en-US" sz="2600" baseline="-25000" dirty="0"/>
              <a:t>3</a:t>
            </a:r>
            <a:r>
              <a:rPr lang="en-US" altLang="en-US" sz="2600" dirty="0"/>
              <a:t> over North America (</a:t>
            </a:r>
            <a:r>
              <a:rPr lang="en-US" altLang="en-US" sz="2600" dirty="0" smtClean="0"/>
              <a:t>2013-2017) </a:t>
            </a:r>
            <a:endParaRPr lang="en-US" sz="2600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3956496" y="780373"/>
            <a:ext cx="19379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sz="20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6648794" y="847517"/>
            <a:ext cx="775126" cy="2914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968699" y="1137080"/>
            <a:ext cx="2951953" cy="2914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39385" y="866771"/>
            <a:ext cx="6748598" cy="5623831"/>
            <a:chOff x="1439385" y="917571"/>
            <a:chExt cx="6748598" cy="56238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9385" y="917571"/>
              <a:ext cx="6748598" cy="562383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2193892" y="2344940"/>
              <a:ext cx="244559" cy="1479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893005" y="5927564"/>
            <a:ext cx="8064896" cy="88562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buClrTx/>
              <a:buNone/>
              <a:defRPr/>
            </a:pPr>
            <a:r>
              <a:rPr lang="en-CA" altLang="en-US" sz="1600" b="1" kern="0" dirty="0">
                <a:solidFill>
                  <a:srgbClr val="000000"/>
                </a:solidFill>
              </a:rPr>
              <a:t>Captures spatial distributions of ammonia over expected “</a:t>
            </a:r>
            <a:r>
              <a:rPr lang="en-CA" altLang="en-US" sz="1600" b="1" kern="0" dirty="0" smtClean="0">
                <a:solidFill>
                  <a:srgbClr val="000000"/>
                </a:solidFill>
              </a:rPr>
              <a:t>hot-spots” :</a:t>
            </a:r>
          </a:p>
          <a:p>
            <a:pPr marL="285750" lvl="1" indent="-285750" eaLnBrk="1" hangingPunct="1">
              <a:buClrTx/>
              <a:defRPr/>
            </a:pPr>
            <a:r>
              <a:rPr lang="en-CA" altLang="en-US" sz="1600" b="1" kern="0" dirty="0">
                <a:solidFill>
                  <a:srgbClr val="000000"/>
                </a:solidFill>
              </a:rPr>
              <a:t>A</a:t>
            </a:r>
            <a:r>
              <a:rPr lang="en-CA" altLang="en-US" sz="1600" b="1" kern="0" dirty="0" smtClean="0">
                <a:solidFill>
                  <a:srgbClr val="000000"/>
                </a:solidFill>
              </a:rPr>
              <a:t>griculture </a:t>
            </a:r>
            <a:r>
              <a:rPr lang="en-CA" altLang="en-US" sz="1600" b="1" kern="0" dirty="0">
                <a:solidFill>
                  <a:srgbClr val="000000"/>
                </a:solidFill>
              </a:rPr>
              <a:t>regions </a:t>
            </a:r>
            <a:r>
              <a:rPr lang="en-CA" altLang="en-US" sz="1600" b="1" kern="0" dirty="0" smtClean="0">
                <a:solidFill>
                  <a:srgbClr val="000000"/>
                </a:solidFill>
              </a:rPr>
              <a:t>(e.g. Central Valley, US Mid-West, Lethbridge)</a:t>
            </a:r>
          </a:p>
          <a:p>
            <a:pPr marL="285750" lvl="1" indent="-285750" eaLnBrk="1" hangingPunct="1">
              <a:buClrTx/>
              <a:defRPr/>
            </a:pPr>
            <a:r>
              <a:rPr lang="en-CA" altLang="en-US" sz="1600" b="1" kern="0" dirty="0" smtClean="0">
                <a:solidFill>
                  <a:srgbClr val="000000"/>
                </a:solidFill>
              </a:rPr>
              <a:t>Impact of large forest fires, especially in northern latitudes (e.g. 2014, 2015)</a:t>
            </a:r>
            <a:endParaRPr lang="en-CA" altLang="en-US" sz="1600" b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55650" y="1092200"/>
            <a:ext cx="83883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755650" y="116632"/>
            <a:ext cx="8388350" cy="65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altLang="en-US" sz="2600" dirty="0" smtClean="0"/>
              <a:t>Multi-year CrIS Surface </a:t>
            </a:r>
            <a:r>
              <a:rPr lang="en-US" altLang="en-US" sz="2600" dirty="0"/>
              <a:t>NH</a:t>
            </a:r>
            <a:r>
              <a:rPr lang="en-US" altLang="en-US" sz="2600" baseline="-25000" dirty="0"/>
              <a:t>3</a:t>
            </a:r>
            <a:r>
              <a:rPr lang="en-US" altLang="en-US" sz="2600" dirty="0"/>
              <a:t> </a:t>
            </a:r>
            <a:r>
              <a:rPr lang="en-US" altLang="en-US" sz="2600" dirty="0" smtClean="0"/>
              <a:t>Globally </a:t>
            </a:r>
            <a:r>
              <a:rPr lang="en-US" altLang="en-US" sz="2600" dirty="0"/>
              <a:t>(</a:t>
            </a:r>
            <a:r>
              <a:rPr lang="en-US" altLang="en-US" sz="2600" dirty="0" smtClean="0"/>
              <a:t>2013-2017) </a:t>
            </a:r>
            <a:endParaRPr lang="en-US" sz="2600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3956496" y="780373"/>
            <a:ext cx="19379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sz="20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6648794" y="847517"/>
            <a:ext cx="775126" cy="2914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968699" y="1137080"/>
            <a:ext cx="2951953" cy="2914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061393" y="5301208"/>
            <a:ext cx="7776864" cy="72008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en-CA" altLang="en-US" sz="1600" b="1" kern="0" dirty="0" smtClean="0">
                <a:solidFill>
                  <a:srgbClr val="000000"/>
                </a:solidFill>
              </a:rPr>
              <a:t>Newly generated average global results </a:t>
            </a:r>
          </a:p>
          <a:p>
            <a:pPr marL="285750" lvl="1" indent="-285750"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en-CA" altLang="en-US" sz="1600" b="1" kern="0" dirty="0">
                <a:solidFill>
                  <a:srgbClr val="000000"/>
                </a:solidFill>
              </a:rPr>
              <a:t>C</a:t>
            </a:r>
            <a:r>
              <a:rPr lang="en-CA" altLang="en-US" sz="1600" b="1" kern="0" dirty="0" smtClean="0">
                <a:solidFill>
                  <a:srgbClr val="000000"/>
                </a:solidFill>
              </a:rPr>
              <a:t>aptures </a:t>
            </a:r>
            <a:r>
              <a:rPr lang="en-CA" altLang="en-US" sz="1600" b="1" kern="0" dirty="0">
                <a:solidFill>
                  <a:srgbClr val="000000"/>
                </a:solidFill>
              </a:rPr>
              <a:t>spatial distributions of ammonia over expected “</a:t>
            </a:r>
            <a:r>
              <a:rPr lang="en-CA" altLang="en-US" sz="1600" b="1" kern="0" dirty="0" smtClean="0">
                <a:solidFill>
                  <a:srgbClr val="000000"/>
                </a:solidFill>
              </a:rPr>
              <a:t>hot-spots”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21126" r="7476" b="17188"/>
          <a:stretch/>
        </p:blipFill>
        <p:spPr>
          <a:xfrm>
            <a:off x="897940" y="977712"/>
            <a:ext cx="7776864" cy="3384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136552"/>
            <a:ext cx="5753571" cy="8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6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7"/>
          <p:cNvSpPr>
            <a:spLocks noChangeArrowheads="1"/>
          </p:cNvSpPr>
          <p:nvPr/>
        </p:nvSpPr>
        <p:spPr bwMode="auto">
          <a:xfrm>
            <a:off x="790575" y="1231900"/>
            <a:ext cx="8353425" cy="100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 dirty="0">
              <a:solidFill>
                <a:srgbClr val="000000"/>
              </a:solidFill>
            </a:endParaRP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566738" y="0"/>
            <a:ext cx="8167687" cy="549275"/>
          </a:xfrm>
        </p:spPr>
        <p:txBody>
          <a:bodyPr/>
          <a:lstStyle/>
          <a:p>
            <a:pPr algn="ctr"/>
            <a:r>
              <a:rPr lang="en-US" altLang="en-US" sz="2600" dirty="0" smtClean="0"/>
              <a:t>Satellite Ammonia Evaluation </a:t>
            </a:r>
            <a:endParaRPr lang="en-US" altLang="en-US" sz="2600" baseline="-25000" dirty="0" smtClean="0"/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781199" y="492919"/>
            <a:ext cx="820896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GB" altLang="en-US" sz="1800" dirty="0">
                <a:solidFill>
                  <a:srgbClr val="000000"/>
                </a:solidFill>
              </a:rPr>
              <a:t>Remotely sensed </a:t>
            </a:r>
            <a:r>
              <a:rPr lang="en-GB" altLang="en-US" sz="1800" b="1" dirty="0">
                <a:solidFill>
                  <a:srgbClr val="000000"/>
                </a:solidFill>
              </a:rPr>
              <a:t>satellite measurements require </a:t>
            </a:r>
            <a:r>
              <a:rPr lang="en-GB" altLang="en-US" sz="1800" b="1" dirty="0" smtClean="0">
                <a:solidFill>
                  <a:srgbClr val="000000"/>
                </a:solidFill>
              </a:rPr>
              <a:t>validation</a:t>
            </a:r>
            <a:endParaRPr lang="en-GB" altLang="en-US" sz="18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GB" altLang="en-US" sz="1800" dirty="0" smtClean="0">
                <a:solidFill>
                  <a:srgbClr val="000000"/>
                </a:solidFill>
              </a:rPr>
              <a:t>Satellite </a:t>
            </a:r>
            <a:r>
              <a:rPr lang="en-GB" altLang="en-US" sz="1800" dirty="0">
                <a:solidFill>
                  <a:srgbClr val="000000"/>
                </a:solidFill>
              </a:rPr>
              <a:t>provides global coverage, but at a lower spatial resolution than point source in-situ (e.g. ground- and aircraft-based) observations</a:t>
            </a:r>
          </a:p>
          <a:p>
            <a:pPr lvl="1" eaLnBrk="1" hangingPunct="1">
              <a:spcBef>
                <a:spcPts val="600"/>
              </a:spcBef>
              <a:buClrTx/>
            </a:pPr>
            <a:r>
              <a:rPr lang="en-GB" altLang="en-US" sz="1600" b="1" dirty="0" smtClean="0">
                <a:solidFill>
                  <a:srgbClr val="000000"/>
                </a:solidFill>
              </a:rPr>
              <a:t>58</a:t>
            </a:r>
            <a:r>
              <a:rPr lang="en-GB" altLang="en-US" sz="1600" dirty="0" smtClean="0">
                <a:solidFill>
                  <a:srgbClr val="000000"/>
                </a:solidFill>
              </a:rPr>
              <a:t> Ammonia Monitoring Network (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AMoN</a:t>
            </a:r>
            <a:r>
              <a:rPr lang="en-GB" altLang="en-US" sz="1600" dirty="0" smtClean="0">
                <a:solidFill>
                  <a:srgbClr val="000000"/>
                </a:solidFill>
              </a:rPr>
              <a:t>) sites (</a:t>
            </a:r>
            <a:r>
              <a:rPr lang="en-GB" altLang="en-US" sz="1600" b="1" dirty="0" smtClean="0">
                <a:solidFill>
                  <a:srgbClr val="000000"/>
                </a:solidFill>
              </a:rPr>
              <a:t>USA</a:t>
            </a:r>
            <a:r>
              <a:rPr lang="en-GB" altLang="en-US" sz="1600" dirty="0" smtClean="0">
                <a:solidFill>
                  <a:srgbClr val="000000"/>
                </a:solidFill>
              </a:rPr>
              <a:t>) </a:t>
            </a:r>
            <a:r>
              <a:rPr lang="en-GB" altLang="en-US" sz="1600" dirty="0">
                <a:solidFill>
                  <a:srgbClr val="000000"/>
                </a:solidFill>
              </a:rPr>
              <a:t>: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b="1" dirty="0" smtClean="0">
                <a:solidFill>
                  <a:srgbClr val="000000"/>
                </a:solidFill>
              </a:rPr>
              <a:t>bi-weekly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endParaRPr lang="en-GB" altLang="en-US" sz="1600" dirty="0">
              <a:solidFill>
                <a:srgbClr val="000000"/>
              </a:solidFill>
            </a:endParaRPr>
          </a:p>
          <a:p>
            <a:pPr lvl="1" eaLnBrk="1" hangingPunct="1">
              <a:spcBef>
                <a:spcPts val="600"/>
              </a:spcBef>
              <a:buClrTx/>
            </a:pPr>
            <a:r>
              <a:rPr lang="en-GB" altLang="en-US" sz="1600" b="1" dirty="0" smtClean="0">
                <a:solidFill>
                  <a:srgbClr val="000000"/>
                </a:solidFill>
              </a:rPr>
              <a:t>10</a:t>
            </a:r>
            <a:r>
              <a:rPr lang="en-GB" altLang="en-US" sz="1600" dirty="0" smtClean="0">
                <a:solidFill>
                  <a:srgbClr val="000000"/>
                </a:solidFill>
              </a:rPr>
              <a:t> National Air Pollution Surveillance Program (NAPS) sites (</a:t>
            </a:r>
            <a:r>
              <a:rPr lang="en-GB" altLang="en-US" sz="1600" b="1" dirty="0" smtClean="0">
                <a:solidFill>
                  <a:srgbClr val="000000"/>
                </a:solidFill>
              </a:rPr>
              <a:t>Canada</a:t>
            </a:r>
            <a:r>
              <a:rPr lang="en-GB" altLang="en-US" sz="1400" dirty="0" smtClean="0">
                <a:solidFill>
                  <a:srgbClr val="000000"/>
                </a:solidFill>
              </a:rPr>
              <a:t>) </a:t>
            </a:r>
            <a:r>
              <a:rPr lang="en-GB" altLang="en-US" sz="1800" dirty="0" smtClean="0">
                <a:solidFill>
                  <a:srgbClr val="000000"/>
                </a:solidFill>
              </a:rPr>
              <a:t>: </a:t>
            </a:r>
            <a:r>
              <a:rPr lang="en-GB" altLang="en-US" sz="1800" b="1" dirty="0" smtClean="0">
                <a:solidFill>
                  <a:srgbClr val="000000"/>
                </a:solidFill>
              </a:rPr>
              <a:t>3-day</a:t>
            </a:r>
            <a:endParaRPr lang="en-GB" altLang="en-US" sz="1800" b="1" dirty="0">
              <a:solidFill>
                <a:srgbClr val="00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62806" y="5787248"/>
            <a:ext cx="8208962" cy="933589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20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Preliminary </a:t>
            </a:r>
            <a:r>
              <a:rPr lang="en-US" sz="1600" dirty="0">
                <a:solidFill>
                  <a:srgbClr val="000000"/>
                </a:solidFill>
              </a:rPr>
              <a:t>assessment shows that the satellite </a:t>
            </a:r>
            <a:r>
              <a:rPr lang="en-US" sz="1600" dirty="0" smtClean="0">
                <a:solidFill>
                  <a:srgbClr val="000000"/>
                </a:solidFill>
              </a:rPr>
              <a:t>and surface </a:t>
            </a:r>
            <a:r>
              <a:rPr lang="en-US" sz="1600" dirty="0">
                <a:solidFill>
                  <a:srgbClr val="000000"/>
                </a:solidFill>
              </a:rPr>
              <a:t>observations </a:t>
            </a:r>
            <a:r>
              <a:rPr lang="en-US" sz="1600" dirty="0" smtClean="0">
                <a:solidFill>
                  <a:srgbClr val="000000"/>
                </a:solidFill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</a:rPr>
              <a:t>AMoN</a:t>
            </a:r>
            <a:r>
              <a:rPr lang="en-US" sz="1600" dirty="0" smtClean="0">
                <a:solidFill>
                  <a:srgbClr val="000000"/>
                </a:solidFill>
              </a:rPr>
              <a:t>) </a:t>
            </a:r>
            <a:r>
              <a:rPr lang="en-US" sz="1600" b="1" dirty="0" smtClean="0">
                <a:solidFill>
                  <a:srgbClr val="000000"/>
                </a:solidFill>
              </a:rPr>
              <a:t>agree </a:t>
            </a:r>
            <a:r>
              <a:rPr lang="en-US" sz="1600" b="1" dirty="0">
                <a:solidFill>
                  <a:srgbClr val="000000"/>
                </a:solidFill>
              </a:rPr>
              <a:t>well despite sampling </a:t>
            </a:r>
            <a:r>
              <a:rPr lang="en-US" sz="1600" b="1" dirty="0" smtClean="0">
                <a:solidFill>
                  <a:srgbClr val="000000"/>
                </a:solidFill>
              </a:rPr>
              <a:t>differences</a:t>
            </a:r>
            <a:r>
              <a:rPr lang="en-US" sz="1600" dirty="0" smtClean="0">
                <a:solidFill>
                  <a:srgbClr val="000000"/>
                </a:solidFill>
              </a:rPr>
              <a:t>, especially for more homogenous conditions</a:t>
            </a:r>
            <a:endParaRPr lang="en-US" sz="1600" b="1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</a:rPr>
              <a:t>Correlation of </a:t>
            </a:r>
            <a:r>
              <a:rPr lang="en-US" sz="1400" dirty="0" smtClean="0">
                <a:solidFill>
                  <a:srgbClr val="000000"/>
                </a:solidFill>
              </a:rPr>
              <a:t>0.76; Mean </a:t>
            </a:r>
            <a:r>
              <a:rPr lang="en-US" sz="1400" dirty="0">
                <a:solidFill>
                  <a:srgbClr val="000000"/>
                </a:solidFill>
              </a:rPr>
              <a:t>difference of +0.4 </a:t>
            </a:r>
            <a:r>
              <a:rPr lang="en-US" sz="1400" dirty="0" err="1">
                <a:solidFill>
                  <a:srgbClr val="000000"/>
                </a:solidFill>
              </a:rPr>
              <a:t>ppbv</a:t>
            </a:r>
            <a:r>
              <a:rPr lang="en-US" sz="1400" dirty="0">
                <a:solidFill>
                  <a:srgbClr val="000000"/>
                </a:solidFill>
              </a:rPr>
              <a:t> (~+15%)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37637" y="2149732"/>
            <a:ext cx="4412265" cy="3397242"/>
            <a:chOff x="4731735" y="2193445"/>
            <a:chExt cx="4412265" cy="33972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2" r="7357" b="5570"/>
            <a:stretch/>
          </p:blipFill>
          <p:spPr>
            <a:xfrm>
              <a:off x="4731735" y="2193445"/>
              <a:ext cx="4412265" cy="3397242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7902078" y="4392800"/>
              <a:ext cx="1086868" cy="246221"/>
              <a:chOff x="7658779" y="3992222"/>
              <a:chExt cx="1086868" cy="246221"/>
            </a:xfrm>
          </p:grpSpPr>
          <p:sp>
            <p:nvSpPr>
              <p:cNvPr id="57355" name="Oval 4"/>
              <p:cNvSpPr>
                <a:spLocks noChangeAspect="1"/>
              </p:cNvSpPr>
              <p:nvPr/>
            </p:nvSpPr>
            <p:spPr bwMode="auto">
              <a:xfrm>
                <a:off x="7658779" y="4050490"/>
                <a:ext cx="116626" cy="116578"/>
              </a:xfrm>
              <a:prstGeom prst="ellips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FF0000"/>
                  </a:buClr>
                  <a:buSzPct val="120000"/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3A601B"/>
                  </a:buClr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C8A200"/>
                  </a:buClr>
                  <a:buFont typeface="Arial" charset="0"/>
                  <a:buChar char="▪"/>
                  <a:defRPr kumimoji="1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16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57356" name="TextBox 8"/>
              <p:cNvSpPr txBox="1">
                <a:spLocks noChangeArrowheads="1"/>
              </p:cNvSpPr>
              <p:nvPr/>
            </p:nvSpPr>
            <p:spPr bwMode="auto">
              <a:xfrm>
                <a:off x="7717092" y="3992222"/>
                <a:ext cx="102855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FF0000"/>
                  </a:buClr>
                  <a:buSzPct val="120000"/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3A601B"/>
                  </a:buClr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C8A200"/>
                  </a:buClr>
                  <a:buFont typeface="Arial" charset="0"/>
                  <a:buChar char="▪"/>
                  <a:defRPr kumimoji="1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16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000" b="1" dirty="0" smtClean="0">
                    <a:solidFill>
                      <a:srgbClr val="000000"/>
                    </a:solidFill>
                  </a:rPr>
                  <a:t>Surface Site</a:t>
                </a:r>
                <a:endParaRPr lang="en-US" altLang="en-US" sz="1000" b="1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4507290" y="2233570"/>
            <a:ext cx="4482872" cy="3238790"/>
            <a:chOff x="130213" y="2276872"/>
            <a:chExt cx="4482872" cy="32387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4"/>
            <a:stretch/>
          </p:blipFill>
          <p:spPr>
            <a:xfrm>
              <a:off x="130213" y="2276872"/>
              <a:ext cx="4482872" cy="161478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1"/>
            <a:stretch/>
          </p:blipFill>
          <p:spPr>
            <a:xfrm>
              <a:off x="130213" y="3892066"/>
              <a:ext cx="4478466" cy="162359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95536" y="2358542"/>
              <a:ext cx="33843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0000"/>
                  </a:solidFill>
                </a:rPr>
                <a:t>Longwoods</a:t>
              </a:r>
              <a:r>
                <a:rPr lang="en-US" sz="1400" dirty="0" smtClean="0">
                  <a:solidFill>
                    <a:srgbClr val="FF0000"/>
                  </a:solidFill>
                </a:rPr>
                <a:t>, Southern Ontario, Canada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>
              <a:off x="2668102" y="4423568"/>
              <a:ext cx="432048" cy="21602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3027413" y="4268126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Ground</a:t>
              </a:r>
              <a:endParaRPr lang="en-US" sz="1100" b="1" dirty="0"/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V="1">
              <a:off x="2020759" y="4686173"/>
              <a:ext cx="215295" cy="26126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1619988" y="4865341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Satellite</a:t>
              </a:r>
              <a:endParaRPr lang="en-US" sz="1100" b="1" dirty="0"/>
            </a:p>
          </p:txBody>
        </p:sp>
      </p:grpSp>
      <p:cxnSp>
        <p:nvCxnSpPr>
          <p:cNvPr id="10" name="Straight Arrow Connector 9"/>
          <p:cNvCxnSpPr/>
          <p:nvPr/>
        </p:nvCxnSpPr>
        <p:spPr bwMode="auto">
          <a:xfrm rot="10800000" flipH="1">
            <a:off x="2915816" y="3717032"/>
            <a:ext cx="1591474" cy="1313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426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7"/>
          <p:cNvSpPr>
            <a:spLocks noChangeArrowheads="1"/>
          </p:cNvSpPr>
          <p:nvPr/>
        </p:nvSpPr>
        <p:spPr bwMode="auto">
          <a:xfrm>
            <a:off x="790575" y="1231900"/>
            <a:ext cx="8353425" cy="100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 dirty="0">
              <a:solidFill>
                <a:srgbClr val="000000"/>
              </a:solidFill>
            </a:endParaRP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566738" y="0"/>
            <a:ext cx="7533653" cy="549275"/>
          </a:xfrm>
        </p:spPr>
        <p:txBody>
          <a:bodyPr/>
          <a:lstStyle/>
          <a:p>
            <a:pPr algn="ctr"/>
            <a:r>
              <a:rPr lang="en-US" altLang="en-US" sz="2600" dirty="0" smtClean="0"/>
              <a:t>Satellite Ammonia Evaluation </a:t>
            </a:r>
            <a:endParaRPr lang="en-US" altLang="en-US" sz="2600" baseline="-25000" dirty="0" smtClean="0"/>
          </a:p>
        </p:txBody>
      </p:sp>
      <p:sp>
        <p:nvSpPr>
          <p:cNvPr id="81" name="TextBox 80"/>
          <p:cNvSpPr txBox="1"/>
          <p:nvPr/>
        </p:nvSpPr>
        <p:spPr>
          <a:xfrm>
            <a:off x="260868" y="5990844"/>
            <a:ext cx="8735597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Examples with </a:t>
            </a:r>
            <a:r>
              <a:rPr lang="en-US" sz="1600" b="1" dirty="0" smtClean="0">
                <a:solidFill>
                  <a:srgbClr val="000000"/>
                </a:solidFill>
              </a:rPr>
              <a:t>similar </a:t>
            </a:r>
            <a:r>
              <a:rPr lang="en-US" sz="1600" b="1" dirty="0">
                <a:solidFill>
                  <a:srgbClr val="000000"/>
                </a:solidFill>
              </a:rPr>
              <a:t>seasonal </a:t>
            </a:r>
            <a:r>
              <a:rPr lang="en-US" sz="1600" b="1" dirty="0" smtClean="0">
                <a:solidFill>
                  <a:srgbClr val="000000"/>
                </a:solidFill>
              </a:rPr>
              <a:t>patterns </a:t>
            </a:r>
            <a:r>
              <a:rPr lang="en-US" sz="1600" dirty="0" smtClean="0">
                <a:solidFill>
                  <a:srgbClr val="000000"/>
                </a:solidFill>
              </a:rPr>
              <a:t>(correlated), but </a:t>
            </a:r>
            <a:r>
              <a:rPr lang="en-US" sz="1600" b="1" dirty="0" smtClean="0">
                <a:solidFill>
                  <a:srgbClr val="000000"/>
                </a:solidFill>
              </a:rPr>
              <a:t>less agreement </a:t>
            </a:r>
            <a:r>
              <a:rPr lang="en-US" sz="1600" dirty="0" smtClean="0">
                <a:solidFill>
                  <a:srgbClr val="000000"/>
                </a:solidFill>
              </a:rPr>
              <a:t>in magnitude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Potential </a:t>
            </a:r>
            <a:r>
              <a:rPr lang="en-US" sz="1600" b="1" dirty="0" smtClean="0">
                <a:solidFill>
                  <a:srgbClr val="000000"/>
                </a:solidFill>
              </a:rPr>
              <a:t>sampling differences </a:t>
            </a:r>
            <a:r>
              <a:rPr lang="en-US" sz="1600" dirty="0" smtClean="0">
                <a:solidFill>
                  <a:srgbClr val="000000"/>
                </a:solidFill>
              </a:rPr>
              <a:t>in less homogeneous conditions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Investigating making the satellite and ground-based comparisons more representative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148" y="482967"/>
            <a:ext cx="5639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 dirty="0">
                <a:solidFill>
                  <a:srgbClr val="FF0000"/>
                </a:solidFill>
              </a:rPr>
              <a:t>Yosemite NP - Turtleback Dome, </a:t>
            </a:r>
            <a:r>
              <a:rPr lang="en-CA" sz="1200" b="1" dirty="0" smtClean="0">
                <a:solidFill>
                  <a:srgbClr val="FF0000"/>
                </a:solidFill>
              </a:rPr>
              <a:t>California (CA44) (elevation at ~1.5 km)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" y="797102"/>
            <a:ext cx="2411760" cy="16874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/>
          <a:stretch/>
        </p:blipFill>
        <p:spPr>
          <a:xfrm>
            <a:off x="61836" y="2588130"/>
            <a:ext cx="4640818" cy="1675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"/>
          <a:stretch/>
        </p:blipFill>
        <p:spPr>
          <a:xfrm>
            <a:off x="4691013" y="2541019"/>
            <a:ext cx="4466535" cy="161478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>
            <a:off x="729478" y="1402321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 rot="16200000">
            <a:off x="-83746" y="1076012"/>
            <a:ext cx="12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Central Valley Agriculture</a:t>
            </a:r>
            <a:endParaRPr lang="en-US" sz="1200" b="1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2798843" y="1230697"/>
            <a:ext cx="648072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 rot="5400000">
            <a:off x="2872013" y="1336266"/>
            <a:ext cx="1539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Sierra Nevada Mountains</a:t>
            </a:r>
            <a:endParaRPr lang="en-US" sz="1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"/>
          <a:stretch/>
        </p:blipFill>
        <p:spPr>
          <a:xfrm>
            <a:off x="58775" y="4276837"/>
            <a:ext cx="4635084" cy="1675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"/>
          <a:stretch/>
        </p:blipFill>
        <p:spPr>
          <a:xfrm>
            <a:off x="4717074" y="4290652"/>
            <a:ext cx="4378277" cy="159296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28184" y="483229"/>
            <a:ext cx="123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 dirty="0" smtClean="0">
                <a:solidFill>
                  <a:srgbClr val="FF0000"/>
                </a:solidFill>
              </a:rPr>
              <a:t>Detroit (MI96)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3605" y="2708920"/>
            <a:ext cx="3909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 dirty="0">
                <a:solidFill>
                  <a:srgbClr val="FF0000"/>
                </a:solidFill>
              </a:rPr>
              <a:t>Yosemite NP - Turtleback Dome, </a:t>
            </a:r>
            <a:r>
              <a:rPr lang="en-CA" sz="1200" b="1" dirty="0" smtClean="0">
                <a:solidFill>
                  <a:srgbClr val="FF0000"/>
                </a:solidFill>
              </a:rPr>
              <a:t>California (CA44)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3605" y="4437112"/>
            <a:ext cx="3909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 dirty="0" smtClean="0">
                <a:solidFill>
                  <a:srgbClr val="FF0000"/>
                </a:solidFill>
              </a:rPr>
              <a:t>Detroit, Michigan (MI96)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01" y="770759"/>
            <a:ext cx="2422144" cy="1694688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 bwMode="auto">
          <a:xfrm flipH="1">
            <a:off x="7138955" y="2060848"/>
            <a:ext cx="1248694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 rot="5400000">
            <a:off x="8080162" y="1944491"/>
            <a:ext cx="929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Lake Erie</a:t>
            </a:r>
            <a:endParaRPr lang="en-US" sz="1200" b="1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7751753" y="4750151"/>
            <a:ext cx="127537" cy="1812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7646787" y="4509120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Ground</a:t>
            </a:r>
            <a:endParaRPr lang="en-US" sz="1100" b="1" dirty="0"/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6456337" y="5168198"/>
            <a:ext cx="215295" cy="2612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6034784" y="5368148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Satellite</a:t>
            </a:r>
            <a:endParaRPr lang="en-US" sz="1100" b="1" dirty="0"/>
          </a:p>
        </p:txBody>
      </p:sp>
      <p:cxnSp>
        <p:nvCxnSpPr>
          <p:cNvPr id="38" name="Straight Arrow Connector 37"/>
          <p:cNvCxnSpPr/>
          <p:nvPr/>
        </p:nvCxnSpPr>
        <p:spPr bwMode="auto">
          <a:xfrm flipH="1">
            <a:off x="7815521" y="2970530"/>
            <a:ext cx="127537" cy="1812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6926707" y="3400207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Ground</a:t>
            </a:r>
            <a:endParaRPr lang="en-US" sz="1100" b="1" dirty="0"/>
          </a:p>
        </p:txBody>
      </p:sp>
      <p:cxnSp>
        <p:nvCxnSpPr>
          <p:cNvPr id="40" name="Straight Arrow Connector 39"/>
          <p:cNvCxnSpPr/>
          <p:nvPr/>
        </p:nvCxnSpPr>
        <p:spPr bwMode="auto">
          <a:xfrm flipV="1">
            <a:off x="7220736" y="3217779"/>
            <a:ext cx="215295" cy="2612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7798688" y="2708920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Satellite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16665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_x0020_of_x0020_Document xmlns="3f98e56d-1113-4a65-a9e4-9f7ab45ff7e1" xsi:nil="true"/>
    <Branch xmlns="3f98e56d-1113-4a65-a9e4-9f7ab45ff7e1" xsi:nil="true"/>
    <URL_x0020_of_x0020_the_x0020_document xmlns="3f98e56d-1113-4a65-a9e4-9f7ab45ff7e1">
      <Url xsi:nil="true"/>
      <Description xsi:nil="true"/>
    </URL_x0020_of_x0020_the_x0020_document>
    <Last_x0020_Updates xmlns="3f98e56d-1113-4a65-a9e4-9f7ab45ff7e1" xsi:nil="true"/>
    <Zone xmlns="3f98e56d-1113-4a65-a9e4-9f7ab45ff7e1">AE-VE</Zone>
    <URL xmlns="3f98e56d-1113-4a65-a9e4-9f7ab45ff7e1">
      <Url xsi:nil="true"/>
      <Description xsi:nil="true"/>
    </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9C918E8D5AF14C9510CA5C2A242E03" ma:contentTypeVersion="7" ma:contentTypeDescription="Create a new document." ma:contentTypeScope="" ma:versionID="798395f5446dc43d6e7288d9f1ba29a8">
  <xsd:schema xmlns:xsd="http://www.w3.org/2001/XMLSchema" xmlns:p="http://schemas.microsoft.com/office/2006/metadata/properties" xmlns:ns3="3f98e56d-1113-4a65-a9e4-9f7ab45ff7e1" targetNamespace="http://schemas.microsoft.com/office/2006/metadata/properties" ma:root="true" ma:fieldsID="2b77e002d92a3d88189dadf9efa1bd57" ns3:_="">
    <xsd:import namespace="3f98e56d-1113-4a65-a9e4-9f7ab45ff7e1"/>
    <xsd:element name="properties">
      <xsd:complexType>
        <xsd:sequence>
          <xsd:element name="documentManagement">
            <xsd:complexType>
              <xsd:all>
                <xsd:element ref="ns3:Type_x0020_of_x0020_Document" minOccurs="0"/>
                <xsd:element ref="ns3:Branch" minOccurs="0"/>
                <xsd:element ref="ns3:Zone" minOccurs="0"/>
                <xsd:element ref="ns3:URL" minOccurs="0"/>
                <xsd:element ref="ns3:URL_x0020_of_x0020_the_x0020_document" minOccurs="0"/>
                <xsd:element ref="ns3:Last_x0020_Updates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3f98e56d-1113-4a65-a9e4-9f7ab45ff7e1" elementFormDefault="qualified">
    <xsd:import namespace="http://schemas.microsoft.com/office/2006/documentManagement/types"/>
    <xsd:element name="Type_x0020_of_x0020_Document" ma:index="9" nillable="true" ma:displayName="Type of Document" ma:format="Dropdown" ma:internalName="Type_x0020_of_x0020_Document">
      <xsd:simpleType>
        <xsd:restriction base="dms:Choice">
          <xsd:enumeration value="Intranet Document Library - Communications Branch"/>
          <xsd:enumeration value="Intranet Document Library - Departmental (Non-Branch Specific)"/>
        </xsd:restriction>
      </xsd:simpleType>
    </xsd:element>
    <xsd:element name="Branch" ma:index="10" nillable="true" ma:displayName="Branch" ma:format="Dropdown" ma:internalName="Branch">
      <xsd:simpleType>
        <xsd:restriction base="dms:Choice">
          <xsd:enumeration value="Audit &amp; Evaluation"/>
          <xsd:enumeration value="Communicaitons"/>
          <xsd:enumeration value="Intranet"/>
        </xsd:restriction>
      </xsd:simpleType>
    </xsd:element>
    <xsd:element name="Zone" ma:index="11" nillable="true" ma:displayName="Zone" ma:default="AE-VE" ma:format="Dropdown" ma:internalName="Zone">
      <xsd:simpleType>
        <xsd:restriction base="dms:Choice">
          <xsd:enumeration value="AE-VE"/>
          <xsd:enumeration value="Communications"/>
          <xsd:enumeration value="Guide"/>
          <xsd:enumeration value="Communautés-Communities"/>
        </xsd:restriction>
      </xsd:simpleType>
    </xsd:element>
    <xsd:element name="URL" ma:index="12" nillable="true" ma:displayName="URL - on Intranet Document Location" ma:description="Please add the link where the document is located on Intranet" ma:format="Hyperlink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URL_x0020_of_x0020_the_x0020_document" ma:index="13" nillable="true" ma:displayName="URL of the document" ma:description="Please add document URL." ma:format="Hyperlink" ma:internalName="URL_x0020_of_x0020_the_x0020_documen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ast_x0020_Updates" ma:index="14" nillable="true" ma:displayName="Last Updates" ma:format="DateOnly" ma:internalName="Last_x0020_Updates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 of Document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9E2875-B824-4483-8939-79ADE2FE44D1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3f98e56d-1113-4a65-a9e4-9f7ab45ff7e1"/>
    <ds:schemaRef ds:uri="http://www.w3.org/XML/1998/namespace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A138B7D-0296-4702-B7DA-02BF54EF07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98e56d-1113-4a65-a9e4-9f7ab45ff7e1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6FCCCD6F-3E7A-4BAF-BB53-6CD3C43CDFC8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949CFF6B-1E20-4214-98D8-B3D2F3FC42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81477</TotalTime>
  <Words>2188</Words>
  <Application>Microsoft Office PowerPoint</Application>
  <PresentationFormat>On-screen Show (4:3)</PresentationFormat>
  <Paragraphs>324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Times New Roman</vt:lpstr>
      <vt:lpstr>Cambria Math</vt:lpstr>
      <vt:lpstr>Tahoma</vt:lpstr>
      <vt:lpstr>Arial Unicode MS</vt:lpstr>
      <vt:lpstr>Symbol</vt:lpstr>
      <vt:lpstr>Calibri</vt:lpstr>
      <vt:lpstr>Wingdings</vt:lpstr>
      <vt:lpstr>Verdana</vt:lpstr>
      <vt:lpstr>Default Design</vt:lpstr>
      <vt:lpstr>1_Default Design</vt:lpstr>
      <vt:lpstr>Cross-Track Infrared Sounder (CrIS) satellite observations of ammonia:  Updates with initial application examples</vt:lpstr>
      <vt:lpstr>PowerPoint Presentation</vt:lpstr>
      <vt:lpstr>Example of CrIS NH3 profile retrievals in and around a forest fire plume in Northern Canada</vt:lpstr>
      <vt:lpstr>Daily spatiotemporal variability of surface NH3 over North America in August 2013 </vt:lpstr>
      <vt:lpstr>PowerPoint Presentation</vt:lpstr>
      <vt:lpstr>PowerPoint Presentation</vt:lpstr>
      <vt:lpstr>PowerPoint Presentation</vt:lpstr>
      <vt:lpstr>Satellite Ammonia Evaluation </vt:lpstr>
      <vt:lpstr>Satellite Ammonia Evaluation </vt:lpstr>
      <vt:lpstr>Satellite-derived dry deposition of reactive nitrogen (Nr) from NH3 and NO2 over North America</vt:lpstr>
      <vt:lpstr>Satellite Derived Emissions: Fire Source</vt:lpstr>
      <vt:lpstr>Satellite Derived Emissions: Fire Source</vt:lpstr>
      <vt:lpstr>Satellite Derived Emissions: Point Source (Ammonia Factories)</vt:lpstr>
      <vt:lpstr>Satellite Derived Emissions from Industry and Agriculture Sources</vt:lpstr>
      <vt:lpstr>Remarks</vt:lpstr>
      <vt:lpstr>Contributions</vt:lpstr>
      <vt:lpstr>Background Slides</vt:lpstr>
      <vt:lpstr>Application to emissions</vt:lpstr>
      <vt:lpstr>PowerPoint Presentation</vt:lpstr>
      <vt:lpstr>Statistical Approach</vt:lpstr>
      <vt:lpstr>Plume model and fitting (inversion)</vt:lpstr>
      <vt:lpstr>PowerPoint Presentation</vt:lpstr>
      <vt:lpstr>Any Fire Plume Heights Information?</vt:lpstr>
      <vt:lpstr>Satellite-derived reactive nitrogen (Nr) dry deposition from NH3 over North America (2013-2017)</vt:lpstr>
      <vt:lpstr>CrIS noise comparison with IASI and AIRS</vt:lpstr>
    </vt:vector>
  </TitlesOfParts>
  <Company>Environnement Canada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Environnement Canada</dc:creator>
  <cp:lastModifiedBy>Shephard,Mark [Ontario]</cp:lastModifiedBy>
  <cp:revision>895</cp:revision>
  <cp:lastPrinted>2019-04-04T20:19:28Z</cp:lastPrinted>
  <dcterms:created xsi:type="dcterms:W3CDTF">2006-02-27T19:58:49Z</dcterms:created>
  <dcterms:modified xsi:type="dcterms:W3CDTF">2019-04-08T18:43:44Z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